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8200"/>
            <a:ext cx="9144000" cy="2133600"/>
          </a:xfrm>
        </p:spPr>
        <p:txBody>
          <a:bodyPr>
            <a:noAutofit/>
          </a:bodyPr>
          <a:lstStyle/>
          <a:p>
            <a:r>
              <a:rPr lang="ru-RU" sz="12000" b="1" dirty="0" smtClean="0">
                <a:solidFill>
                  <a:srgbClr val="C00000"/>
                </a:solidFill>
              </a:rPr>
              <a:t>ВИКТОРИНА</a:t>
            </a:r>
            <a:endParaRPr lang="ru-RU" sz="12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67000"/>
            <a:ext cx="9144000" cy="3124200"/>
          </a:xfrm>
        </p:spPr>
        <p:txBody>
          <a:bodyPr anchor="ctr"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Наркотикам нет!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3581400" y="5181600"/>
            <a:ext cx="1524000" cy="12192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22399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8. Что должен сделать человек попавший в </a:t>
            </a:r>
            <a:r>
              <a:rPr lang="ru-RU" sz="4000" b="1" dirty="0" err="1" smtClean="0">
                <a:solidFill>
                  <a:srgbClr val="C00000"/>
                </a:solidFill>
              </a:rPr>
              <a:t>наркозависимость</a:t>
            </a:r>
            <a:r>
              <a:rPr lang="ru-RU" sz="4000" b="1" dirty="0" smtClean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3475037"/>
            <a:ext cx="8229600" cy="33829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Позвонить </a:t>
            </a:r>
            <a:r>
              <a:rPr lang="ru-RU" sz="3600" dirty="0" smtClean="0"/>
              <a:t>по телефону доверия, обратиться в </a:t>
            </a:r>
            <a:r>
              <a:rPr lang="ru-RU" sz="3600" dirty="0" err="1" smtClean="0"/>
              <a:t>наркодиспансер</a:t>
            </a:r>
            <a:r>
              <a:rPr lang="ru-RU" sz="3600" dirty="0" smtClean="0"/>
              <a:t>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376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9. Какие изменения в поведении знакомого должны насторожить вас на предмет употребления им наркотиков?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38400"/>
            <a:ext cx="9144000" cy="3657600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800" b="1" dirty="0" smtClean="0"/>
              <a:t>	Откровенная ложь, </a:t>
            </a:r>
            <a:r>
              <a:rPr lang="ru-RU" sz="2800" dirty="0" smtClean="0"/>
              <a:t>попытка неуклюже объяснить странные поступки водянистые стеклянные глаза, пустые, с расширенными зрачками, не реагирующими на свет, поменялись друзья – исчезли старые, не интересуется жизнью близких, отстранен от мира, раздражительность, истерики, изменение режима </a:t>
            </a:r>
            <a:r>
              <a:rPr lang="ru-RU" sz="2800" dirty="0" smtClean="0"/>
              <a:t>сна (спит </a:t>
            </a:r>
            <a:r>
              <a:rPr lang="ru-RU" sz="2800" dirty="0" smtClean="0"/>
              <a:t>целый день или не спит ночами ходит , натыкаясь на предметы</a:t>
            </a:r>
            <a:r>
              <a:rPr lang="ru-RU" sz="2800" dirty="0" smtClean="0"/>
              <a:t>) пропадают </a:t>
            </a:r>
            <a:r>
              <a:rPr lang="ru-RU" sz="2800" dirty="0" smtClean="0"/>
              <a:t>деньги выманивает обманом крупные суммы)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8229600" cy="1905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10. Самое сложное для наркомана на пути к лечению?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352800"/>
            <a:ext cx="8229600" cy="27733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Ломка, </a:t>
            </a:r>
            <a:r>
              <a:rPr lang="ru-RU" sz="3600" dirty="0" smtClean="0"/>
              <a:t>порвать связь с распространителями.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685800" y="19812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1</a:t>
            </a:r>
            <a:endParaRPr lang="ru-RU" sz="11500" b="1" dirty="0"/>
          </a:p>
        </p:txBody>
      </p:sp>
      <p:sp>
        <p:nvSpPr>
          <p:cNvPr id="14" name="Прямоугольник 13">
            <a:hlinkClick r:id="rId3" action="ppaction://hlinksldjump"/>
          </p:cNvPr>
          <p:cNvSpPr/>
          <p:nvPr/>
        </p:nvSpPr>
        <p:spPr>
          <a:xfrm>
            <a:off x="2286000" y="19812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2</a:t>
            </a:r>
            <a:endParaRPr lang="ru-RU" sz="11500" b="1" dirty="0"/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3886200" y="19812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3</a:t>
            </a:r>
            <a:endParaRPr lang="ru-RU" sz="11500" b="1" dirty="0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5486400" y="19812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4</a:t>
            </a:r>
            <a:endParaRPr lang="ru-RU" sz="11500" b="1" dirty="0"/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7086600" y="19812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5</a:t>
            </a:r>
            <a:endParaRPr lang="ru-RU" sz="11500" b="1" dirty="0"/>
          </a:p>
        </p:txBody>
      </p:sp>
      <p:sp>
        <p:nvSpPr>
          <p:cNvPr id="18" name="Прямоугольник 17">
            <a:hlinkClick r:id="rId7" action="ppaction://hlinksldjump"/>
          </p:cNvPr>
          <p:cNvSpPr/>
          <p:nvPr/>
        </p:nvSpPr>
        <p:spPr>
          <a:xfrm>
            <a:off x="685800" y="39624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6</a:t>
            </a:r>
            <a:endParaRPr lang="ru-RU" sz="11500" b="1" dirty="0"/>
          </a:p>
        </p:txBody>
      </p:sp>
      <p:sp>
        <p:nvSpPr>
          <p:cNvPr id="19" name="Прямоугольник 18">
            <a:hlinkClick r:id="rId8" action="ppaction://hlinksldjump"/>
          </p:cNvPr>
          <p:cNvSpPr/>
          <p:nvPr/>
        </p:nvSpPr>
        <p:spPr>
          <a:xfrm>
            <a:off x="2286000" y="39624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7</a:t>
            </a:r>
            <a:endParaRPr lang="ru-RU" sz="11500" b="1" dirty="0"/>
          </a:p>
        </p:txBody>
      </p:sp>
      <p:sp>
        <p:nvSpPr>
          <p:cNvPr id="20" name="Прямоугольник 19">
            <a:hlinkClick r:id="rId9" action="ppaction://hlinksldjump"/>
          </p:cNvPr>
          <p:cNvSpPr/>
          <p:nvPr/>
        </p:nvSpPr>
        <p:spPr>
          <a:xfrm>
            <a:off x="3886200" y="39624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8</a:t>
            </a:r>
            <a:endParaRPr lang="ru-RU" sz="11500" b="1" dirty="0"/>
          </a:p>
        </p:txBody>
      </p:sp>
      <p:sp>
        <p:nvSpPr>
          <p:cNvPr id="21" name="Прямоугольник 20">
            <a:hlinkClick r:id="rId10" action="ppaction://hlinksldjump"/>
          </p:cNvPr>
          <p:cNvSpPr/>
          <p:nvPr/>
        </p:nvSpPr>
        <p:spPr>
          <a:xfrm>
            <a:off x="5486400" y="39624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/>
              <a:t>9</a:t>
            </a:r>
            <a:endParaRPr lang="ru-RU" sz="11500" b="1" dirty="0"/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7086600" y="3962400"/>
            <a:ext cx="1371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200" b="1" dirty="0" smtClean="0"/>
              <a:t>10</a:t>
            </a:r>
            <a:endParaRPr lang="ru-RU" sz="9200" b="1" dirty="0"/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Выберите вопрос: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2637"/>
            <a:ext cx="8534400" cy="3535363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Наркотические препараты </a:t>
            </a:r>
            <a:r>
              <a:rPr lang="ru-RU" sz="3600" dirty="0" smtClean="0"/>
              <a:t>переносятся кровью, поэтому поражаются в большей степени те части организма, которые наиболее активно </a:t>
            </a:r>
            <a:r>
              <a:rPr lang="ru-RU" sz="3600" dirty="0" err="1" smtClean="0"/>
              <a:t>кровоснабжаются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2239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1. Почему больше всего при применении наркотиков страдают такие органы, как мозг, сердце, почки и печень? </a:t>
            </a:r>
          </a:p>
        </p:txBody>
      </p:sp>
      <p:sp>
        <p:nvSpPr>
          <p:cNvPr id="5" name="Выгнутая вправо стрелка 4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971800"/>
            <a:ext cx="8534400" cy="3535363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Это не так. </a:t>
            </a:r>
            <a:r>
              <a:rPr lang="ru-RU" sz="3600" dirty="0" smtClean="0"/>
              <a:t>Курение марихуаны вызывает развитие ряда тяжелых заболеваний, психических расстройств, а также является прямым путем к употреблению более сильных наркотиков.</a:t>
            </a:r>
            <a:endParaRPr lang="ru-RU" sz="3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2. Среди определенной части молодежи распространено мнение, что от «легких» наркотиков зависимости не бывает. Так ли это?</a:t>
            </a:r>
          </a:p>
        </p:txBody>
      </p:sp>
      <p:sp>
        <p:nvSpPr>
          <p:cNvPr id="6" name="Выгнутая вправо стрелка 5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8229600" cy="22399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3. Почему употребление наркотиков особенно опасно в подростковом возрасте?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657600"/>
            <a:ext cx="8229600" cy="26209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Чем моложе человек, </a:t>
            </a:r>
            <a:r>
              <a:rPr lang="ru-RU" sz="3600" dirty="0" smtClean="0"/>
              <a:t>тем быстрее он попадает в полную зависимость от наркотика.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6303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4. Что такое психологическая зависимость от наркотиков?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239963"/>
          </a:xfrm>
        </p:spPr>
        <p:txBody>
          <a:bodyPr/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Маниакальная, </a:t>
            </a:r>
            <a:r>
              <a:rPr lang="ru-RU" sz="3600" dirty="0" smtClean="0"/>
              <a:t>не поддающаяся контролю тяга к употреблению наркотиков.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21637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5. Какое влияние оказывает употребление наркотиков на потомство?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У родителей-наркоманов </a:t>
            </a:r>
            <a:r>
              <a:rPr lang="ru-RU" sz="3600" dirty="0" smtClean="0"/>
              <a:t>дети рождаются умственно и физически неполноценными, передача опасных болезней.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5541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6. Какие заболевания может вызвать наркомания?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094037"/>
            <a:ext cx="8229600" cy="37639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</a:t>
            </a:r>
            <a:r>
              <a:rPr lang="ru-RU" sz="3600" b="1" dirty="0" err="1" smtClean="0"/>
              <a:t>Предраковые</a:t>
            </a:r>
            <a:r>
              <a:rPr lang="ru-RU" sz="3600" b="1" dirty="0" smtClean="0"/>
              <a:t> процессы </a:t>
            </a:r>
            <a:r>
              <a:rPr lang="ru-RU" sz="3600" dirty="0" smtClean="0"/>
              <a:t>в легких, атрофию мозга, эпилепсию, психозы, деградацию личности, ВИЧ и др.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8229600" cy="22399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7. Справедливо ли рассуждение? Что «наркоману может помочь только наркоман»?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627437"/>
            <a:ext cx="8229600" cy="32305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3600" b="1" dirty="0" smtClean="0"/>
              <a:t>	Это не так. </a:t>
            </a:r>
            <a:r>
              <a:rPr lang="ru-RU" sz="3600" dirty="0" smtClean="0"/>
              <a:t>Только общими усилиями членов семьи, друзей, врачей, учителей может появиться надежда на исцеление.</a:t>
            </a:r>
          </a:p>
        </p:txBody>
      </p:sp>
      <p:sp>
        <p:nvSpPr>
          <p:cNvPr id="4" name="Выгнутая вправо стрелка 3">
            <a:hlinkClick r:id="rId2" action="ppaction://hlinksldjump"/>
          </p:cNvPr>
          <p:cNvSpPr/>
          <p:nvPr/>
        </p:nvSpPr>
        <p:spPr>
          <a:xfrm>
            <a:off x="8077200" y="5943600"/>
            <a:ext cx="838200" cy="762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705600" y="5867400"/>
            <a:ext cx="1066800" cy="838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ОТВЕТ</a:t>
            </a:r>
            <a:endParaRPr lang="ru-RU" sz="23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212</Words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ВИКТОРИНА</vt:lpstr>
      <vt:lpstr>Выберите вопрос:</vt:lpstr>
      <vt:lpstr>1. Почему больше всего при применении наркотиков страдают такие органы, как мозг, сердце, почки и печень? </vt:lpstr>
      <vt:lpstr>2. Среди определенной части молодежи распространено мнение, что от «легких» наркотиков зависимости не бывает. Так ли это?</vt:lpstr>
      <vt:lpstr>3. Почему употребление наркотиков особенно опасно в подростковом возрасте?</vt:lpstr>
      <vt:lpstr>4. Что такое психологическая зависимость от наркотиков?</vt:lpstr>
      <vt:lpstr>5. Какое влияние оказывает употребление наркотиков на потомство? </vt:lpstr>
      <vt:lpstr>6. Какие заболевания может вызвать наркомания? </vt:lpstr>
      <vt:lpstr>7. Справедливо ли рассуждение? Что «наркоману может помочь только наркоман»?</vt:lpstr>
      <vt:lpstr>8. Что должен сделать человек попавший в наркозависимость?</vt:lpstr>
      <vt:lpstr>9. Какие изменения в поведении знакомого должны насторожить вас на предмет употребления им наркотиков?</vt:lpstr>
      <vt:lpstr>10. Самое сложное для наркомана на пути к лечению?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1</cp:lastModifiedBy>
  <cp:revision>108</cp:revision>
  <dcterms:created xsi:type="dcterms:W3CDTF">2019-02-18T22:13:56Z</dcterms:created>
  <dcterms:modified xsi:type="dcterms:W3CDTF">2019-02-19T02:19:15Z</dcterms:modified>
</cp:coreProperties>
</file>