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56" r:id="rId5"/>
    <p:sldId id="257" r:id="rId6"/>
    <p:sldId id="261" r:id="rId7"/>
    <p:sldId id="262" r:id="rId8"/>
  </p:sldIdLst>
  <p:sldSz cx="9144000" cy="5143500" type="screen16x9"/>
  <p:notesSz cx="6858000" cy="9144000"/>
  <p:defaultTextStyle>
    <a:defPPr>
      <a:defRPr lang="ru-RU"/>
    </a:defPPr>
    <a:lvl1pPr marL="0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9626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79252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68878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58503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48129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45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8962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792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16887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585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4812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3377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72738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11700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313" cy="871538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04789"/>
            <a:ext cx="5111750" cy="4389835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313" cy="3518297"/>
          </a:xfrm>
        </p:spPr>
        <p:txBody>
          <a:bodyPr/>
          <a:lstStyle>
            <a:lvl1pPr marL="0" indent="0">
              <a:buNone/>
              <a:defRPr sz="1200"/>
            </a:lvl1pPr>
            <a:lvl2pPr marL="389626" indent="0">
              <a:buNone/>
              <a:defRPr sz="1000"/>
            </a:lvl2pPr>
            <a:lvl3pPr marL="779252" indent="0">
              <a:buNone/>
              <a:defRPr sz="900"/>
            </a:lvl3pPr>
            <a:lvl4pPr marL="1168878" indent="0">
              <a:buNone/>
              <a:defRPr sz="800"/>
            </a:lvl4pPr>
            <a:lvl5pPr marL="1558503" indent="0">
              <a:buNone/>
              <a:defRPr sz="800"/>
            </a:lvl5pPr>
            <a:lvl6pPr marL="1948129" indent="0">
              <a:buNone/>
              <a:defRPr sz="800"/>
            </a:lvl6pPr>
            <a:lvl7pPr marL="2337755" indent="0">
              <a:buNone/>
              <a:defRPr sz="800"/>
            </a:lvl7pPr>
            <a:lvl8pPr marL="2727381" indent="0">
              <a:buNone/>
              <a:defRPr sz="800"/>
            </a:lvl8pPr>
            <a:lvl9pPr marL="3117007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700"/>
            </a:lvl1pPr>
            <a:lvl2pPr marL="389626" indent="0">
              <a:buNone/>
              <a:defRPr sz="2400"/>
            </a:lvl2pPr>
            <a:lvl3pPr marL="779252" indent="0">
              <a:buNone/>
              <a:defRPr sz="2000"/>
            </a:lvl3pPr>
            <a:lvl4pPr marL="1168878" indent="0">
              <a:buNone/>
              <a:defRPr sz="1700"/>
            </a:lvl4pPr>
            <a:lvl5pPr marL="1558503" indent="0">
              <a:buNone/>
              <a:defRPr sz="1700"/>
            </a:lvl5pPr>
            <a:lvl6pPr marL="1948129" indent="0">
              <a:buNone/>
              <a:defRPr sz="1700"/>
            </a:lvl6pPr>
            <a:lvl7pPr marL="2337755" indent="0">
              <a:buNone/>
              <a:defRPr sz="1700"/>
            </a:lvl7pPr>
            <a:lvl8pPr marL="2727381" indent="0">
              <a:buNone/>
              <a:defRPr sz="1700"/>
            </a:lvl8pPr>
            <a:lvl9pPr marL="3117007" indent="0">
              <a:buNone/>
              <a:defRPr sz="17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389626" indent="0">
              <a:buNone/>
              <a:defRPr sz="1000"/>
            </a:lvl2pPr>
            <a:lvl3pPr marL="779252" indent="0">
              <a:buNone/>
              <a:defRPr sz="900"/>
            </a:lvl3pPr>
            <a:lvl4pPr marL="1168878" indent="0">
              <a:buNone/>
              <a:defRPr sz="800"/>
            </a:lvl4pPr>
            <a:lvl5pPr marL="1558503" indent="0">
              <a:buNone/>
              <a:defRPr sz="800"/>
            </a:lvl5pPr>
            <a:lvl6pPr marL="1948129" indent="0">
              <a:buNone/>
              <a:defRPr sz="800"/>
            </a:lvl6pPr>
            <a:lvl7pPr marL="2337755" indent="0">
              <a:buNone/>
              <a:defRPr sz="800"/>
            </a:lvl7pPr>
            <a:lvl8pPr marL="2727381" indent="0">
              <a:buNone/>
              <a:defRPr sz="800"/>
            </a:lvl8pPr>
            <a:lvl9pPr marL="3117007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77925" tIns="38963" rIns="77925" bIns="3896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77925" tIns="38963" rIns="77925" bIns="3896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79252" rtl="0" eaLnBrk="1" latinLnBrk="0" hangingPunct="1">
        <a:spcBef>
          <a:spcPct val="0"/>
        </a:spcBef>
        <a:buNone/>
        <a:defRPr sz="3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2219" indent="-292219" algn="l" defTabSz="77925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33142" indent="-243516" algn="l" defTabSz="77925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4065" indent="-194813" algn="l" defTabSz="7792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63690" indent="-194813" algn="l" defTabSz="779252" rtl="0" eaLnBrk="1" latinLnBrk="0" hangingPunct="1">
        <a:spcBef>
          <a:spcPct val="20000"/>
        </a:spcBef>
        <a:buFont typeface="Arial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3316" indent="-194813" algn="l" defTabSz="779252" rtl="0" eaLnBrk="1" latinLnBrk="0" hangingPunct="1">
        <a:spcBef>
          <a:spcPct val="20000"/>
        </a:spcBef>
        <a:buFont typeface="Arial" pitchFamily="34" charset="0"/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42942" indent="-194813" algn="l" defTabSz="779252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779252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779252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779252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6696744" cy="5029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729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6557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675855"/>
          </a:xfrm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8000" dirty="0">
                <a:latin typeface="Times New Roman"/>
                <a:ea typeface="Calibri"/>
                <a:cs typeface="Times New Roman"/>
              </a:rPr>
              <a:t>Закончи предложения:</a:t>
            </a:r>
            <a:endParaRPr lang="ru-RU" sz="80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8000" dirty="0">
                <a:latin typeface="Times New Roman"/>
                <a:ea typeface="Calibri"/>
                <a:cs typeface="Times New Roman"/>
              </a:rPr>
              <a:t>Семя растения состоит из зародыша, </a:t>
            </a:r>
            <a:r>
              <a:rPr lang="ru-RU" sz="8000" dirty="0" smtClean="0">
                <a:latin typeface="Times New Roman"/>
                <a:ea typeface="Calibri"/>
                <a:cs typeface="Times New Roman"/>
              </a:rPr>
              <a:t>включающего </a:t>
            </a:r>
            <a:r>
              <a:rPr lang="ru-RU" sz="80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корешок,   стебелек  </a:t>
            </a:r>
            <a:r>
              <a:rPr lang="ru-RU" sz="80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и 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почечку</a:t>
            </a:r>
            <a:r>
              <a:rPr lang="ru-RU" sz="8000" b="1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sz="80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8000" dirty="0">
                <a:latin typeface="Times New Roman"/>
                <a:ea typeface="Calibri"/>
                <a:cs typeface="Times New Roman"/>
              </a:rPr>
              <a:t>Зародыш семени покрыт специальной оболочкой, </a:t>
            </a:r>
            <a:r>
              <a:rPr lang="ru-RU" sz="8000" dirty="0" smtClean="0">
                <a:latin typeface="Times New Roman"/>
                <a:ea typeface="Calibri"/>
                <a:cs typeface="Times New Roman"/>
              </a:rPr>
              <a:t>называемой-</a:t>
            </a:r>
            <a:r>
              <a:rPr lang="ru-RU" sz="80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80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семенной кожурой</a:t>
            </a:r>
            <a:r>
              <a:rPr lang="ru-RU" sz="8000" b="1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sz="80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8000" dirty="0">
                <a:latin typeface="Times New Roman"/>
                <a:ea typeface="Calibri"/>
                <a:cs typeface="Times New Roman"/>
              </a:rPr>
              <a:t>Запас питательных веществ для роста зародыша содержится в особой </a:t>
            </a:r>
            <a:r>
              <a:rPr lang="ru-RU" sz="8000" dirty="0" smtClean="0">
                <a:latin typeface="Times New Roman"/>
                <a:ea typeface="Calibri"/>
                <a:cs typeface="Times New Roman"/>
              </a:rPr>
              <a:t>ткани- </a:t>
            </a:r>
            <a:r>
              <a:rPr lang="ru-RU" sz="80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эндосперме</a:t>
            </a:r>
            <a:r>
              <a:rPr lang="ru-RU" sz="8000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sz="80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423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3157859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КОРЕНЬ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03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1" name="Группа 1040"/>
          <p:cNvGrpSpPr/>
          <p:nvPr/>
        </p:nvGrpSpPr>
        <p:grpSpPr>
          <a:xfrm>
            <a:off x="0" y="1"/>
            <a:ext cx="9144000" cy="5452070"/>
            <a:chOff x="0" y="-308569"/>
            <a:chExt cx="9144000" cy="5452070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0" y="-308569"/>
              <a:ext cx="9144000" cy="5452070"/>
              <a:chOff x="0" y="-308569"/>
              <a:chExt cx="9144000" cy="5452070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0" y="-308569"/>
                <a:ext cx="9144000" cy="545207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/>
              </a:p>
            </p:txBody>
          </p:sp>
          <p:pic>
            <p:nvPicPr>
              <p:cNvPr id="5" name="Picture 2" descr="D:\USER\Desktop\семя проросшее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6" r="3633"/>
              <a:stretch/>
            </p:blipFill>
            <p:spPr bwMode="auto">
              <a:xfrm>
                <a:off x="179512" y="-16321"/>
                <a:ext cx="7524328" cy="51598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9" name="Прямая со стрелкой 8"/>
            <p:cNvCxnSpPr/>
            <p:nvPr/>
          </p:nvCxnSpPr>
          <p:spPr>
            <a:xfrm flipH="1" flipV="1">
              <a:off x="683568" y="4299942"/>
              <a:ext cx="1800200" cy="72008"/>
            </a:xfrm>
            <a:prstGeom prst="straightConnector1">
              <a:avLst/>
            </a:prstGeom>
            <a:ln w="19050">
              <a:solidFill>
                <a:schemeClr val="bg1">
                  <a:lumMod val="9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Прямоугольник 16"/>
            <p:cNvSpPr/>
            <p:nvPr/>
          </p:nvSpPr>
          <p:spPr>
            <a:xfrm>
              <a:off x="2339752" y="4279404"/>
              <a:ext cx="2952328" cy="21602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bg1"/>
                  </a:solidFill>
                </a:rPr>
                <a:t>1. Корневой чехлик</a:t>
              </a:r>
              <a:endParaRPr lang="ru-RU" sz="2400" dirty="0"/>
            </a:p>
          </p:txBody>
        </p:sp>
        <p:cxnSp>
          <p:nvCxnSpPr>
            <p:cNvPr id="22" name="Прямая со стрелкой 21"/>
            <p:cNvCxnSpPr>
              <a:stCxn id="23" idx="1"/>
            </p:cNvCxnSpPr>
            <p:nvPr/>
          </p:nvCxnSpPr>
          <p:spPr>
            <a:xfrm flipH="1">
              <a:off x="1043608" y="3903898"/>
              <a:ext cx="1584176" cy="108012"/>
            </a:xfrm>
            <a:prstGeom prst="straightConnector1">
              <a:avLst/>
            </a:prstGeom>
            <a:ln w="19050">
              <a:solidFill>
                <a:schemeClr val="bg1">
                  <a:lumMod val="9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Прямоугольник 22"/>
            <p:cNvSpPr/>
            <p:nvPr/>
          </p:nvSpPr>
          <p:spPr>
            <a:xfrm>
              <a:off x="2627784" y="3795886"/>
              <a:ext cx="2376264" cy="21602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bg1"/>
                  </a:solidFill>
                </a:rPr>
                <a:t>2. Зона деления</a:t>
              </a:r>
              <a:endParaRPr lang="ru-RU" sz="2400" dirty="0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31540" y="1327076"/>
              <a:ext cx="2942572" cy="21602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bg1"/>
                  </a:solidFill>
                </a:rPr>
                <a:t>4. Зона всасывания</a:t>
              </a:r>
              <a:endParaRPr lang="ru-RU" sz="2400" dirty="0"/>
            </a:p>
          </p:txBody>
        </p:sp>
        <p:cxnSp>
          <p:nvCxnSpPr>
            <p:cNvPr id="35" name="Прямая со стрелкой 34"/>
            <p:cNvCxnSpPr>
              <a:stCxn id="34" idx="2"/>
            </p:cNvCxnSpPr>
            <p:nvPr/>
          </p:nvCxnSpPr>
          <p:spPr>
            <a:xfrm>
              <a:off x="1902826" y="1543100"/>
              <a:ext cx="1471286" cy="252028"/>
            </a:xfrm>
            <a:prstGeom prst="straightConnector1">
              <a:avLst/>
            </a:prstGeom>
            <a:ln w="19050">
              <a:solidFill>
                <a:schemeClr val="bg1">
                  <a:lumMod val="9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 стрелкой 41"/>
            <p:cNvCxnSpPr>
              <a:stCxn id="34" idx="2"/>
            </p:cNvCxnSpPr>
            <p:nvPr/>
          </p:nvCxnSpPr>
          <p:spPr>
            <a:xfrm>
              <a:off x="1902826" y="1543100"/>
              <a:ext cx="724958" cy="999951"/>
            </a:xfrm>
            <a:prstGeom prst="straightConnector1">
              <a:avLst/>
            </a:prstGeom>
            <a:ln w="19050">
              <a:solidFill>
                <a:schemeClr val="bg1">
                  <a:lumMod val="9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Прямоугольник 44"/>
            <p:cNvSpPr/>
            <p:nvPr/>
          </p:nvSpPr>
          <p:spPr>
            <a:xfrm>
              <a:off x="1691680" y="318964"/>
              <a:ext cx="3240360" cy="21602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bg1"/>
                  </a:solidFill>
                </a:rPr>
                <a:t>5. Зона проведения</a:t>
              </a:r>
              <a:endParaRPr lang="ru-RU" sz="2400" dirty="0"/>
            </a:p>
          </p:txBody>
        </p:sp>
        <p:cxnSp>
          <p:nvCxnSpPr>
            <p:cNvPr id="46" name="Прямая со стрелкой 45"/>
            <p:cNvCxnSpPr>
              <a:stCxn id="45" idx="2"/>
            </p:cNvCxnSpPr>
            <p:nvPr/>
          </p:nvCxnSpPr>
          <p:spPr>
            <a:xfrm>
              <a:off x="3311860" y="534988"/>
              <a:ext cx="1476164" cy="216024"/>
            </a:xfrm>
            <a:prstGeom prst="straightConnector1">
              <a:avLst/>
            </a:prstGeom>
            <a:ln w="19050">
              <a:solidFill>
                <a:schemeClr val="bg1">
                  <a:lumMod val="9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2" name="Прямоугольник 1041"/>
          <p:cNvSpPr/>
          <p:nvPr/>
        </p:nvSpPr>
        <p:spPr>
          <a:xfrm>
            <a:off x="539552" y="1618104"/>
            <a:ext cx="2834560" cy="2335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4. </a:t>
            </a:r>
            <a:endParaRPr lang="ru-RU" sz="2400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2051720" y="591530"/>
            <a:ext cx="2520280" cy="2880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5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2699792" y="4104456"/>
            <a:ext cx="2160240" cy="33950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2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2411760" y="4587974"/>
            <a:ext cx="2736304" cy="2880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1. </a:t>
            </a:r>
            <a:endParaRPr lang="ru-RU" sz="2400" dirty="0"/>
          </a:p>
        </p:txBody>
      </p:sp>
      <p:sp>
        <p:nvSpPr>
          <p:cNvPr id="1044" name="TextBox 1043"/>
          <p:cNvSpPr txBox="1"/>
          <p:nvPr/>
        </p:nvSpPr>
        <p:spPr>
          <a:xfrm>
            <a:off x="1691680" y="-20528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Зоны корня в проросшем семени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 flipH="1" flipV="1">
            <a:off x="2195736" y="3687874"/>
            <a:ext cx="648072" cy="108012"/>
          </a:xfrm>
          <a:prstGeom prst="straightConnector1">
            <a:avLst/>
          </a:prstGeom>
          <a:ln w="19050">
            <a:solidFill>
              <a:schemeClr val="bg1">
                <a:lumMod val="9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2843808" y="3688224"/>
            <a:ext cx="2125592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3</a:t>
            </a:r>
            <a:r>
              <a:rPr lang="ru-RU" sz="2400" dirty="0" smtClean="0">
                <a:solidFill>
                  <a:schemeClr val="bg1"/>
                </a:solidFill>
              </a:rPr>
              <a:t>. Зона роста</a:t>
            </a:r>
            <a:endParaRPr lang="ru-RU" sz="24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2969822" y="3626135"/>
            <a:ext cx="2160240" cy="33950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3.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0417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1042" grpId="0" animBg="1"/>
      <p:bldP spid="58" grpId="0" animBg="1"/>
      <p:bldP spid="59" grpId="0" animBg="1"/>
      <p:bldP spid="60" grpId="0" animBg="1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95486"/>
            <a:ext cx="8363272" cy="4752528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27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7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7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7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700" b="1" dirty="0" smtClean="0">
                <a:latin typeface="Times New Roman"/>
                <a:ea typeface="Calibri"/>
                <a:cs typeface="Times New Roman"/>
              </a:rPr>
              <a:t>                                      Проверь себя:</a:t>
            </a:r>
            <a:r>
              <a:rPr lang="ru-RU" sz="2700" dirty="0" smtClean="0">
                <a:ea typeface="Calibri"/>
                <a:cs typeface="Times New Roman"/>
              </a:rPr>
              <a:t/>
            </a:r>
            <a:br>
              <a:rPr lang="ru-RU" sz="2700" dirty="0" smtClean="0">
                <a:ea typeface="Calibri"/>
                <a:cs typeface="Times New Roman"/>
              </a:rPr>
            </a:br>
            <a:r>
              <a:rPr lang="ru-RU" sz="3100" dirty="0" smtClean="0">
                <a:latin typeface="Times New Roman"/>
                <a:ea typeface="Calibri"/>
                <a:cs typeface="Times New Roman"/>
              </a:rPr>
              <a:t>Место </a:t>
            </a:r>
            <a:r>
              <a:rPr lang="ru-RU" sz="3100" dirty="0">
                <a:latin typeface="Times New Roman"/>
                <a:ea typeface="Calibri"/>
                <a:cs typeface="Times New Roman"/>
              </a:rPr>
              <a:t>«проживания» </a:t>
            </a:r>
            <a:r>
              <a:rPr lang="ru-RU" sz="3100" dirty="0" smtClean="0">
                <a:latin typeface="Times New Roman"/>
                <a:ea typeface="Calibri"/>
                <a:cs typeface="Times New Roman"/>
              </a:rPr>
              <a:t>корня</a:t>
            </a:r>
            <a:r>
              <a:rPr lang="ru-RU" sz="31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почва</a:t>
            </a:r>
            <a:r>
              <a:rPr lang="ru-RU" sz="3100" dirty="0" smtClean="0">
                <a:latin typeface="Times New Roman"/>
                <a:ea typeface="Calibri"/>
                <a:cs typeface="Times New Roman"/>
              </a:rPr>
              <a:t>. Корень  </a:t>
            </a:r>
            <a:r>
              <a:rPr lang="ru-RU" sz="3100" dirty="0">
                <a:latin typeface="Times New Roman"/>
                <a:ea typeface="Calibri"/>
                <a:cs typeface="Times New Roman"/>
              </a:rPr>
              <a:t>поглощает </a:t>
            </a:r>
            <a:r>
              <a:rPr lang="ru-RU" sz="31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воду</a:t>
            </a:r>
            <a:r>
              <a:rPr lang="ru-RU" sz="31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100" dirty="0">
                <a:latin typeface="Times New Roman"/>
                <a:ea typeface="Calibri"/>
                <a:cs typeface="Times New Roman"/>
              </a:rPr>
              <a:t>и  </a:t>
            </a:r>
            <a:r>
              <a:rPr lang="ru-RU" sz="31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минеральные вещества </a:t>
            </a:r>
            <a:r>
              <a:rPr lang="ru-RU" sz="3100" dirty="0" smtClean="0">
                <a:latin typeface="Times New Roman"/>
                <a:ea typeface="Calibri"/>
                <a:cs typeface="Times New Roman"/>
              </a:rPr>
              <a:t>из </a:t>
            </a:r>
            <a:r>
              <a:rPr lang="ru-RU" sz="3100" dirty="0">
                <a:latin typeface="Times New Roman"/>
                <a:ea typeface="Calibri"/>
                <a:cs typeface="Times New Roman"/>
              </a:rPr>
              <a:t>почвы.  Эту функцию выполняет </a:t>
            </a:r>
            <a:r>
              <a:rPr lang="ru-RU" sz="3100" dirty="0" smtClean="0">
                <a:latin typeface="Times New Roman"/>
                <a:ea typeface="Calibri"/>
                <a:cs typeface="Times New Roman"/>
              </a:rPr>
              <a:t>зона</a:t>
            </a:r>
            <a:r>
              <a:rPr lang="ru-RU" sz="31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всасывания</a:t>
            </a:r>
            <a:r>
              <a:rPr lang="ru-RU" sz="3100" dirty="0" smtClean="0">
                <a:latin typeface="Times New Roman"/>
                <a:ea typeface="Calibri"/>
                <a:cs typeface="Times New Roman"/>
              </a:rPr>
              <a:t>. </a:t>
            </a:r>
            <a:r>
              <a:rPr lang="ru-RU" sz="3100" dirty="0">
                <a:latin typeface="Times New Roman"/>
                <a:ea typeface="Calibri"/>
                <a:cs typeface="Times New Roman"/>
              </a:rPr>
              <a:t>Верхушку корня защищает </a:t>
            </a:r>
            <a:r>
              <a:rPr lang="ru-RU" sz="3100" dirty="0" smtClean="0">
                <a:latin typeface="Times New Roman"/>
                <a:ea typeface="Calibri"/>
                <a:cs typeface="Times New Roman"/>
              </a:rPr>
              <a:t>корневой</a:t>
            </a:r>
            <a:r>
              <a:rPr lang="ru-RU" sz="31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чехлик</a:t>
            </a:r>
            <a:r>
              <a:rPr lang="ru-RU" sz="3100" dirty="0" smtClean="0">
                <a:latin typeface="Times New Roman"/>
                <a:ea typeface="Calibri"/>
                <a:cs typeface="Times New Roman"/>
              </a:rPr>
              <a:t>.  </a:t>
            </a:r>
            <a:r>
              <a:rPr lang="ru-RU" sz="3100" dirty="0">
                <a:latin typeface="Times New Roman"/>
                <a:ea typeface="Calibri"/>
                <a:cs typeface="Times New Roman"/>
              </a:rPr>
              <a:t>Над корневым чехликом расположено много мелких, делящихся клеток. Этот участок называют </a:t>
            </a:r>
            <a:r>
              <a:rPr lang="ru-RU" sz="3100" dirty="0" smtClean="0">
                <a:latin typeface="Times New Roman"/>
                <a:ea typeface="Calibri"/>
                <a:cs typeface="Times New Roman"/>
              </a:rPr>
              <a:t>зоной</a:t>
            </a:r>
            <a:r>
              <a:rPr lang="ru-RU" sz="31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деления</a:t>
            </a:r>
            <a:r>
              <a:rPr lang="ru-RU" sz="3100" dirty="0" smtClean="0">
                <a:latin typeface="Times New Roman"/>
                <a:ea typeface="Calibri"/>
                <a:cs typeface="Times New Roman"/>
              </a:rPr>
              <a:t> . </a:t>
            </a:r>
            <a:r>
              <a:rPr lang="ru-RU" sz="3100" dirty="0">
                <a:latin typeface="Times New Roman"/>
                <a:ea typeface="Calibri"/>
                <a:cs typeface="Times New Roman"/>
              </a:rPr>
              <a:t>Длинные клетки,  имеющие форму цилиндра образуют </a:t>
            </a:r>
            <a:r>
              <a:rPr lang="ru-RU" sz="3100" dirty="0" smtClean="0">
                <a:latin typeface="Times New Roman"/>
                <a:ea typeface="Calibri"/>
                <a:cs typeface="Times New Roman"/>
              </a:rPr>
              <a:t>зону</a:t>
            </a:r>
            <a:r>
              <a:rPr lang="ru-RU" sz="31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роста</a:t>
            </a:r>
            <a:r>
              <a:rPr lang="ru-RU" sz="3100" dirty="0" smtClean="0">
                <a:latin typeface="Times New Roman"/>
                <a:ea typeface="Calibri"/>
                <a:cs typeface="Times New Roman"/>
              </a:rPr>
              <a:t>. </a:t>
            </a:r>
            <a:r>
              <a:rPr lang="ru-RU" sz="3100" dirty="0">
                <a:latin typeface="Times New Roman"/>
                <a:ea typeface="Calibri"/>
                <a:cs typeface="Times New Roman"/>
              </a:rPr>
              <a:t>Вода и минеральные вещества из корня в стебель поступают через </a:t>
            </a:r>
            <a:r>
              <a:rPr lang="ru-RU" sz="3100" dirty="0" smtClean="0">
                <a:latin typeface="Times New Roman"/>
                <a:ea typeface="Calibri"/>
                <a:cs typeface="Times New Roman"/>
              </a:rPr>
              <a:t>зону</a:t>
            </a:r>
            <a:r>
              <a:rPr lang="ru-RU" sz="31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проведения</a:t>
            </a:r>
            <a:r>
              <a:rPr lang="ru-RU" sz="3100" dirty="0" smtClean="0">
                <a:latin typeface="Times New Roman"/>
                <a:ea typeface="Calibri"/>
                <a:cs typeface="Times New Roman"/>
              </a:rPr>
              <a:t>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512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§ 8 читать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Выучить названия зон корня, их строение и функции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Стр. 46 № 2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письменно</a:t>
            </a:r>
          </a:p>
          <a:p>
            <a:r>
              <a:rPr lang="ru-RU" sz="2800" i="1" u="sng" dirty="0">
                <a:solidFill>
                  <a:srgbClr val="000000"/>
                </a:solidFill>
                <a:latin typeface="Times New Roman"/>
              </a:rPr>
              <a:t>Творческое задание со свободным выбором:</a:t>
            </a:r>
            <a:endParaRPr lang="ru-RU" sz="2000" dirty="0">
              <a:solidFill>
                <a:srgbClr val="000000"/>
              </a:solidFill>
            </a:endParaRPr>
          </a:p>
          <a:p>
            <a:pPr marL="457200">
              <a:buFont typeface="Arial"/>
              <a:buChar char="•"/>
            </a:pPr>
            <a:r>
              <a:rPr lang="ru-RU" sz="2800" dirty="0">
                <a:solidFill>
                  <a:srgbClr val="000000"/>
                </a:solidFill>
                <a:latin typeface="Times New Roman"/>
              </a:rPr>
              <a:t>составить кроссворд;</a:t>
            </a:r>
            <a:endParaRPr lang="ru-RU" sz="2000" dirty="0">
              <a:solidFill>
                <a:srgbClr val="000000"/>
              </a:solidFill>
            </a:endParaRPr>
          </a:p>
          <a:p>
            <a:pPr marL="457200">
              <a:buFont typeface="Arial"/>
              <a:buChar char="•"/>
            </a:pPr>
            <a:r>
              <a:rPr lang="ru-RU" sz="2800" dirty="0">
                <a:solidFill>
                  <a:srgbClr val="000000"/>
                </a:solidFill>
                <a:latin typeface="Times New Roman"/>
              </a:rPr>
              <a:t>сочинить загадки о корнях, корневых системах;</a:t>
            </a:r>
            <a:endParaRPr lang="ru-RU" sz="2000" dirty="0">
              <a:solidFill>
                <a:srgbClr val="000000"/>
              </a:solidFill>
            </a:endParaRPr>
          </a:p>
          <a:p>
            <a:pPr marL="457200">
              <a:buFont typeface="Arial"/>
              <a:buChar char="•"/>
            </a:pPr>
            <a:r>
              <a:rPr lang="ru-RU" sz="2800" dirty="0">
                <a:solidFill>
                  <a:srgbClr val="000000"/>
                </a:solidFill>
                <a:latin typeface="Times New Roman"/>
              </a:rPr>
              <a:t>приготовить краткое сообщение на тему «Видоизмененные корни».</a:t>
            </a:r>
            <a:endParaRPr lang="ru-RU" sz="2000" dirty="0">
              <a:solidFill>
                <a:srgbClr val="000000"/>
              </a:solidFill>
            </a:endParaRPr>
          </a:p>
          <a:p>
            <a:r>
              <a:rPr lang="ru-RU" sz="2800"/>
              <a:t/>
            </a:r>
            <a:br>
              <a:rPr lang="ru-RU" sz="2800"/>
            </a:b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970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для меня на уроке было сложно?</a:t>
            </a:r>
          </a:p>
          <a:p>
            <a:pPr marL="0" indent="0">
              <a:buNone/>
            </a:pP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для меня на уроке было интересно и легко?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949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140</Words>
  <Application>Microsoft Office PowerPoint</Application>
  <PresentationFormat>Экран (16:9)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Проверь себя</vt:lpstr>
      <vt:lpstr>КОРЕНЬ</vt:lpstr>
      <vt:lpstr>Презентация PowerPoint</vt:lpstr>
      <vt:lpstr>                                        Проверь себя: Место «проживания» корня почва. Корень  поглощает воду и  минеральные вещества из почвы.  Эту функцию выполняет зона всасывания. Верхушку корня защищает корневой чехлик.  Над корневым чехликом расположено много мелких, делящихся клеток. Этот участок называют зоной деления . Длинные клетки,  имеющие форму цилиндра образуют зону роста. Вода и минеральные вещества из корня в стебель поступают через зону проведения. 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 Школьный</dc:creator>
  <cp:lastModifiedBy>user</cp:lastModifiedBy>
  <cp:revision>23</cp:revision>
  <dcterms:created xsi:type="dcterms:W3CDTF">2025-11-17T01:23:07Z</dcterms:created>
  <dcterms:modified xsi:type="dcterms:W3CDTF">2025-11-12T21:21:18Z</dcterms:modified>
</cp:coreProperties>
</file>