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  <p:sldId id="273" r:id="rId4"/>
    <p:sldId id="275" r:id="rId5"/>
    <p:sldId id="274" r:id="rId6"/>
    <p:sldId id="276" r:id="rId7"/>
    <p:sldId id="277" r:id="rId8"/>
    <p:sldId id="295" r:id="rId9"/>
    <p:sldId id="296" r:id="rId10"/>
    <p:sldId id="300" r:id="rId11"/>
    <p:sldId id="278" r:id="rId12"/>
    <p:sldId id="297" r:id="rId13"/>
    <p:sldId id="279" r:id="rId14"/>
    <p:sldId id="280" r:id="rId15"/>
    <p:sldId id="298" r:id="rId16"/>
    <p:sldId id="281" r:id="rId17"/>
    <p:sldId id="282" r:id="rId18"/>
    <p:sldId id="289" r:id="rId19"/>
    <p:sldId id="292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2E507A"/>
    <a:srgbClr val="66FFFF"/>
    <a:srgbClr val="000066"/>
    <a:srgbClr val="4FE0E7"/>
    <a:srgbClr val="0066FF"/>
    <a:srgbClr val="003366"/>
    <a:srgbClr val="9966FF"/>
    <a:srgbClr val="9933FF"/>
    <a:srgbClr val="2E0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C4909C-A593-405A-8E8B-2D48EAF4C7A9}" type="doc">
      <dgm:prSet loTypeId="urn:microsoft.com/office/officeart/2005/8/layout/chevron1" loCatId="process" qsTypeId="urn:microsoft.com/office/officeart/2005/8/quickstyle/3d1" qsCatId="3D" csTypeId="urn:microsoft.com/office/officeart/2005/8/colors/accent1_5" csCatId="accent1" phldr="1"/>
      <dgm:spPr/>
    </dgm:pt>
    <dgm:pt modelId="{BCABF32B-9FEE-4FEF-9E8A-452221C0BAA0}">
      <dgm:prSet phldrT="[Текст]" custT="1"/>
      <dgm:spPr>
        <a:solidFill>
          <a:srgbClr val="0033CC">
            <a:alpha val="82000"/>
          </a:srgbClr>
        </a:solidFill>
        <a:scene3d>
          <a:camera prst="orthographicFront"/>
          <a:lightRig rig="flat" dir="t"/>
        </a:scene3d>
        <a:sp3d prstMaterial="plastic">
          <a:bevelT w="120900" h="88900" prst="hardEdge"/>
          <a:bevelB w="88900" h="31750" prst="angle"/>
        </a:sp3d>
      </dgm:spPr>
      <dgm:t>
        <a:bodyPr/>
        <a:lstStyle/>
        <a:p>
          <a:r>
            <a:rPr lang="ru-RU" sz="3100" b="1" dirty="0" smtClean="0"/>
            <a:t>Цель </a:t>
          </a:r>
          <a:endParaRPr lang="ru-RU" sz="3100" b="1" dirty="0"/>
        </a:p>
      </dgm:t>
    </dgm:pt>
    <dgm:pt modelId="{77FC8799-04CE-4005-9B3F-DADA4317C594}" type="parTrans" cxnId="{3F26FD1A-4C02-4F37-8902-333079C96FB2}">
      <dgm:prSet/>
      <dgm:spPr/>
      <dgm:t>
        <a:bodyPr/>
        <a:lstStyle/>
        <a:p>
          <a:endParaRPr lang="ru-RU"/>
        </a:p>
      </dgm:t>
    </dgm:pt>
    <dgm:pt modelId="{69925EED-CA71-4014-B039-BCE9C4C96FC1}" type="sibTrans" cxnId="{3F26FD1A-4C02-4F37-8902-333079C96FB2}">
      <dgm:prSet/>
      <dgm:spPr/>
      <dgm:t>
        <a:bodyPr/>
        <a:lstStyle/>
        <a:p>
          <a:endParaRPr lang="ru-RU"/>
        </a:p>
      </dgm:t>
    </dgm:pt>
    <dgm:pt modelId="{BC642E51-A963-4AE9-A910-FBC9945FC9C0}" type="pres">
      <dgm:prSet presAssocID="{7DC4909C-A593-405A-8E8B-2D48EAF4C7A9}" presName="Name0" presStyleCnt="0">
        <dgm:presLayoutVars>
          <dgm:dir/>
          <dgm:animLvl val="lvl"/>
          <dgm:resizeHandles val="exact"/>
        </dgm:presLayoutVars>
      </dgm:prSet>
      <dgm:spPr/>
    </dgm:pt>
    <dgm:pt modelId="{5FD91ED8-6FCE-4929-8889-F5E30A21EF27}" type="pres">
      <dgm:prSet presAssocID="{BCABF32B-9FEE-4FEF-9E8A-452221C0BAA0}" presName="parTxOnly" presStyleLbl="node1" presStyleIdx="0" presStyleCnt="1" custScaleX="100098" custLinFactNeighborX="9078" custLinFactNeighborY="-10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F26FD1A-4C02-4F37-8902-333079C96FB2}" srcId="{7DC4909C-A593-405A-8E8B-2D48EAF4C7A9}" destId="{BCABF32B-9FEE-4FEF-9E8A-452221C0BAA0}" srcOrd="0" destOrd="0" parTransId="{77FC8799-04CE-4005-9B3F-DADA4317C594}" sibTransId="{69925EED-CA71-4014-B039-BCE9C4C96FC1}"/>
    <dgm:cxn modelId="{37D22678-7888-46B0-B488-3163D50122BA}" type="presOf" srcId="{BCABF32B-9FEE-4FEF-9E8A-452221C0BAA0}" destId="{5FD91ED8-6FCE-4929-8889-F5E30A21EF27}" srcOrd="0" destOrd="0" presId="urn:microsoft.com/office/officeart/2005/8/layout/chevron1"/>
    <dgm:cxn modelId="{BDF8AE89-015D-455F-B641-798B093C41E3}" type="presOf" srcId="{7DC4909C-A593-405A-8E8B-2D48EAF4C7A9}" destId="{BC642E51-A963-4AE9-A910-FBC9945FC9C0}" srcOrd="0" destOrd="0" presId="urn:microsoft.com/office/officeart/2005/8/layout/chevron1"/>
    <dgm:cxn modelId="{D4769546-2412-4733-B916-74E0F98B3B5A}" type="presParOf" srcId="{BC642E51-A963-4AE9-A910-FBC9945FC9C0}" destId="{5FD91ED8-6FCE-4929-8889-F5E30A21EF27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63D28C-9CC8-42CB-AAED-77171938CFEA}" type="doc">
      <dgm:prSet loTypeId="urn:microsoft.com/office/officeart/2005/8/layout/radial5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FAF9E4-054D-438D-BC45-E693BDF21613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Постановка учебной проблемы</a:t>
          </a:r>
          <a:endParaRPr lang="ru-RU" dirty="0"/>
        </a:p>
      </dgm:t>
    </dgm:pt>
    <dgm:pt modelId="{ED542573-EBE8-4C4F-B22E-33C97B209001}" type="parTrans" cxnId="{7743DB42-976C-4AB3-ACC1-EF360EC57B04}">
      <dgm:prSet/>
      <dgm:spPr/>
      <dgm:t>
        <a:bodyPr/>
        <a:lstStyle/>
        <a:p>
          <a:endParaRPr lang="ru-RU"/>
        </a:p>
      </dgm:t>
    </dgm:pt>
    <dgm:pt modelId="{0D0FA342-07EB-4043-8A43-45A65FA6A9A1}" type="sibTrans" cxnId="{7743DB42-976C-4AB3-ACC1-EF360EC57B04}">
      <dgm:prSet/>
      <dgm:spPr/>
      <dgm:t>
        <a:bodyPr/>
        <a:lstStyle/>
        <a:p>
          <a:endParaRPr lang="ru-RU"/>
        </a:p>
      </dgm:t>
    </dgm:pt>
    <dgm:pt modelId="{967F60E3-DA28-49FA-A69D-65F19E170D5E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Подводящий      к теме диалог</a:t>
          </a:r>
          <a:endParaRPr lang="ru-RU" dirty="0"/>
        </a:p>
      </dgm:t>
    </dgm:pt>
    <dgm:pt modelId="{2E113EDA-E3D1-4AB3-B62C-3EDA4BCE8945}" type="parTrans" cxnId="{D050AB98-F589-46ED-8FD5-ABFD0AA1229F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</dgm:spPr>
      <dgm:t>
        <a:bodyPr/>
        <a:lstStyle/>
        <a:p>
          <a:endParaRPr lang="ru-RU"/>
        </a:p>
      </dgm:t>
    </dgm:pt>
    <dgm:pt modelId="{E773DD9A-EC97-41BA-803A-0E3F53E22A8A}" type="sibTrans" cxnId="{D050AB98-F589-46ED-8FD5-ABFD0AA1229F}">
      <dgm:prSet/>
      <dgm:spPr/>
      <dgm:t>
        <a:bodyPr/>
        <a:lstStyle/>
        <a:p>
          <a:endParaRPr lang="ru-RU"/>
        </a:p>
      </dgm:t>
    </dgm:pt>
    <dgm:pt modelId="{EEFF61E6-E333-40DB-B29A-E4F5892360AA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Сообщение темы с мотивирующим приемом</a:t>
          </a:r>
          <a:endParaRPr lang="ru-RU" dirty="0"/>
        </a:p>
      </dgm:t>
    </dgm:pt>
    <dgm:pt modelId="{595E6FA2-EEC9-45D3-8E16-891E65D601D0}" type="parTrans" cxnId="{ACA9DFC9-EAE8-457F-BF43-926344185434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</dgm:spPr>
      <dgm:t>
        <a:bodyPr/>
        <a:lstStyle/>
        <a:p>
          <a:endParaRPr lang="ru-RU"/>
        </a:p>
      </dgm:t>
    </dgm:pt>
    <dgm:pt modelId="{CF3C26AC-4D18-4943-8BAB-A49C0CACBC3B}" type="sibTrans" cxnId="{ACA9DFC9-EAE8-457F-BF43-926344185434}">
      <dgm:prSet/>
      <dgm:spPr/>
      <dgm:t>
        <a:bodyPr/>
        <a:lstStyle/>
        <a:p>
          <a:endParaRPr lang="ru-RU"/>
        </a:p>
      </dgm:t>
    </dgm:pt>
    <dgm:pt modelId="{33B03DBC-134A-4DDF-A273-41A74022A770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Побуждающий от проблемной ситуации диалог</a:t>
          </a:r>
          <a:endParaRPr lang="ru-RU" dirty="0"/>
        </a:p>
      </dgm:t>
    </dgm:pt>
    <dgm:pt modelId="{73088255-81DA-4006-B8EB-E5481F731208}" type="parTrans" cxnId="{D52AFD03-052F-429C-9955-57D4DA1DFF22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</dgm:spPr>
      <dgm:t>
        <a:bodyPr/>
        <a:lstStyle/>
        <a:p>
          <a:endParaRPr lang="ru-RU"/>
        </a:p>
      </dgm:t>
    </dgm:pt>
    <dgm:pt modelId="{930B26C4-3FEE-4778-8C0F-BB63FC455236}" type="sibTrans" cxnId="{D52AFD03-052F-429C-9955-57D4DA1DFF22}">
      <dgm:prSet/>
      <dgm:spPr/>
      <dgm:t>
        <a:bodyPr/>
        <a:lstStyle/>
        <a:p>
          <a:endParaRPr lang="ru-RU"/>
        </a:p>
      </dgm:t>
    </dgm:pt>
    <dgm:pt modelId="{5AA10CF0-DB69-4758-B338-F79B1CE06057}" type="pres">
      <dgm:prSet presAssocID="{3963D28C-9CC8-42CB-AAED-77171938CFE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3FBB8C-900F-4396-B88A-802DB3F8DF85}" type="pres">
      <dgm:prSet presAssocID="{4DFAF9E4-054D-438D-BC45-E693BDF21613}" presName="centerShape" presStyleLbl="node0" presStyleIdx="0" presStyleCnt="1" custScaleX="146273" custScaleY="145712" custLinFactNeighborX="365" custLinFactNeighborY="-42743"/>
      <dgm:spPr/>
      <dgm:t>
        <a:bodyPr/>
        <a:lstStyle/>
        <a:p>
          <a:endParaRPr lang="ru-RU"/>
        </a:p>
      </dgm:t>
    </dgm:pt>
    <dgm:pt modelId="{99BE4A66-B736-40A0-9652-1D67F3FBBDDB}" type="pres">
      <dgm:prSet presAssocID="{2E113EDA-E3D1-4AB3-B62C-3EDA4BCE8945}" presName="parTrans" presStyleLbl="sibTrans2D1" presStyleIdx="0" presStyleCnt="3" custScaleX="138883" custLinFactNeighborY="11771"/>
      <dgm:spPr/>
      <dgm:t>
        <a:bodyPr/>
        <a:lstStyle/>
        <a:p>
          <a:endParaRPr lang="ru-RU"/>
        </a:p>
      </dgm:t>
    </dgm:pt>
    <dgm:pt modelId="{8C5E6E70-6CD7-4EBB-B3E9-7F52C8F55F62}" type="pres">
      <dgm:prSet presAssocID="{2E113EDA-E3D1-4AB3-B62C-3EDA4BCE894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8F5BB53C-802A-4907-9021-948F991C39A5}" type="pres">
      <dgm:prSet presAssocID="{967F60E3-DA28-49FA-A69D-65F19E170D5E}" presName="node" presStyleLbl="node1" presStyleIdx="0" presStyleCnt="3" custScaleX="131318" custScaleY="126589" custRadScaleRad="40812" custRadScaleInc="297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4E14C-E965-4E5A-800F-E2AB8EEE225E}" type="pres">
      <dgm:prSet presAssocID="{595E6FA2-EEC9-45D3-8E16-891E65D601D0}" presName="parTrans" presStyleLbl="sibTrans2D1" presStyleIdx="1" presStyleCnt="3"/>
      <dgm:spPr/>
      <dgm:t>
        <a:bodyPr/>
        <a:lstStyle/>
        <a:p>
          <a:endParaRPr lang="ru-RU"/>
        </a:p>
      </dgm:t>
    </dgm:pt>
    <dgm:pt modelId="{39C1A875-D9EF-4DD3-9663-2D9E33846976}" type="pres">
      <dgm:prSet presAssocID="{595E6FA2-EEC9-45D3-8E16-891E65D601D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852154A-413E-40A8-BCC3-E8F78F5F603A}" type="pres">
      <dgm:prSet presAssocID="{EEFF61E6-E333-40DB-B29A-E4F5892360AA}" presName="node" presStyleLbl="node1" presStyleIdx="1" presStyleCnt="3" custScaleX="132848" custScaleY="125144" custRadScaleRad="134600" custRadScaleInc="-56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3CB54D-CD6D-4DD2-96AA-E8E21AECFB18}" type="pres">
      <dgm:prSet presAssocID="{73088255-81DA-4006-B8EB-E5481F731208}" presName="parTrans" presStyleLbl="sibTrans2D1" presStyleIdx="2" presStyleCnt="3"/>
      <dgm:spPr/>
      <dgm:t>
        <a:bodyPr/>
        <a:lstStyle/>
        <a:p>
          <a:endParaRPr lang="ru-RU"/>
        </a:p>
      </dgm:t>
    </dgm:pt>
    <dgm:pt modelId="{25B127F9-912D-46D8-8317-864E36D07195}" type="pres">
      <dgm:prSet presAssocID="{73088255-81DA-4006-B8EB-E5481F73120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2A216E98-FB83-455A-AA5C-0B7838C8A623}" type="pres">
      <dgm:prSet presAssocID="{33B03DBC-134A-4DDF-A273-41A74022A770}" presName="node" presStyleLbl="node1" presStyleIdx="2" presStyleCnt="3" custScaleX="133311" custScaleY="127591" custRadScaleRad="134395" custRadScaleInc="51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9DFC9-EAE8-457F-BF43-926344185434}" srcId="{4DFAF9E4-054D-438D-BC45-E693BDF21613}" destId="{EEFF61E6-E333-40DB-B29A-E4F5892360AA}" srcOrd="1" destOrd="0" parTransId="{595E6FA2-EEC9-45D3-8E16-891E65D601D0}" sibTransId="{CF3C26AC-4D18-4943-8BAB-A49C0CACBC3B}"/>
    <dgm:cxn modelId="{18C26C9B-7C3D-4D5B-929A-FB6CED29E636}" type="presOf" srcId="{3963D28C-9CC8-42CB-AAED-77171938CFEA}" destId="{5AA10CF0-DB69-4758-B338-F79B1CE06057}" srcOrd="0" destOrd="0" presId="urn:microsoft.com/office/officeart/2005/8/layout/radial5"/>
    <dgm:cxn modelId="{32B0C3B5-2EB7-4E40-AA05-D1B86797FA35}" type="presOf" srcId="{33B03DBC-134A-4DDF-A273-41A74022A770}" destId="{2A216E98-FB83-455A-AA5C-0B7838C8A623}" srcOrd="0" destOrd="0" presId="urn:microsoft.com/office/officeart/2005/8/layout/radial5"/>
    <dgm:cxn modelId="{6E606848-C0D8-454D-8C46-4EA636917C76}" type="presOf" srcId="{2E113EDA-E3D1-4AB3-B62C-3EDA4BCE8945}" destId="{8C5E6E70-6CD7-4EBB-B3E9-7F52C8F55F62}" srcOrd="1" destOrd="0" presId="urn:microsoft.com/office/officeart/2005/8/layout/radial5"/>
    <dgm:cxn modelId="{D050AB98-F589-46ED-8FD5-ABFD0AA1229F}" srcId="{4DFAF9E4-054D-438D-BC45-E693BDF21613}" destId="{967F60E3-DA28-49FA-A69D-65F19E170D5E}" srcOrd="0" destOrd="0" parTransId="{2E113EDA-E3D1-4AB3-B62C-3EDA4BCE8945}" sibTransId="{E773DD9A-EC97-41BA-803A-0E3F53E22A8A}"/>
    <dgm:cxn modelId="{6E282476-6912-41C4-8B08-612274C9D12E}" type="presOf" srcId="{2E113EDA-E3D1-4AB3-B62C-3EDA4BCE8945}" destId="{99BE4A66-B736-40A0-9652-1D67F3FBBDDB}" srcOrd="0" destOrd="0" presId="urn:microsoft.com/office/officeart/2005/8/layout/radial5"/>
    <dgm:cxn modelId="{EB8C9C38-8478-4B31-817D-6ABFB01D9A60}" type="presOf" srcId="{595E6FA2-EEC9-45D3-8E16-891E65D601D0}" destId="{39C1A875-D9EF-4DD3-9663-2D9E33846976}" srcOrd="1" destOrd="0" presId="urn:microsoft.com/office/officeart/2005/8/layout/radial5"/>
    <dgm:cxn modelId="{A2F651EA-B9F6-44A6-9CBA-4185CA0D90C5}" type="presOf" srcId="{595E6FA2-EEC9-45D3-8E16-891E65D601D0}" destId="{27F4E14C-E965-4E5A-800F-E2AB8EEE225E}" srcOrd="0" destOrd="0" presId="urn:microsoft.com/office/officeart/2005/8/layout/radial5"/>
    <dgm:cxn modelId="{7743DB42-976C-4AB3-ACC1-EF360EC57B04}" srcId="{3963D28C-9CC8-42CB-AAED-77171938CFEA}" destId="{4DFAF9E4-054D-438D-BC45-E693BDF21613}" srcOrd="0" destOrd="0" parTransId="{ED542573-EBE8-4C4F-B22E-33C97B209001}" sibTransId="{0D0FA342-07EB-4043-8A43-45A65FA6A9A1}"/>
    <dgm:cxn modelId="{D52AFD03-052F-429C-9955-57D4DA1DFF22}" srcId="{4DFAF9E4-054D-438D-BC45-E693BDF21613}" destId="{33B03DBC-134A-4DDF-A273-41A74022A770}" srcOrd="2" destOrd="0" parTransId="{73088255-81DA-4006-B8EB-E5481F731208}" sibTransId="{930B26C4-3FEE-4778-8C0F-BB63FC455236}"/>
    <dgm:cxn modelId="{28F42460-DC5D-4A65-B925-B5E4C2DC4F57}" type="presOf" srcId="{967F60E3-DA28-49FA-A69D-65F19E170D5E}" destId="{8F5BB53C-802A-4907-9021-948F991C39A5}" srcOrd="0" destOrd="0" presId="urn:microsoft.com/office/officeart/2005/8/layout/radial5"/>
    <dgm:cxn modelId="{249DD651-7E18-4BA1-8D8A-CEF5CD436A17}" type="presOf" srcId="{73088255-81DA-4006-B8EB-E5481F731208}" destId="{25B127F9-912D-46D8-8317-864E36D07195}" srcOrd="1" destOrd="0" presId="urn:microsoft.com/office/officeart/2005/8/layout/radial5"/>
    <dgm:cxn modelId="{32831906-81F4-45AE-8C98-705AB673DAFA}" type="presOf" srcId="{EEFF61E6-E333-40DB-B29A-E4F5892360AA}" destId="{A852154A-413E-40A8-BCC3-E8F78F5F603A}" srcOrd="0" destOrd="0" presId="urn:microsoft.com/office/officeart/2005/8/layout/radial5"/>
    <dgm:cxn modelId="{1E4DF476-0C48-48F7-9682-41A4B2A23D96}" type="presOf" srcId="{4DFAF9E4-054D-438D-BC45-E693BDF21613}" destId="{4E3FBB8C-900F-4396-B88A-802DB3F8DF85}" srcOrd="0" destOrd="0" presId="urn:microsoft.com/office/officeart/2005/8/layout/radial5"/>
    <dgm:cxn modelId="{FD2CC90D-166F-41C3-99D0-AB9A99CBEF0B}" type="presOf" srcId="{73088255-81DA-4006-B8EB-E5481F731208}" destId="{863CB54D-CD6D-4DD2-96AA-E8E21AECFB18}" srcOrd="0" destOrd="0" presId="urn:microsoft.com/office/officeart/2005/8/layout/radial5"/>
    <dgm:cxn modelId="{8F9DE4B4-A8A5-4805-A315-9F8C067F0DD3}" type="presParOf" srcId="{5AA10CF0-DB69-4758-B338-F79B1CE06057}" destId="{4E3FBB8C-900F-4396-B88A-802DB3F8DF85}" srcOrd="0" destOrd="0" presId="urn:microsoft.com/office/officeart/2005/8/layout/radial5"/>
    <dgm:cxn modelId="{951D3962-8D07-4659-8034-38E8F3F7DC2D}" type="presParOf" srcId="{5AA10CF0-DB69-4758-B338-F79B1CE06057}" destId="{99BE4A66-B736-40A0-9652-1D67F3FBBDDB}" srcOrd="1" destOrd="0" presId="urn:microsoft.com/office/officeart/2005/8/layout/radial5"/>
    <dgm:cxn modelId="{712FE869-13EF-41A0-ACC3-267F80508EE6}" type="presParOf" srcId="{99BE4A66-B736-40A0-9652-1D67F3FBBDDB}" destId="{8C5E6E70-6CD7-4EBB-B3E9-7F52C8F55F62}" srcOrd="0" destOrd="0" presId="urn:microsoft.com/office/officeart/2005/8/layout/radial5"/>
    <dgm:cxn modelId="{FF0039DE-5E5C-402E-B0E5-4EF13E6B4C32}" type="presParOf" srcId="{5AA10CF0-DB69-4758-B338-F79B1CE06057}" destId="{8F5BB53C-802A-4907-9021-948F991C39A5}" srcOrd="2" destOrd="0" presId="urn:microsoft.com/office/officeart/2005/8/layout/radial5"/>
    <dgm:cxn modelId="{95D4648E-33B8-4952-B258-16BB8EAE92CC}" type="presParOf" srcId="{5AA10CF0-DB69-4758-B338-F79B1CE06057}" destId="{27F4E14C-E965-4E5A-800F-E2AB8EEE225E}" srcOrd="3" destOrd="0" presId="urn:microsoft.com/office/officeart/2005/8/layout/radial5"/>
    <dgm:cxn modelId="{4F08C127-CC75-43C4-AFE2-637BE4809BDB}" type="presParOf" srcId="{27F4E14C-E965-4E5A-800F-E2AB8EEE225E}" destId="{39C1A875-D9EF-4DD3-9663-2D9E33846976}" srcOrd="0" destOrd="0" presId="urn:microsoft.com/office/officeart/2005/8/layout/radial5"/>
    <dgm:cxn modelId="{4755939C-B28C-4FCA-A62E-FDF454800CF4}" type="presParOf" srcId="{5AA10CF0-DB69-4758-B338-F79B1CE06057}" destId="{A852154A-413E-40A8-BCC3-E8F78F5F603A}" srcOrd="4" destOrd="0" presId="urn:microsoft.com/office/officeart/2005/8/layout/radial5"/>
    <dgm:cxn modelId="{315584EA-83B8-47E7-BF28-3500483808C6}" type="presParOf" srcId="{5AA10CF0-DB69-4758-B338-F79B1CE06057}" destId="{863CB54D-CD6D-4DD2-96AA-E8E21AECFB18}" srcOrd="5" destOrd="0" presId="urn:microsoft.com/office/officeart/2005/8/layout/radial5"/>
    <dgm:cxn modelId="{45E536BA-00DA-449F-8A2B-EC7BA42F2408}" type="presParOf" srcId="{863CB54D-CD6D-4DD2-96AA-E8E21AECFB18}" destId="{25B127F9-912D-46D8-8317-864E36D07195}" srcOrd="0" destOrd="0" presId="urn:microsoft.com/office/officeart/2005/8/layout/radial5"/>
    <dgm:cxn modelId="{846D4303-411B-4C3B-81F3-2E25796210A4}" type="presParOf" srcId="{5AA10CF0-DB69-4758-B338-F79B1CE06057}" destId="{2A216E98-FB83-455A-AA5C-0B7838C8A623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63D28C-9CC8-42CB-AAED-77171938CFEA}" type="doc">
      <dgm:prSet loTypeId="urn:microsoft.com/office/officeart/2005/8/layout/radial5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54448C-6A0E-45EC-8F0A-BD5A0BAB322C}">
      <dgm:prSet custT="1"/>
      <dgm:spPr>
        <a:solidFill>
          <a:schemeClr val="bg1"/>
        </a:solidFill>
      </dgm:spPr>
      <dgm:t>
        <a:bodyPr/>
        <a:lstStyle/>
        <a:p>
          <a:r>
            <a:rPr lang="ru-RU" sz="4400" b="1" dirty="0" smtClean="0">
              <a:solidFill>
                <a:srgbClr val="000099"/>
              </a:solidFill>
            </a:rPr>
            <a:t>1/2+7/2, </a:t>
          </a:r>
        </a:p>
        <a:p>
          <a:r>
            <a:rPr lang="ru-RU" sz="4400" b="1" dirty="0" smtClean="0">
              <a:solidFill>
                <a:srgbClr val="000099"/>
              </a:solidFill>
            </a:rPr>
            <a:t>3/4+11/4,</a:t>
          </a:r>
        </a:p>
        <a:p>
          <a:r>
            <a:rPr lang="ru-RU" sz="4400" b="1" dirty="0" smtClean="0">
              <a:solidFill>
                <a:srgbClr val="000099"/>
              </a:solidFill>
            </a:rPr>
            <a:t>6/7+8/7, </a:t>
          </a:r>
        </a:p>
        <a:p>
          <a:r>
            <a:rPr lang="ru-RU" sz="4400" b="1" dirty="0" smtClean="0">
              <a:solidFill>
                <a:srgbClr val="000099"/>
              </a:solidFill>
            </a:rPr>
            <a:t>11/3+2/5, </a:t>
          </a:r>
        </a:p>
        <a:p>
          <a:r>
            <a:rPr lang="ru-RU" sz="4400" b="1" dirty="0" smtClean="0">
              <a:solidFill>
                <a:srgbClr val="000099"/>
              </a:solidFill>
            </a:rPr>
            <a:t>3/8+1/4</a:t>
          </a:r>
          <a:endParaRPr lang="ru-RU" sz="4400" b="1" dirty="0">
            <a:solidFill>
              <a:srgbClr val="000099"/>
            </a:solidFill>
          </a:endParaRPr>
        </a:p>
      </dgm:t>
    </dgm:pt>
    <dgm:pt modelId="{6FA2983E-74A8-42C3-9CCE-93A742CEC1A5}" type="parTrans" cxnId="{F12D843D-228F-4BFF-8A5A-D2CAD0BDFCFB}">
      <dgm:prSet/>
      <dgm:spPr/>
      <dgm:t>
        <a:bodyPr/>
        <a:lstStyle/>
        <a:p>
          <a:endParaRPr lang="ru-RU"/>
        </a:p>
      </dgm:t>
    </dgm:pt>
    <dgm:pt modelId="{F2E2ED52-1364-497F-8242-484741FBD12A}" type="sibTrans" cxnId="{F12D843D-228F-4BFF-8A5A-D2CAD0BDFCFB}">
      <dgm:prSet/>
      <dgm:spPr/>
      <dgm:t>
        <a:bodyPr/>
        <a:lstStyle/>
        <a:p>
          <a:endParaRPr lang="ru-RU"/>
        </a:p>
      </dgm:t>
    </dgm:pt>
    <dgm:pt modelId="{5AA10CF0-DB69-4758-B338-F79B1CE06057}" type="pres">
      <dgm:prSet presAssocID="{3963D28C-9CC8-42CB-AAED-77171938CFE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CCA81-DE9F-43EB-A2CF-6EC0F6424975}" type="pres">
      <dgm:prSet presAssocID="{E054448C-6A0E-45EC-8F0A-BD5A0BAB322C}" presName="centerShape" presStyleLbl="node0" presStyleIdx="0" presStyleCnt="1" custScaleX="152800"/>
      <dgm:spPr/>
      <dgm:t>
        <a:bodyPr/>
        <a:lstStyle/>
        <a:p>
          <a:endParaRPr lang="ru-RU"/>
        </a:p>
      </dgm:t>
    </dgm:pt>
  </dgm:ptLst>
  <dgm:cxnLst>
    <dgm:cxn modelId="{F12D843D-228F-4BFF-8A5A-D2CAD0BDFCFB}" srcId="{3963D28C-9CC8-42CB-AAED-77171938CFEA}" destId="{E054448C-6A0E-45EC-8F0A-BD5A0BAB322C}" srcOrd="0" destOrd="0" parTransId="{6FA2983E-74A8-42C3-9CCE-93A742CEC1A5}" sibTransId="{F2E2ED52-1364-497F-8242-484741FBD12A}"/>
    <dgm:cxn modelId="{3EC700A0-FB41-447F-B899-1BE9D7EC5F10}" type="presOf" srcId="{E054448C-6A0E-45EC-8F0A-BD5A0BAB322C}" destId="{5BECCA81-DE9F-43EB-A2CF-6EC0F6424975}" srcOrd="0" destOrd="0" presId="urn:microsoft.com/office/officeart/2005/8/layout/radial5"/>
    <dgm:cxn modelId="{A8D415FE-9981-4F78-A86F-BC89FF689A83}" type="presOf" srcId="{3963D28C-9CC8-42CB-AAED-77171938CFEA}" destId="{5AA10CF0-DB69-4758-B338-F79B1CE06057}" srcOrd="0" destOrd="0" presId="urn:microsoft.com/office/officeart/2005/8/layout/radial5"/>
    <dgm:cxn modelId="{5FFD0D52-287E-4B59-A9D4-FE4F5A4616A6}" type="presParOf" srcId="{5AA10CF0-DB69-4758-B338-F79B1CE06057}" destId="{5BECCA81-DE9F-43EB-A2CF-6EC0F6424975}" srcOrd="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963D28C-9CC8-42CB-AAED-77171938CFEA}" type="doc">
      <dgm:prSet loTypeId="urn:microsoft.com/office/officeart/2005/8/layout/radial5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FAF9E4-054D-438D-BC45-E693BDF21613}">
      <dgm:prSet phldrT="[Текст]" custT="1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sz="2700" dirty="0" smtClean="0"/>
            <a:t>«Яркое пятно»</a:t>
          </a:r>
          <a:endParaRPr lang="ru-RU" sz="2700" dirty="0"/>
        </a:p>
      </dgm:t>
    </dgm:pt>
    <dgm:pt modelId="{ED542573-EBE8-4C4F-B22E-33C97B209001}" type="parTrans" cxnId="{7743DB42-976C-4AB3-ACC1-EF360EC57B04}">
      <dgm:prSet/>
      <dgm:spPr/>
      <dgm:t>
        <a:bodyPr/>
        <a:lstStyle/>
        <a:p>
          <a:endParaRPr lang="ru-RU"/>
        </a:p>
      </dgm:t>
    </dgm:pt>
    <dgm:pt modelId="{0D0FA342-07EB-4043-8A43-45A65FA6A9A1}" type="sibTrans" cxnId="{7743DB42-976C-4AB3-ACC1-EF360EC57B04}">
      <dgm:prSet/>
      <dgm:spPr/>
      <dgm:t>
        <a:bodyPr/>
        <a:lstStyle/>
        <a:p>
          <a:endParaRPr lang="ru-RU"/>
        </a:p>
      </dgm:t>
    </dgm:pt>
    <dgm:pt modelId="{967F60E3-DA28-49FA-A69D-65F19E170D5E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Стихи</a:t>
          </a:r>
          <a:endParaRPr lang="ru-RU" dirty="0"/>
        </a:p>
      </dgm:t>
    </dgm:pt>
    <dgm:pt modelId="{2E113EDA-E3D1-4AB3-B62C-3EDA4BCE8945}" type="parTrans" cxnId="{D050AB98-F589-46ED-8FD5-ABFD0AA1229F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</dgm:spPr>
      <dgm:t>
        <a:bodyPr/>
        <a:lstStyle/>
        <a:p>
          <a:endParaRPr lang="ru-RU"/>
        </a:p>
      </dgm:t>
    </dgm:pt>
    <dgm:pt modelId="{E773DD9A-EC97-41BA-803A-0E3F53E22A8A}" type="sibTrans" cxnId="{D050AB98-F589-46ED-8FD5-ABFD0AA1229F}">
      <dgm:prSet/>
      <dgm:spPr/>
      <dgm:t>
        <a:bodyPr/>
        <a:lstStyle/>
        <a:p>
          <a:endParaRPr lang="ru-RU"/>
        </a:p>
      </dgm:t>
    </dgm:pt>
    <dgm:pt modelId="{EEFF61E6-E333-40DB-B29A-E4F5892360AA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Анаграммы        для формулирования темы урока</a:t>
          </a:r>
          <a:endParaRPr lang="ru-RU" dirty="0"/>
        </a:p>
      </dgm:t>
    </dgm:pt>
    <dgm:pt modelId="{595E6FA2-EEC9-45D3-8E16-891E65D601D0}" type="parTrans" cxnId="{ACA9DFC9-EAE8-457F-BF43-926344185434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</dgm:spPr>
      <dgm:t>
        <a:bodyPr/>
        <a:lstStyle/>
        <a:p>
          <a:endParaRPr lang="ru-RU"/>
        </a:p>
      </dgm:t>
    </dgm:pt>
    <dgm:pt modelId="{CF3C26AC-4D18-4943-8BAB-A49C0CACBC3B}" type="sibTrans" cxnId="{ACA9DFC9-EAE8-457F-BF43-926344185434}">
      <dgm:prSet/>
      <dgm:spPr/>
      <dgm:t>
        <a:bodyPr/>
        <a:lstStyle/>
        <a:p>
          <a:endParaRPr lang="ru-RU"/>
        </a:p>
      </dgm:t>
    </dgm:pt>
    <dgm:pt modelId="{33B03DBC-134A-4DDF-A273-41A74022A770}">
      <dgm:prSet phldrT="[Текст]"/>
      <dgm:spPr>
        <a:solidFill>
          <a:srgbClr val="0033CC">
            <a:alpha val="82000"/>
          </a:srgbClr>
        </a:solidFill>
      </dgm:spPr>
      <dgm:t>
        <a:bodyPr/>
        <a:lstStyle/>
        <a:p>
          <a:r>
            <a:rPr lang="ru-RU" dirty="0" smtClean="0"/>
            <a:t>Правила                  в стихотворной форме</a:t>
          </a:r>
          <a:endParaRPr lang="ru-RU" dirty="0"/>
        </a:p>
      </dgm:t>
    </dgm:pt>
    <dgm:pt modelId="{73088255-81DA-4006-B8EB-E5481F731208}" type="parTrans" cxnId="{D52AFD03-052F-429C-9955-57D4DA1DFF22}">
      <dgm:prSet/>
      <dgm:spPr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ru-RU"/>
        </a:p>
      </dgm:t>
    </dgm:pt>
    <dgm:pt modelId="{930B26C4-3FEE-4778-8C0F-BB63FC455236}" type="sibTrans" cxnId="{D52AFD03-052F-429C-9955-57D4DA1DFF22}">
      <dgm:prSet/>
      <dgm:spPr/>
      <dgm:t>
        <a:bodyPr/>
        <a:lstStyle/>
        <a:p>
          <a:endParaRPr lang="ru-RU"/>
        </a:p>
      </dgm:t>
    </dgm:pt>
    <dgm:pt modelId="{5AA10CF0-DB69-4758-B338-F79B1CE06057}" type="pres">
      <dgm:prSet presAssocID="{3963D28C-9CC8-42CB-AAED-77171938CFE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3FBB8C-900F-4396-B88A-802DB3F8DF85}" type="pres">
      <dgm:prSet presAssocID="{4DFAF9E4-054D-438D-BC45-E693BDF21613}" presName="centerShape" presStyleLbl="node0" presStyleIdx="0" presStyleCnt="1" custScaleX="114047" custScaleY="106982" custLinFactNeighborX="-1175" custLinFactNeighborY="-43476"/>
      <dgm:spPr/>
      <dgm:t>
        <a:bodyPr/>
        <a:lstStyle/>
        <a:p>
          <a:endParaRPr lang="ru-RU"/>
        </a:p>
      </dgm:t>
    </dgm:pt>
    <dgm:pt modelId="{99BE4A66-B736-40A0-9652-1D67F3FBBDDB}" type="pres">
      <dgm:prSet presAssocID="{2E113EDA-E3D1-4AB3-B62C-3EDA4BCE8945}" presName="parTrans" presStyleLbl="sibTrans2D1" presStyleIdx="0" presStyleCnt="3" custAng="14877" custScaleX="131804" custLinFactNeighborY="8811"/>
      <dgm:spPr/>
      <dgm:t>
        <a:bodyPr/>
        <a:lstStyle/>
        <a:p>
          <a:endParaRPr lang="ru-RU"/>
        </a:p>
      </dgm:t>
    </dgm:pt>
    <dgm:pt modelId="{8C5E6E70-6CD7-4EBB-B3E9-7F52C8F55F62}" type="pres">
      <dgm:prSet presAssocID="{2E113EDA-E3D1-4AB3-B62C-3EDA4BCE894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8F5BB53C-802A-4907-9021-948F991C39A5}" type="pres">
      <dgm:prSet presAssocID="{967F60E3-DA28-49FA-A69D-65F19E170D5E}" presName="node" presStyleLbl="node1" presStyleIdx="0" presStyleCnt="3" custScaleX="100145" custScaleY="42611" custRadScaleRad="10644" custRadScaleInc="-1779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7F4E14C-E965-4E5A-800F-E2AB8EEE225E}" type="pres">
      <dgm:prSet presAssocID="{595E6FA2-EEC9-45D3-8E16-891E65D601D0}" presName="parTrans" presStyleLbl="sibTrans2D1" presStyleIdx="1" presStyleCnt="3" custAng="394182" custScaleX="111094" custLinFactNeighborX="-5750" custLinFactNeighborY="9365" custRadScaleRad="410072" custRadScaleInc="-2147483648"/>
      <dgm:spPr/>
      <dgm:t>
        <a:bodyPr/>
        <a:lstStyle/>
        <a:p>
          <a:endParaRPr lang="ru-RU"/>
        </a:p>
      </dgm:t>
    </dgm:pt>
    <dgm:pt modelId="{39C1A875-D9EF-4DD3-9663-2D9E33846976}" type="pres">
      <dgm:prSet presAssocID="{595E6FA2-EEC9-45D3-8E16-891E65D601D0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A852154A-413E-40A8-BCC3-E8F78F5F603A}" type="pres">
      <dgm:prSet presAssocID="{EEFF61E6-E333-40DB-B29A-E4F5892360AA}" presName="node" presStyleLbl="node1" presStyleIdx="1" presStyleCnt="3" custScaleX="132848" custScaleY="78564" custRadScaleRad="136066" custRadScaleInc="-10372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863CB54D-CD6D-4DD2-96AA-E8E21AECFB18}" type="pres">
      <dgm:prSet presAssocID="{73088255-81DA-4006-B8EB-E5481F731208}" presName="parTrans" presStyleLbl="sibTrans2D1" presStyleIdx="2" presStyleCnt="3" custAng="21309237" custScaleX="125503" custLinFactNeighborX="-5311" custLinFactNeighborY="10914" custRadScaleRad="359874"/>
      <dgm:spPr/>
      <dgm:t>
        <a:bodyPr/>
        <a:lstStyle/>
        <a:p>
          <a:endParaRPr lang="ru-RU"/>
        </a:p>
      </dgm:t>
    </dgm:pt>
    <dgm:pt modelId="{25B127F9-912D-46D8-8317-864E36D07195}" type="pres">
      <dgm:prSet presAssocID="{73088255-81DA-4006-B8EB-E5481F73120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2A216E98-FB83-455A-AA5C-0B7838C8A623}" type="pres">
      <dgm:prSet presAssocID="{33B03DBC-134A-4DDF-A273-41A74022A770}" presName="node" presStyleLbl="node1" presStyleIdx="2" presStyleCnt="3" custScaleX="128914" custScaleY="79024" custRadScaleRad="136989" custRadScaleInc="10464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ACA9DFC9-EAE8-457F-BF43-926344185434}" srcId="{4DFAF9E4-054D-438D-BC45-E693BDF21613}" destId="{EEFF61E6-E333-40DB-B29A-E4F5892360AA}" srcOrd="1" destOrd="0" parTransId="{595E6FA2-EEC9-45D3-8E16-891E65D601D0}" sibTransId="{CF3C26AC-4D18-4943-8BAB-A49C0CACBC3B}"/>
    <dgm:cxn modelId="{214BA048-1DEB-4350-A3F9-BAACECD7C2B1}" type="presOf" srcId="{967F60E3-DA28-49FA-A69D-65F19E170D5E}" destId="{8F5BB53C-802A-4907-9021-948F991C39A5}" srcOrd="0" destOrd="0" presId="urn:microsoft.com/office/officeart/2005/8/layout/radial5"/>
    <dgm:cxn modelId="{95B06863-24FE-4306-AA43-257C4DC11181}" type="presOf" srcId="{595E6FA2-EEC9-45D3-8E16-891E65D601D0}" destId="{39C1A875-D9EF-4DD3-9663-2D9E33846976}" srcOrd="1" destOrd="0" presId="urn:microsoft.com/office/officeart/2005/8/layout/radial5"/>
    <dgm:cxn modelId="{3ED09105-E412-407B-89E4-9051EAF5EA04}" type="presOf" srcId="{73088255-81DA-4006-B8EB-E5481F731208}" destId="{863CB54D-CD6D-4DD2-96AA-E8E21AECFB18}" srcOrd="0" destOrd="0" presId="urn:microsoft.com/office/officeart/2005/8/layout/radial5"/>
    <dgm:cxn modelId="{389E7D4B-2929-4F10-838B-517BDC1FE518}" type="presOf" srcId="{73088255-81DA-4006-B8EB-E5481F731208}" destId="{25B127F9-912D-46D8-8317-864E36D07195}" srcOrd="1" destOrd="0" presId="urn:microsoft.com/office/officeart/2005/8/layout/radial5"/>
    <dgm:cxn modelId="{D050AB98-F589-46ED-8FD5-ABFD0AA1229F}" srcId="{4DFAF9E4-054D-438D-BC45-E693BDF21613}" destId="{967F60E3-DA28-49FA-A69D-65F19E170D5E}" srcOrd="0" destOrd="0" parTransId="{2E113EDA-E3D1-4AB3-B62C-3EDA4BCE8945}" sibTransId="{E773DD9A-EC97-41BA-803A-0E3F53E22A8A}"/>
    <dgm:cxn modelId="{7743DB42-976C-4AB3-ACC1-EF360EC57B04}" srcId="{3963D28C-9CC8-42CB-AAED-77171938CFEA}" destId="{4DFAF9E4-054D-438D-BC45-E693BDF21613}" srcOrd="0" destOrd="0" parTransId="{ED542573-EBE8-4C4F-B22E-33C97B209001}" sibTransId="{0D0FA342-07EB-4043-8A43-45A65FA6A9A1}"/>
    <dgm:cxn modelId="{06E77A4B-FF71-4119-B288-4CFE1E4369D9}" type="presOf" srcId="{595E6FA2-EEC9-45D3-8E16-891E65D601D0}" destId="{27F4E14C-E965-4E5A-800F-E2AB8EEE225E}" srcOrd="0" destOrd="0" presId="urn:microsoft.com/office/officeart/2005/8/layout/radial5"/>
    <dgm:cxn modelId="{07BC3728-DDC3-417C-A3CB-7E5669D350CC}" type="presOf" srcId="{4DFAF9E4-054D-438D-BC45-E693BDF21613}" destId="{4E3FBB8C-900F-4396-B88A-802DB3F8DF85}" srcOrd="0" destOrd="0" presId="urn:microsoft.com/office/officeart/2005/8/layout/radial5"/>
    <dgm:cxn modelId="{3E207E81-0494-47C7-8CDC-7DD9EB9BF741}" type="presOf" srcId="{3963D28C-9CC8-42CB-AAED-77171938CFEA}" destId="{5AA10CF0-DB69-4758-B338-F79B1CE06057}" srcOrd="0" destOrd="0" presId="urn:microsoft.com/office/officeart/2005/8/layout/radial5"/>
    <dgm:cxn modelId="{D52AFD03-052F-429C-9955-57D4DA1DFF22}" srcId="{4DFAF9E4-054D-438D-BC45-E693BDF21613}" destId="{33B03DBC-134A-4DDF-A273-41A74022A770}" srcOrd="2" destOrd="0" parTransId="{73088255-81DA-4006-B8EB-E5481F731208}" sibTransId="{930B26C4-3FEE-4778-8C0F-BB63FC455236}"/>
    <dgm:cxn modelId="{FCDB9405-2764-4D18-A9BC-FA40A036BFAD}" type="presOf" srcId="{33B03DBC-134A-4DDF-A273-41A74022A770}" destId="{2A216E98-FB83-455A-AA5C-0B7838C8A623}" srcOrd="0" destOrd="0" presId="urn:microsoft.com/office/officeart/2005/8/layout/radial5"/>
    <dgm:cxn modelId="{C6C6C3B7-8623-4B19-ACF5-A2E819C754A0}" type="presOf" srcId="{2E113EDA-E3D1-4AB3-B62C-3EDA4BCE8945}" destId="{99BE4A66-B736-40A0-9652-1D67F3FBBDDB}" srcOrd="0" destOrd="0" presId="urn:microsoft.com/office/officeart/2005/8/layout/radial5"/>
    <dgm:cxn modelId="{D05A6EB8-14BF-4458-A08B-21066A6CDBE0}" type="presOf" srcId="{EEFF61E6-E333-40DB-B29A-E4F5892360AA}" destId="{A852154A-413E-40A8-BCC3-E8F78F5F603A}" srcOrd="0" destOrd="0" presId="urn:microsoft.com/office/officeart/2005/8/layout/radial5"/>
    <dgm:cxn modelId="{A63C4392-EA63-4C81-8B56-D41C2EE65DA4}" type="presOf" srcId="{2E113EDA-E3D1-4AB3-B62C-3EDA4BCE8945}" destId="{8C5E6E70-6CD7-4EBB-B3E9-7F52C8F55F62}" srcOrd="1" destOrd="0" presId="urn:microsoft.com/office/officeart/2005/8/layout/radial5"/>
    <dgm:cxn modelId="{7FD48C5C-5916-465D-B616-8230094FEF8C}" type="presParOf" srcId="{5AA10CF0-DB69-4758-B338-F79B1CE06057}" destId="{4E3FBB8C-900F-4396-B88A-802DB3F8DF85}" srcOrd="0" destOrd="0" presId="urn:microsoft.com/office/officeart/2005/8/layout/radial5"/>
    <dgm:cxn modelId="{A99B781B-8E4E-4107-99C9-666D3A7B729B}" type="presParOf" srcId="{5AA10CF0-DB69-4758-B338-F79B1CE06057}" destId="{99BE4A66-B736-40A0-9652-1D67F3FBBDDB}" srcOrd="1" destOrd="0" presId="urn:microsoft.com/office/officeart/2005/8/layout/radial5"/>
    <dgm:cxn modelId="{E8802B75-B92A-4AA6-9F57-1E14E6BA143D}" type="presParOf" srcId="{99BE4A66-B736-40A0-9652-1D67F3FBBDDB}" destId="{8C5E6E70-6CD7-4EBB-B3E9-7F52C8F55F62}" srcOrd="0" destOrd="0" presId="urn:microsoft.com/office/officeart/2005/8/layout/radial5"/>
    <dgm:cxn modelId="{2B491893-849F-4CA8-A20B-B0618B7E6942}" type="presParOf" srcId="{5AA10CF0-DB69-4758-B338-F79B1CE06057}" destId="{8F5BB53C-802A-4907-9021-948F991C39A5}" srcOrd="2" destOrd="0" presId="urn:microsoft.com/office/officeart/2005/8/layout/radial5"/>
    <dgm:cxn modelId="{AF0879D4-D399-4FC2-BF86-FFC96FFDF96C}" type="presParOf" srcId="{5AA10CF0-DB69-4758-B338-F79B1CE06057}" destId="{27F4E14C-E965-4E5A-800F-E2AB8EEE225E}" srcOrd="3" destOrd="0" presId="urn:microsoft.com/office/officeart/2005/8/layout/radial5"/>
    <dgm:cxn modelId="{8003010A-DAD1-4B22-83FA-073527362B4F}" type="presParOf" srcId="{27F4E14C-E965-4E5A-800F-E2AB8EEE225E}" destId="{39C1A875-D9EF-4DD3-9663-2D9E33846976}" srcOrd="0" destOrd="0" presId="urn:microsoft.com/office/officeart/2005/8/layout/radial5"/>
    <dgm:cxn modelId="{2BF00A53-34E4-4B8E-90FD-8E41B7F77694}" type="presParOf" srcId="{5AA10CF0-DB69-4758-B338-F79B1CE06057}" destId="{A852154A-413E-40A8-BCC3-E8F78F5F603A}" srcOrd="4" destOrd="0" presId="urn:microsoft.com/office/officeart/2005/8/layout/radial5"/>
    <dgm:cxn modelId="{4262230C-7B22-4BFE-B2BA-7A14D9797E80}" type="presParOf" srcId="{5AA10CF0-DB69-4758-B338-F79B1CE06057}" destId="{863CB54D-CD6D-4DD2-96AA-E8E21AECFB18}" srcOrd="5" destOrd="0" presId="urn:microsoft.com/office/officeart/2005/8/layout/radial5"/>
    <dgm:cxn modelId="{86543BB3-6135-4EF0-8663-E4D9D1AE4293}" type="presParOf" srcId="{863CB54D-CD6D-4DD2-96AA-E8E21AECFB18}" destId="{25B127F9-912D-46D8-8317-864E36D07195}" srcOrd="0" destOrd="0" presId="urn:microsoft.com/office/officeart/2005/8/layout/radial5"/>
    <dgm:cxn modelId="{EC44DC0F-D39F-49A9-9A90-83DDB244966F}" type="presParOf" srcId="{5AA10CF0-DB69-4758-B338-F79B1CE06057}" destId="{2A216E98-FB83-455A-AA5C-0B7838C8A623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D91ED8-6FCE-4929-8889-F5E30A21EF27}">
      <dsp:nvSpPr>
        <dsp:cNvPr id="0" name=""/>
        <dsp:cNvSpPr/>
      </dsp:nvSpPr>
      <dsp:spPr>
        <a:xfrm>
          <a:off x="2855" y="0"/>
          <a:ext cx="2926074" cy="928694"/>
        </a:xfrm>
        <a:prstGeom prst="chevron">
          <a:avLst/>
        </a:prstGeom>
        <a:solidFill>
          <a:srgbClr val="0033CC">
            <a:alpha val="82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 prst="hardEdg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4016" tIns="41339" rIns="41339" bIns="41339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b="1" kern="1200" dirty="0" smtClean="0"/>
            <a:t>Цель </a:t>
          </a:r>
          <a:endParaRPr lang="ru-RU" sz="3100" b="1" kern="1200" dirty="0"/>
        </a:p>
      </dsp:txBody>
      <dsp:txXfrm>
        <a:off x="467202" y="0"/>
        <a:ext cx="1997380" cy="9286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FBB8C-900F-4396-B88A-802DB3F8DF85}">
      <dsp:nvSpPr>
        <dsp:cNvPr id="0" name=""/>
        <dsp:cNvSpPr/>
      </dsp:nvSpPr>
      <dsp:spPr>
        <a:xfrm>
          <a:off x="2948750" y="0"/>
          <a:ext cx="2501061" cy="2491468"/>
        </a:xfrm>
        <a:prstGeom prst="ellipse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Постановка учебной проблемы</a:t>
          </a:r>
          <a:endParaRPr lang="ru-RU" sz="2700" kern="1200" dirty="0"/>
        </a:p>
      </dsp:txBody>
      <dsp:txXfrm>
        <a:off x="3315022" y="364867"/>
        <a:ext cx="1768517" cy="1761734"/>
      </dsp:txXfrm>
    </dsp:sp>
    <dsp:sp modelId="{99BE4A66-B736-40A0-9652-1D67F3FBBDDB}">
      <dsp:nvSpPr>
        <dsp:cNvPr id="0" name=""/>
        <dsp:cNvSpPr/>
      </dsp:nvSpPr>
      <dsp:spPr>
        <a:xfrm rot="5394861">
          <a:off x="3920471" y="2631577"/>
          <a:ext cx="562453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4004713" y="2667791"/>
        <a:ext cx="393717" cy="361747"/>
      </dsp:txXfrm>
    </dsp:sp>
    <dsp:sp modelId="{8F5BB53C-802A-4907-9021-948F991C39A5}">
      <dsp:nvSpPr>
        <dsp:cNvPr id="0" name=""/>
        <dsp:cNvSpPr/>
      </dsp:nvSpPr>
      <dsp:spPr>
        <a:xfrm>
          <a:off x="3039652" y="3255585"/>
          <a:ext cx="2328623" cy="2244765"/>
        </a:xfrm>
        <a:prstGeom prst="ellipse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Подводящий      к теме диалог</a:t>
          </a:r>
          <a:endParaRPr lang="ru-RU" sz="1800" kern="1200" dirty="0"/>
        </a:p>
      </dsp:txBody>
      <dsp:txXfrm>
        <a:off x="3380671" y="3584323"/>
        <a:ext cx="1646585" cy="1587289"/>
      </dsp:txXfrm>
    </dsp:sp>
    <dsp:sp modelId="{27F4E14C-E965-4E5A-800F-E2AB8EEE225E}">
      <dsp:nvSpPr>
        <dsp:cNvPr id="0" name=""/>
        <dsp:cNvSpPr/>
      </dsp:nvSpPr>
      <dsp:spPr>
        <a:xfrm rot="1954365">
          <a:off x="5414561" y="1912241"/>
          <a:ext cx="599736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5428711" y="1984391"/>
        <a:ext cx="419815" cy="361747"/>
      </dsp:txXfrm>
    </dsp:sp>
    <dsp:sp modelId="{A852154A-413E-40A8-BCC3-E8F78F5F603A}">
      <dsp:nvSpPr>
        <dsp:cNvPr id="0" name=""/>
        <dsp:cNvSpPr/>
      </dsp:nvSpPr>
      <dsp:spPr>
        <a:xfrm>
          <a:off x="6002491" y="2040651"/>
          <a:ext cx="2355754" cy="2219141"/>
        </a:xfrm>
        <a:prstGeom prst="ellipse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Сообщение темы с мотивирующим приемом</a:t>
          </a:r>
          <a:endParaRPr lang="ru-RU" sz="1800" kern="1200" dirty="0"/>
        </a:p>
      </dsp:txBody>
      <dsp:txXfrm>
        <a:off x="6347483" y="2365637"/>
        <a:ext cx="1665770" cy="1569169"/>
      </dsp:txXfrm>
    </dsp:sp>
    <dsp:sp modelId="{863CB54D-CD6D-4DD2-96AA-E8E21AECFB18}">
      <dsp:nvSpPr>
        <dsp:cNvPr id="0" name=""/>
        <dsp:cNvSpPr/>
      </dsp:nvSpPr>
      <dsp:spPr>
        <a:xfrm rot="8722808">
          <a:off x="2339539" y="1999013"/>
          <a:ext cx="663898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 rot="10800000">
        <a:off x="2504399" y="2068215"/>
        <a:ext cx="483025" cy="361747"/>
      </dsp:txXfrm>
    </dsp:sp>
    <dsp:sp modelId="{2A216E98-FB83-455A-AA5C-0B7838C8A623}">
      <dsp:nvSpPr>
        <dsp:cNvPr id="0" name=""/>
        <dsp:cNvSpPr/>
      </dsp:nvSpPr>
      <dsp:spPr>
        <a:xfrm>
          <a:off x="0" y="2197507"/>
          <a:ext cx="2363964" cy="2262533"/>
        </a:xfrm>
        <a:prstGeom prst="ellipse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Побуждающий от проблемной ситуации диалог</a:t>
          </a:r>
          <a:endParaRPr lang="ru-RU" sz="1800" kern="1200" dirty="0"/>
        </a:p>
      </dsp:txBody>
      <dsp:txXfrm>
        <a:off x="346195" y="2528847"/>
        <a:ext cx="1671574" cy="159985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CCA81-DE9F-43EB-A2CF-6EC0F6424975}">
      <dsp:nvSpPr>
        <dsp:cNvPr id="0" name=""/>
        <dsp:cNvSpPr/>
      </dsp:nvSpPr>
      <dsp:spPr>
        <a:xfrm>
          <a:off x="294673" y="976"/>
          <a:ext cx="6983080" cy="4570078"/>
        </a:xfrm>
        <a:prstGeom prst="ellipse">
          <a:avLst/>
        </a:prstGeom>
        <a:solidFill>
          <a:schemeClr val="bg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0099"/>
              </a:solidFill>
            </a:rPr>
            <a:t>1/2+7/2,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0099"/>
              </a:solidFill>
            </a:rPr>
            <a:t>3/4+11/4,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0099"/>
              </a:solidFill>
            </a:rPr>
            <a:t>6/7+8/7,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0099"/>
              </a:solidFill>
            </a:rPr>
            <a:t>11/3+2/5, </a:t>
          </a:r>
        </a:p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000099"/>
              </a:solidFill>
            </a:rPr>
            <a:t>3/8+1/4</a:t>
          </a:r>
          <a:endParaRPr lang="ru-RU" sz="4400" b="1" kern="1200" dirty="0">
            <a:solidFill>
              <a:srgbClr val="000099"/>
            </a:solidFill>
          </a:endParaRPr>
        </a:p>
      </dsp:txBody>
      <dsp:txXfrm>
        <a:off x="1317321" y="670248"/>
        <a:ext cx="4937784" cy="32315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FBB8C-900F-4396-B88A-802DB3F8DF85}">
      <dsp:nvSpPr>
        <dsp:cNvPr id="0" name=""/>
        <dsp:cNvSpPr/>
      </dsp:nvSpPr>
      <dsp:spPr>
        <a:xfrm>
          <a:off x="3286148" y="285750"/>
          <a:ext cx="1634497" cy="1533242"/>
        </a:xfrm>
        <a:prstGeom prst="ellipse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«Яркое пятно»</a:t>
          </a:r>
          <a:endParaRPr lang="ru-RU" sz="2700" kern="1200" dirty="0"/>
        </a:p>
      </dsp:txBody>
      <dsp:txXfrm>
        <a:off x="3525515" y="510288"/>
        <a:ext cx="1155763" cy="1084166"/>
      </dsp:txXfrm>
    </dsp:sp>
    <dsp:sp modelId="{99BE4A66-B736-40A0-9652-1D67F3FBBDDB}">
      <dsp:nvSpPr>
        <dsp:cNvPr id="0" name=""/>
        <dsp:cNvSpPr/>
      </dsp:nvSpPr>
      <dsp:spPr>
        <a:xfrm rot="5397905">
          <a:off x="3846047" y="1935753"/>
          <a:ext cx="525873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3924880" y="1977454"/>
        <a:ext cx="368111" cy="361747"/>
      </dsp:txXfrm>
    </dsp:sp>
    <dsp:sp modelId="{8F5BB53C-802A-4907-9021-948F991C39A5}">
      <dsp:nvSpPr>
        <dsp:cNvPr id="0" name=""/>
        <dsp:cNvSpPr/>
      </dsp:nvSpPr>
      <dsp:spPr>
        <a:xfrm>
          <a:off x="3224842" y="2571770"/>
          <a:ext cx="1775841" cy="755608"/>
        </a:xfrm>
        <a:prstGeom prst="roundRect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Стихи</a:t>
          </a:r>
          <a:endParaRPr lang="ru-RU" sz="2100" kern="1200" dirty="0"/>
        </a:p>
      </dsp:txBody>
      <dsp:txXfrm>
        <a:off x="3261728" y="2608656"/>
        <a:ext cx="1702069" cy="681836"/>
      </dsp:txXfrm>
    </dsp:sp>
    <dsp:sp modelId="{27F4E14C-E965-4E5A-800F-E2AB8EEE225E}">
      <dsp:nvSpPr>
        <dsp:cNvPr id="0" name=""/>
        <dsp:cNvSpPr/>
      </dsp:nvSpPr>
      <dsp:spPr>
        <a:xfrm rot="812886">
          <a:off x="5063448" y="962913"/>
          <a:ext cx="562995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5065798" y="1063712"/>
        <a:ext cx="394097" cy="361747"/>
      </dsp:txXfrm>
    </dsp:sp>
    <dsp:sp modelId="{A852154A-413E-40A8-BCC3-E8F78F5F603A}">
      <dsp:nvSpPr>
        <dsp:cNvPr id="0" name=""/>
        <dsp:cNvSpPr/>
      </dsp:nvSpPr>
      <dsp:spPr>
        <a:xfrm>
          <a:off x="5838422" y="712340"/>
          <a:ext cx="2355754" cy="1393152"/>
        </a:xfrm>
        <a:prstGeom prst="roundRect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Анаграммы        для формулирования темы урока</a:t>
          </a:r>
          <a:endParaRPr lang="ru-RU" sz="2100" kern="1200" dirty="0"/>
        </a:p>
      </dsp:txBody>
      <dsp:txXfrm>
        <a:off x="5906430" y="780348"/>
        <a:ext cx="2219738" cy="1257136"/>
      </dsp:txXfrm>
    </dsp:sp>
    <dsp:sp modelId="{863CB54D-CD6D-4DD2-96AA-E8E21AECFB18}">
      <dsp:nvSpPr>
        <dsp:cNvPr id="0" name=""/>
        <dsp:cNvSpPr/>
      </dsp:nvSpPr>
      <dsp:spPr>
        <a:xfrm rot="10121853">
          <a:off x="2560454" y="955883"/>
          <a:ext cx="577484" cy="602911"/>
        </a:xfrm>
        <a:prstGeom prst="rightArrow">
          <a:avLst>
            <a:gd name="adj1" fmla="val 60000"/>
            <a:gd name="adj2" fmla="val 50000"/>
          </a:avLst>
        </a:prstGeom>
        <a:solidFill>
          <a:schemeClr val="bg1"/>
        </a:solidFill>
        <a:ln w="19050">
          <a:solidFill>
            <a:srgbClr val="D20028"/>
          </a:solidFill>
          <a:prstDash val="sysDot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800000">
        <a:off x="2732019" y="1059488"/>
        <a:ext cx="404239" cy="361747"/>
      </dsp:txXfrm>
    </dsp:sp>
    <dsp:sp modelId="{2A216E98-FB83-455A-AA5C-0B7838C8A623}">
      <dsp:nvSpPr>
        <dsp:cNvPr id="0" name=""/>
        <dsp:cNvSpPr/>
      </dsp:nvSpPr>
      <dsp:spPr>
        <a:xfrm>
          <a:off x="162355" y="668357"/>
          <a:ext cx="2285993" cy="1401309"/>
        </a:xfrm>
        <a:prstGeom prst="roundRect">
          <a:avLst/>
        </a:prstGeom>
        <a:solidFill>
          <a:srgbClr val="0033CC">
            <a:alpha val="82000"/>
          </a:srgb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Правила                  в стихотворной форме</a:t>
          </a:r>
          <a:endParaRPr lang="ru-RU" sz="2100" kern="1200" dirty="0"/>
        </a:p>
      </dsp:txBody>
      <dsp:txXfrm>
        <a:off x="230761" y="736763"/>
        <a:ext cx="2149181" cy="12644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2100.com/upload/iblock/20d/20de8cccb5f0bd63073cc7d8a0f360ee.pdf" TargetMode="External"/><Relationship Id="rId2" Type="http://schemas.openxmlformats.org/officeDocument/2006/relationships/hyperlink" Target="http://perm.hse.ru/data/2014/02/28/1329631184/&#1050;&#1086;&#1085;&#1086;&#1085;&#1086;&#1074;&#1072;%20&#1058;.&#1048;.%20&#1050;&#1091;&#1077;&#1076;&#1080;&#1085;&#1089;&#1082;&#1080;&#1081;%20&#1088;&#1072;&#1081;&#1086;&#1085;.doc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chool2100.com/school2100/nashi_tehnologii/dialog.php" TargetMode="External"/><Relationship Id="rId5" Type="http://schemas.openxmlformats.org/officeDocument/2006/relationships/hyperlink" Target="http://formula-knv.ucoz.com/" TargetMode="External"/><Relationship Id="rId4" Type="http://schemas.openxmlformats.org/officeDocument/2006/relationships/hyperlink" Target="http://kueda12009.narod.ru/DswMedia/dokladpashkovoytv.doc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E:\фотографии\IMG_6050.JPG"/>
          <p:cNvPicPr>
            <a:picLocks noChangeAspect="1" noChangeArrowheads="1"/>
          </p:cNvPicPr>
          <p:nvPr/>
        </p:nvPicPr>
        <p:blipFill>
          <a:blip r:embed="rId2" cstate="print"/>
          <a:srcRect l="15638" r="10083" b="39474"/>
          <a:stretch>
            <a:fillRect/>
          </a:stretch>
        </p:blipFill>
        <p:spPr bwMode="auto">
          <a:xfrm>
            <a:off x="428596" y="4165939"/>
            <a:ext cx="1928827" cy="23348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66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472" y="1428736"/>
            <a:ext cx="792961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«Использование технологии 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проблемного диалога при формировании УУД на уроках математики»</a:t>
            </a:r>
            <a:endParaRPr lang="ru-RU" sz="3200" dirty="0" smtClean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857232"/>
            <a:ext cx="5214974" cy="446276"/>
          </a:xfrm>
          <a:prstGeom prst="rect">
            <a:avLst/>
          </a:prstGeom>
          <a:noFill/>
        </p:spPr>
        <p:txBody>
          <a:bodyPr spcFirstLastPara="1"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cap="all" dirty="0" smtClean="0">
                <a:ln w="0"/>
                <a:solidFill>
                  <a:srgbClr val="000099"/>
                </a:solidFill>
              </a:rPr>
              <a:t>Методический семинар</a:t>
            </a:r>
            <a:endParaRPr lang="ru-RU" sz="2200" b="1" cap="all" dirty="0" smtClean="0">
              <a:ln w="0"/>
              <a:solidFill>
                <a:srgbClr val="000099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4714884"/>
            <a:ext cx="592935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2500" b="1" spc="50" dirty="0" smtClean="0">
              <a:ln w="11430"/>
              <a:solidFill>
                <a:srgbClr val="D20028"/>
              </a:solidFill>
            </a:endParaRPr>
          </a:p>
          <a:p>
            <a:pPr indent="5318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 smtClean="0">
                <a:solidFill>
                  <a:srgbClr val="000099"/>
                </a:solidFill>
                <a:latin typeface="+mn-lt"/>
                <a:cs typeface="+mn-cs"/>
              </a:rPr>
              <a:t>учитель математики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 smtClean="0">
                <a:solidFill>
                  <a:srgbClr val="000099"/>
                </a:solidFill>
              </a:rPr>
              <a:t>высшей</a:t>
            </a:r>
            <a:r>
              <a:rPr lang="ru-RU" sz="2100" b="1" dirty="0" smtClean="0">
                <a:solidFill>
                  <a:srgbClr val="000099"/>
                </a:solidFill>
                <a:latin typeface="+mn-lt"/>
                <a:cs typeface="+mn-cs"/>
              </a:rPr>
              <a:t> квалификационной категории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dirty="0" smtClean="0">
                <a:solidFill>
                  <a:srgbClr val="000099"/>
                </a:solidFill>
                <a:latin typeface="+mn-lt"/>
                <a:cs typeface="+mn-cs"/>
              </a:rPr>
              <a:t>МБОУ </a:t>
            </a:r>
            <a:r>
              <a:rPr lang="ru-RU" sz="2100" b="1" dirty="0">
                <a:solidFill>
                  <a:srgbClr val="000099"/>
                </a:solidFill>
                <a:latin typeface="+mn-lt"/>
                <a:cs typeface="+mn-cs"/>
              </a:rPr>
              <a:t>«Школа № 14</a:t>
            </a:r>
            <a:r>
              <a:rPr lang="ru-RU" sz="2100" b="1" dirty="0" smtClean="0">
                <a:solidFill>
                  <a:srgbClr val="000099"/>
                </a:solidFill>
                <a:latin typeface="+mn-lt"/>
                <a:cs typeface="+mn-cs"/>
              </a:rPr>
              <a:t>» г. Полысаево</a:t>
            </a:r>
            <a:endParaRPr lang="ru-RU" sz="2100" b="1" dirty="0">
              <a:solidFill>
                <a:srgbClr val="000099"/>
              </a:solidFill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4809334"/>
            <a:ext cx="457203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500" b="1" dirty="0" smtClean="0">
                <a:solidFill>
                  <a:srgbClr val="C00000"/>
                </a:solidFill>
              </a:rPr>
              <a:t>Наталья Викторовна Климова,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14290"/>
            <a:ext cx="8215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«Подобные треугольники»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943950"/>
          <a:ext cx="8643999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7495"/>
                <a:gridCol w="3559294"/>
                <a:gridCol w="37772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Анализ</a:t>
                      </a:r>
                      <a:endParaRPr lang="ru-RU" sz="2000" dirty="0"/>
                    </a:p>
                  </a:txBody>
                  <a:tcP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Учитель</a:t>
                      </a:r>
                      <a:endParaRPr lang="ru-RU" sz="2000" dirty="0"/>
                    </a:p>
                  </a:txBody>
                  <a:tcPr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Ученики</a:t>
                      </a:r>
                      <a:endParaRPr lang="ru-RU" sz="2000" dirty="0"/>
                    </a:p>
                  </a:txBody>
                  <a:tcPr>
                    <a:solidFill>
                      <a:srgbClr val="0000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900" dirty="0" err="1" smtClean="0">
                          <a:solidFill>
                            <a:srgbClr val="000099"/>
                          </a:solidFill>
                        </a:rPr>
                        <a:t>Подводя-щий</a:t>
                      </a:r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без проблемы диалог</a:t>
                      </a: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Вывод</a:t>
                      </a:r>
                      <a:endParaRPr lang="ru-RU" sz="1900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У вас на партах по три треугольника. Рассмотрите их.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Уберите лишний треугольник. – Почему именно так сделали?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Что значит похожи? Какие элементы определяют основные свойства треугольников?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– Что можно сказать об углах треугольников 1 и 2?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А стороны? Давайте их измерим.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– Значит, что можно сказать о треугольниках 1 и 2?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Такие треугольники называются подобными. Дайте определение. </a:t>
                      </a:r>
                      <a:endParaRPr lang="ru-RU" sz="1900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–Видят треугольники. </a:t>
                      </a: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- Убирают треугольник 3.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Треугольники 1 и 2 похожи.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Стороны и углы. </a:t>
                      </a:r>
                    </a:p>
                    <a:p>
                      <a:endParaRPr lang="ru-RU" sz="1900" dirty="0" smtClean="0">
                        <a:solidFill>
                          <a:srgbClr val="000099"/>
                        </a:solidFill>
                      </a:endParaRP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Углы равны, т.к. при наложении совпали.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Стороны </a:t>
                      </a:r>
                      <a:r>
                        <a:rPr lang="ru-RU" sz="1900" dirty="0" err="1" smtClean="0">
                          <a:solidFill>
                            <a:srgbClr val="000099"/>
                          </a:solidFill>
                        </a:rPr>
                        <a:t>тpeyгольника</a:t>
                      </a:r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1 в два раза больше сторон треугольника 2. 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– У них углы равны, а стороны пропорциональны.</a:t>
                      </a:r>
                    </a:p>
                    <a:p>
                      <a:r>
                        <a:rPr lang="ru-RU" sz="1900" dirty="0" smtClean="0">
                          <a:solidFill>
                            <a:srgbClr val="000099"/>
                          </a:solidFill>
                        </a:rPr>
                        <a:t> -  Формулируют определение. (Открытие нового знания.)</a:t>
                      </a:r>
                      <a:endParaRPr lang="ru-RU" sz="1900" dirty="0">
                        <a:solidFill>
                          <a:srgbClr val="000099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5500694" y="1785926"/>
            <a:ext cx="428628" cy="4286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7000892" y="1785926"/>
            <a:ext cx="1000132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286512" y="1785926"/>
            <a:ext cx="357190" cy="357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821537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Побуждающий диалог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Group 3"/>
          <p:cNvGraphicFramePr>
            <a:graphicFrameLocks/>
          </p:cNvGraphicFramePr>
          <p:nvPr/>
        </p:nvGraphicFramePr>
        <p:xfrm>
          <a:off x="785786" y="1357298"/>
          <a:ext cx="7643866" cy="4754880"/>
        </p:xfrm>
        <a:graphic>
          <a:graphicData uri="http://schemas.openxmlformats.org/drawingml/2006/table">
            <a:tbl>
              <a:tblPr/>
              <a:tblGrid>
                <a:gridCol w="1785950"/>
                <a:gridCol w="5857916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Этапы урока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Вопросы учащимся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Постановка проблемы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С одной стороны, … , но с другой стороны, …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Что удивляет? В чем затруднение?..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Какой возникает вопрос? Что надо узнать?..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001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Поиск и нахождение решения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Определите сами, …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Сделайте вывод …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Как мы можем ответить на наш вопрос?..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Создание продукта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Придумайте схему …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2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Зарифмуйте правило …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Не производя деления, среди предложенных чисел найти те, которые делятся на 10, на 5 и на 2.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 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1 89565, 246 560, 24, 188 536, 1 873. </a:t>
            </a:r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9283"/>
            <a:ext cx="82153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«Признаки делимости чисел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на 10, на 5 и на 2» </a:t>
            </a:r>
            <a:endParaRPr lang="ru-RU" sz="32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9283"/>
            <a:ext cx="82153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Приемы создания проблемной ситуации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Group 100"/>
          <p:cNvGraphicFramePr>
            <a:graphicFrameLocks/>
          </p:cNvGraphicFramePr>
          <p:nvPr/>
        </p:nvGraphicFramePr>
        <p:xfrm>
          <a:off x="285720" y="965860"/>
          <a:ext cx="8572560" cy="6035040"/>
        </p:xfrm>
        <a:graphic>
          <a:graphicData uri="http://schemas.openxmlformats.org/drawingml/2006/table">
            <a:tbl>
              <a:tblPr/>
              <a:tblGrid>
                <a:gridCol w="4817637"/>
                <a:gridCol w="3754923"/>
              </a:tblGrid>
              <a:tr h="3696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«с удивлением»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«с затруднением»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</a:tr>
              <a:tr h="3581615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1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. Учитель одновременно предъявляет классу противоречивые факты, взаимоисключающие научные теории или чьи-то точки зрения.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2.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 сталкивает разные мнения учеников, предложив классу вопрос или практическое задание на новый материал.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3</a:t>
                      </a:r>
                      <a:r>
                        <a:rPr lang="ru-RU" sz="2000" b="1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 Между житейским представлением учащихся и научным фактом: 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шаг 1.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 обнажает житейское представление ученика вопросом или заданием «на ошибку»;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шаг 2.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Предъявляет научный факт сообщением, экспериментом или наглядностью.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4.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 даёт практическое задание, невыполнимое вообще (возникает только вопрос).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5.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 даёт практическое задание, не сходное с предыдущими.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Приём 6. </a:t>
                      </a:r>
                      <a:endParaRPr lang="ru-R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шаг 1.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Учитель даёт  невыполнимое практическое задание, сходное с предыдущим.  </a:t>
                      </a: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шаг 2.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rgbClr val="000099"/>
                          </a:solidFill>
                          <a:latin typeface="+mn-lt"/>
                          <a:ea typeface="+mn-ea"/>
                          <a:cs typeface="+mn-cs"/>
                        </a:rPr>
                        <a:t>Доказывает, что задание всё-таки не выполнено.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310858"/>
            <a:ext cx="82153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Сообщение темы                                                        с мотивирующим приемом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1285860"/>
          <a:ext cx="835824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0034" y="3643314"/>
            <a:ext cx="2428892" cy="2185214"/>
          </a:xfrm>
          <a:prstGeom prst="rect">
            <a:avLst/>
          </a:prstGeom>
          <a:noFill/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При сложении дробей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десятичных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Не отступим от правил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обычных.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Пиши запятую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под запятой,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Разряд под разрядом –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в этом вся соль.</a:t>
            </a:r>
            <a:endParaRPr lang="ru-RU" sz="1700" b="1" dirty="0">
              <a:solidFill>
                <a:srgbClr val="0000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43240" y="4857760"/>
            <a:ext cx="2928958" cy="1400383"/>
          </a:xfrm>
          <a:prstGeom prst="rect">
            <a:avLst/>
          </a:prstGeom>
          <a:noFill/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Три стороны и три угла.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И знает каждый школьник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Фигура называется,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Конечно, …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(Треугольник)</a:t>
            </a:r>
            <a:endParaRPr lang="ru-RU" sz="1700" b="1" dirty="0">
              <a:solidFill>
                <a:srgbClr val="0000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3643314"/>
            <a:ext cx="2357454" cy="1923604"/>
          </a:xfrm>
          <a:prstGeom prst="rect">
            <a:avLst/>
          </a:prstGeom>
          <a:noFill/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НУКЦИЯФ, МЕРГУНАТ, РАФГИК, РЕКОНЬ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700" b="1" dirty="0" smtClean="0">
              <a:solidFill>
                <a:srgbClr val="000099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«График функции, аргумент которой стоит под знаком корня»</a:t>
            </a:r>
            <a:endParaRPr lang="ru-RU" sz="17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b="1" dirty="0" smtClean="0">
              <a:solidFill>
                <a:srgbClr val="000099"/>
              </a:solidFill>
            </a:endParaRPr>
          </a:p>
          <a:p>
            <a:pPr algn="ctr"/>
            <a:endParaRPr lang="ru-RU" sz="3600" b="1" dirty="0" smtClean="0">
              <a:solidFill>
                <a:srgbClr val="000099"/>
              </a:solidFill>
            </a:endParaRP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РОБДИ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НАЗТЬ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ЫМ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ТИХОМ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ДЕТИСЯНЕЫЧ</a:t>
            </a:r>
          </a:p>
          <a:p>
            <a:pPr algn="ctr"/>
            <a:r>
              <a:rPr lang="ru-RU" sz="3600" b="1" dirty="0" smtClean="0">
                <a:solidFill>
                  <a:srgbClr val="000099"/>
                </a:solidFill>
              </a:rPr>
              <a:t>ЛИЧОТНО</a:t>
            </a:r>
          </a:p>
          <a:p>
            <a:pPr algn="ctr"/>
            <a:endParaRPr lang="ru-RU" sz="3600" b="1" dirty="0" smtClean="0">
              <a:solidFill>
                <a:srgbClr val="000099"/>
              </a:solidFill>
            </a:endParaRPr>
          </a:p>
          <a:p>
            <a:pPr algn="ctr"/>
            <a:endParaRPr lang="ru-RU" sz="3600" b="1" dirty="0">
              <a:solidFill>
                <a:srgbClr val="000099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14290"/>
            <a:ext cx="82153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Изучение темы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«Десятичные дроби»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431381"/>
            <a:ext cx="8429684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«Мы хотим отлично знать дроби десятичные!»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87845"/>
            <a:ext cx="821537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Осуществление проблемного диалога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pSp>
        <p:nvGrpSpPr>
          <p:cNvPr id="5" name="Группа 33"/>
          <p:cNvGrpSpPr/>
          <p:nvPr/>
        </p:nvGrpSpPr>
        <p:grpSpPr>
          <a:xfrm>
            <a:off x="571472" y="965556"/>
            <a:ext cx="7429552" cy="2749196"/>
            <a:chOff x="357158" y="1036994"/>
            <a:chExt cx="7429552" cy="2749196"/>
          </a:xfrm>
        </p:grpSpPr>
        <p:grpSp>
          <p:nvGrpSpPr>
            <p:cNvPr id="6" name="Группа 6"/>
            <p:cNvGrpSpPr/>
            <p:nvPr/>
          </p:nvGrpSpPr>
          <p:grpSpPr>
            <a:xfrm>
              <a:off x="357158" y="1036994"/>
              <a:ext cx="2928958" cy="606056"/>
              <a:chOff x="3224842" y="2608656"/>
              <a:chExt cx="1775841" cy="606056"/>
            </a:xfrm>
          </p:grpSpPr>
          <p:sp>
            <p:nvSpPr>
              <p:cNvPr id="23" name="Скругленный прямоугольник 7"/>
              <p:cNvSpPr/>
              <p:nvPr/>
            </p:nvSpPr>
            <p:spPr>
              <a:xfrm>
                <a:off x="3224842" y="2643208"/>
                <a:ext cx="1775841" cy="500066"/>
              </a:xfrm>
              <a:prstGeom prst="roundRect">
                <a:avLst/>
              </a:prstGeom>
              <a:solidFill>
                <a:srgbClr val="0033CC">
                  <a:alpha val="82000"/>
                </a:srgbClr>
              </a:solidFill>
            </p:spPr>
            <p:style>
              <a:lnRef idx="3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1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Скругленный прямоугольник 4"/>
              <p:cNvSpPr/>
              <p:nvPr/>
            </p:nvSpPr>
            <p:spPr>
              <a:xfrm>
                <a:off x="3261728" y="2608656"/>
                <a:ext cx="1702069" cy="60605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6670" tIns="26670" rIns="26670" bIns="2667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900" b="1" kern="1200" dirty="0" smtClean="0"/>
                  <a:t>Правила для учителя</a:t>
                </a:r>
                <a:endParaRPr lang="ru-RU" sz="1900" b="1" kern="1200" dirty="0"/>
              </a:p>
            </p:txBody>
          </p:sp>
        </p:grpSp>
        <p:grpSp>
          <p:nvGrpSpPr>
            <p:cNvPr id="7" name="Группа 32"/>
            <p:cNvGrpSpPr/>
            <p:nvPr/>
          </p:nvGrpSpPr>
          <p:grpSpPr>
            <a:xfrm>
              <a:off x="500034" y="1714488"/>
              <a:ext cx="7286678" cy="2071702"/>
              <a:chOff x="500034" y="1714488"/>
              <a:chExt cx="7286678" cy="2071702"/>
            </a:xfrm>
          </p:grpSpPr>
          <p:grpSp>
            <p:nvGrpSpPr>
              <p:cNvPr id="8" name="Группа 14"/>
              <p:cNvGrpSpPr/>
              <p:nvPr/>
            </p:nvGrpSpPr>
            <p:grpSpPr>
              <a:xfrm>
                <a:off x="500034" y="1714488"/>
                <a:ext cx="6072230" cy="357190"/>
                <a:chOff x="500034" y="2143116"/>
                <a:chExt cx="6072230" cy="357190"/>
              </a:xfrm>
            </p:grpSpPr>
            <p:sp>
              <p:nvSpPr>
                <p:cNvPr id="21" name="Стрелка вправо 20"/>
                <p:cNvSpPr/>
                <p:nvPr/>
              </p:nvSpPr>
              <p:spPr>
                <a:xfrm>
                  <a:off x="500034" y="2214554"/>
                  <a:ext cx="428628" cy="285752"/>
                </a:xfrm>
                <a:prstGeom prst="rightArrow">
                  <a:avLst/>
                </a:prstGeom>
                <a:noFill/>
                <a:ln w="19050">
                  <a:solidFill>
                    <a:srgbClr val="D20028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" name="TextBox 21"/>
                <p:cNvSpPr txBox="1"/>
                <p:nvPr/>
              </p:nvSpPr>
              <p:spPr>
                <a:xfrm>
                  <a:off x="1071538" y="2143116"/>
                  <a:ext cx="5500726" cy="353943"/>
                </a:xfrm>
                <a:prstGeom prst="rect">
                  <a:avLst/>
                </a:prstGeom>
                <a:noFill/>
                <a:ln w="12700">
                  <a:solidFill>
                    <a:srgbClr val="0033CC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700" b="1" dirty="0" smtClean="0">
                      <a:solidFill>
                        <a:srgbClr val="000099"/>
                      </a:solidFill>
                    </a:rPr>
                    <a:t>Ни одна реплика не должна остаться без ответа</a:t>
                  </a:r>
                  <a:endParaRPr lang="ru-RU" sz="1700" b="1" dirty="0">
                    <a:solidFill>
                      <a:srgbClr val="000099"/>
                    </a:solidFill>
                  </a:endParaRPr>
                </a:p>
              </p:txBody>
            </p:sp>
          </p:grpSp>
          <p:grpSp>
            <p:nvGrpSpPr>
              <p:cNvPr id="9" name="Группа 15"/>
              <p:cNvGrpSpPr/>
              <p:nvPr/>
            </p:nvGrpSpPr>
            <p:grpSpPr>
              <a:xfrm>
                <a:off x="500034" y="2143116"/>
                <a:ext cx="6072230" cy="357190"/>
                <a:chOff x="500034" y="2143116"/>
                <a:chExt cx="6072230" cy="357190"/>
              </a:xfrm>
            </p:grpSpPr>
            <p:sp>
              <p:nvSpPr>
                <p:cNvPr id="19" name="Стрелка вправо 18"/>
                <p:cNvSpPr/>
                <p:nvPr/>
              </p:nvSpPr>
              <p:spPr>
                <a:xfrm>
                  <a:off x="500034" y="2214554"/>
                  <a:ext cx="428628" cy="285752"/>
                </a:xfrm>
                <a:prstGeom prst="rightArrow">
                  <a:avLst/>
                </a:prstGeom>
                <a:noFill/>
                <a:ln w="19050">
                  <a:solidFill>
                    <a:srgbClr val="D20028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1071538" y="2143116"/>
                  <a:ext cx="5500726" cy="353943"/>
                </a:xfrm>
                <a:prstGeom prst="rect">
                  <a:avLst/>
                </a:prstGeom>
                <a:noFill/>
                <a:ln w="12700">
                  <a:solidFill>
                    <a:srgbClr val="0033CC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700" b="1" dirty="0" smtClean="0">
                      <a:solidFill>
                        <a:srgbClr val="000099"/>
                      </a:solidFill>
                    </a:rPr>
                    <a:t>Учебный диалог ограничен во времени</a:t>
                  </a:r>
                  <a:endParaRPr lang="ru-RU" sz="1700" b="1" dirty="0">
                    <a:solidFill>
                      <a:srgbClr val="000099"/>
                    </a:solidFill>
                  </a:endParaRPr>
                </a:p>
              </p:txBody>
            </p:sp>
          </p:grpSp>
          <p:grpSp>
            <p:nvGrpSpPr>
              <p:cNvPr id="10" name="Группа 19"/>
              <p:cNvGrpSpPr/>
              <p:nvPr/>
            </p:nvGrpSpPr>
            <p:grpSpPr>
              <a:xfrm>
                <a:off x="500034" y="2571744"/>
                <a:ext cx="7286678" cy="357190"/>
                <a:chOff x="500034" y="2143116"/>
                <a:chExt cx="7219207" cy="357190"/>
              </a:xfrm>
            </p:grpSpPr>
            <p:sp>
              <p:nvSpPr>
                <p:cNvPr id="17" name="Стрелка вправо 16"/>
                <p:cNvSpPr/>
                <p:nvPr/>
              </p:nvSpPr>
              <p:spPr>
                <a:xfrm>
                  <a:off x="500034" y="2214554"/>
                  <a:ext cx="428628" cy="285752"/>
                </a:xfrm>
                <a:prstGeom prst="rightArrow">
                  <a:avLst/>
                </a:prstGeom>
                <a:noFill/>
                <a:ln w="19050">
                  <a:solidFill>
                    <a:srgbClr val="D20028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1071538" y="2143116"/>
                  <a:ext cx="6647703" cy="353943"/>
                </a:xfrm>
                <a:prstGeom prst="rect">
                  <a:avLst/>
                </a:prstGeom>
                <a:noFill/>
                <a:ln w="12700">
                  <a:solidFill>
                    <a:srgbClr val="0033CC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700" b="1" dirty="0" smtClean="0">
                      <a:solidFill>
                        <a:srgbClr val="000099"/>
                      </a:solidFill>
                    </a:rPr>
                    <a:t>Если ученик не активен, он испытывает недостаток знаний</a:t>
                  </a:r>
                  <a:endParaRPr lang="ru-RU" sz="1700" b="1" dirty="0">
                    <a:solidFill>
                      <a:srgbClr val="000099"/>
                    </a:solidFill>
                  </a:endParaRPr>
                </a:p>
              </p:txBody>
            </p:sp>
          </p:grpSp>
          <p:grpSp>
            <p:nvGrpSpPr>
              <p:cNvPr id="11" name="Группа 25"/>
              <p:cNvGrpSpPr/>
              <p:nvPr/>
            </p:nvGrpSpPr>
            <p:grpSpPr>
              <a:xfrm>
                <a:off x="500034" y="3000372"/>
                <a:ext cx="6072230" cy="357190"/>
                <a:chOff x="500034" y="2143116"/>
                <a:chExt cx="6072230" cy="357190"/>
              </a:xfrm>
            </p:grpSpPr>
            <p:sp>
              <p:nvSpPr>
                <p:cNvPr id="15" name="Стрелка вправо 14"/>
                <p:cNvSpPr/>
                <p:nvPr/>
              </p:nvSpPr>
              <p:spPr>
                <a:xfrm>
                  <a:off x="500034" y="2214554"/>
                  <a:ext cx="428628" cy="285752"/>
                </a:xfrm>
                <a:prstGeom prst="rightArrow">
                  <a:avLst/>
                </a:prstGeom>
                <a:noFill/>
                <a:ln w="19050">
                  <a:solidFill>
                    <a:srgbClr val="D20028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071538" y="2143116"/>
                  <a:ext cx="5500726" cy="353943"/>
                </a:xfrm>
                <a:prstGeom prst="rect">
                  <a:avLst/>
                </a:prstGeom>
                <a:noFill/>
                <a:ln w="12700">
                  <a:solidFill>
                    <a:srgbClr val="0033CC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700" b="1" dirty="0" smtClean="0">
                      <a:solidFill>
                        <a:srgbClr val="000099"/>
                      </a:solidFill>
                    </a:rPr>
                    <a:t>Учебный диалог требует полных ответов</a:t>
                  </a:r>
                  <a:endParaRPr lang="ru-RU" sz="1700" b="1" dirty="0">
                    <a:solidFill>
                      <a:srgbClr val="000099"/>
                    </a:solidFill>
                  </a:endParaRPr>
                </a:p>
              </p:txBody>
            </p:sp>
          </p:grpSp>
          <p:grpSp>
            <p:nvGrpSpPr>
              <p:cNvPr id="12" name="Группа 28"/>
              <p:cNvGrpSpPr/>
              <p:nvPr/>
            </p:nvGrpSpPr>
            <p:grpSpPr>
              <a:xfrm>
                <a:off x="500034" y="3429000"/>
                <a:ext cx="7286676" cy="357190"/>
                <a:chOff x="500034" y="2143116"/>
                <a:chExt cx="7286676" cy="357190"/>
              </a:xfrm>
            </p:grpSpPr>
            <p:sp>
              <p:nvSpPr>
                <p:cNvPr id="13" name="Стрелка вправо 12"/>
                <p:cNvSpPr/>
                <p:nvPr/>
              </p:nvSpPr>
              <p:spPr>
                <a:xfrm>
                  <a:off x="500034" y="2214554"/>
                  <a:ext cx="428628" cy="285752"/>
                </a:xfrm>
                <a:prstGeom prst="rightArrow">
                  <a:avLst/>
                </a:prstGeom>
                <a:noFill/>
                <a:ln w="19050">
                  <a:solidFill>
                    <a:srgbClr val="D20028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071538" y="2143116"/>
                  <a:ext cx="6715172" cy="353943"/>
                </a:xfrm>
                <a:prstGeom prst="rect">
                  <a:avLst/>
                </a:prstGeom>
                <a:noFill/>
                <a:ln w="12700">
                  <a:solidFill>
                    <a:srgbClr val="0033CC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700" b="1" dirty="0" smtClean="0">
                      <a:solidFill>
                        <a:srgbClr val="000099"/>
                      </a:solidFill>
                    </a:rPr>
                    <a:t>Учебный диалог требует предварительной подготовки</a:t>
                  </a:r>
                  <a:endParaRPr lang="ru-RU" sz="1700" b="1" dirty="0">
                    <a:solidFill>
                      <a:srgbClr val="000099"/>
                    </a:solidFill>
                  </a:endParaRPr>
                </a:p>
              </p:txBody>
            </p:sp>
          </p:grpSp>
        </p:grpSp>
      </p:grpSp>
      <p:grpSp>
        <p:nvGrpSpPr>
          <p:cNvPr id="25" name="Группа 51"/>
          <p:cNvGrpSpPr/>
          <p:nvPr/>
        </p:nvGrpSpPr>
        <p:grpSpPr>
          <a:xfrm>
            <a:off x="2285984" y="3887282"/>
            <a:ext cx="4500594" cy="534618"/>
            <a:chOff x="2571736" y="4000504"/>
            <a:chExt cx="4500594" cy="534618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2571736" y="4000504"/>
              <a:ext cx="4500594" cy="500066"/>
            </a:xfrm>
            <a:prstGeom prst="roundRect">
              <a:avLst/>
            </a:prstGeom>
            <a:solidFill>
              <a:srgbClr val="0033CC">
                <a:alpha val="82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2643174" y="4000504"/>
              <a:ext cx="4357718" cy="5346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dirty="0" smtClean="0"/>
                <a:t>Особенности </a:t>
              </a:r>
              <a:r>
                <a:rPr lang="ru-RU" sz="2100" b="1" dirty="0" smtClean="0"/>
                <a:t>проблемного</a:t>
              </a:r>
              <a:r>
                <a:rPr lang="ru-RU" sz="1900" b="1" dirty="0" smtClean="0"/>
                <a:t> вопроса</a:t>
              </a:r>
              <a:endParaRPr lang="ru-RU" sz="1900" b="1" kern="1200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571472" y="4774192"/>
            <a:ext cx="2357454" cy="9704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Содержит в себе познавательную трудность</a:t>
            </a:r>
            <a:endParaRPr lang="ru-RU" sz="1700" b="1" dirty="0">
              <a:solidFill>
                <a:srgbClr val="0000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7422" y="5530356"/>
            <a:ext cx="2571768" cy="9704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Вызывает удивление при сопоставлении нового с неизвестным</a:t>
            </a:r>
            <a:endParaRPr lang="ru-RU" sz="1700" b="1" dirty="0">
              <a:solidFill>
                <a:srgbClr val="000099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2132" y="5316042"/>
            <a:ext cx="2857520" cy="9704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Вызывает  неудовлетворенность имеющимися знаниями             </a:t>
            </a:r>
            <a:endParaRPr lang="ru-RU" sz="1700" b="1" dirty="0">
              <a:solidFill>
                <a:srgbClr val="000099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9058" y="4601662"/>
            <a:ext cx="2357454" cy="970478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rgbClr val="000099"/>
                </a:solidFill>
              </a:rPr>
              <a:t>Содержит видимые границы известного  и неизвестного </a:t>
            </a:r>
            <a:endParaRPr lang="ru-RU" sz="17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5" descr="C:\Users\Елена Борисовна\Desktop\МС УГ-2016\IMG_7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97031"/>
            <a:ext cx="4071966" cy="2732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Елена Борисовна\Desktop\МС УГ-2016\IMG_6934.jpg"/>
          <p:cNvPicPr>
            <a:picLocks noChangeAspect="1" noChangeArrowheads="1"/>
          </p:cNvPicPr>
          <p:nvPr/>
        </p:nvPicPr>
        <p:blipFill>
          <a:blip r:embed="rId3" cstate="print"/>
          <a:srcRect r="2222" b="7984"/>
          <a:stretch>
            <a:fillRect/>
          </a:stretch>
        </p:blipFill>
        <p:spPr bwMode="auto">
          <a:xfrm>
            <a:off x="357158" y="3816551"/>
            <a:ext cx="3143272" cy="24699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214291"/>
            <a:ext cx="82153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rgbClr val="C00000"/>
                </a:solidFill>
              </a:rPr>
              <a:t>Реализация технологии проблемного диалога          во внеурочной деятельности</a:t>
            </a:r>
            <a:endParaRPr lang="ru-RU" sz="27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7" name="Picture 2" descr="E:\для сайта\внеурочная деятельность\Клим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369132"/>
            <a:ext cx="2067481" cy="30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71472" y="6143644"/>
            <a:ext cx="2928958" cy="523220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«Конкурс ребусов и головоломок»  5 класс</a:t>
            </a:r>
            <a:endParaRPr lang="ru-RU" sz="1400" b="1" dirty="0">
              <a:solidFill>
                <a:srgbClr val="00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48" y="1571612"/>
            <a:ext cx="1928826" cy="738664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Математическая игра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«Битва умов»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7 класс</a:t>
            </a:r>
            <a:endParaRPr lang="ru-RU" sz="1400" b="1" dirty="0">
              <a:solidFill>
                <a:srgbClr val="000099"/>
              </a:solidFill>
            </a:endParaRPr>
          </a:p>
        </p:txBody>
      </p:sp>
      <p:pic>
        <p:nvPicPr>
          <p:cNvPr id="10" name="Рисунок 9" descr="img1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2571744"/>
            <a:ext cx="2041523" cy="2947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Users\Елена Борисовна\Desktop\МС УГ-2016\26.11.2015 13-59-20_03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3608824"/>
            <a:ext cx="2043546" cy="28920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5929322" y="5715016"/>
            <a:ext cx="2571768" cy="523220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Результаты внешней оценки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0099"/>
                </a:solidFill>
              </a:rPr>
              <a:t>опыта работы </a:t>
            </a:r>
            <a:endParaRPr lang="ru-RU" sz="14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60315"/>
            <a:ext cx="82153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</a:rPr>
              <a:t>Роль технологии проблемного диалога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+mn-lt"/>
                <a:cs typeface="+mn-cs"/>
              </a:rPr>
              <a:t>в формировании УУД</a:t>
            </a:r>
            <a:endParaRPr lang="ru-RU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Group 100"/>
          <p:cNvGraphicFramePr>
            <a:graphicFrameLocks/>
          </p:cNvGraphicFramePr>
          <p:nvPr/>
        </p:nvGraphicFramePr>
        <p:xfrm>
          <a:off x="428596" y="1369716"/>
          <a:ext cx="8286808" cy="5059680"/>
        </p:xfrm>
        <a:graphic>
          <a:graphicData uri="http://schemas.openxmlformats.org/drawingml/2006/table">
            <a:tbl>
              <a:tblPr/>
              <a:tblGrid>
                <a:gridCol w="2071702"/>
                <a:gridCol w="6215106"/>
              </a:tblGrid>
              <a:tr h="519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Метапредметные результаты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Формируемые УУД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Познавательные УУД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Осознание противоречия  и формулировка проблемы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Умение выдвигать и проверять гипотезу </a:t>
                      </a: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Установление причинно-следственных связей</a:t>
                      </a: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Сравнение, анализ и обобщение полученной информации </a:t>
                      </a: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Контроль и оценка результатов своей деятельности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1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Коммуникативные УУД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6700" marR="0" lvl="0" indent="-266700" algn="l" defTabSz="23495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>
                          <a:tab pos="4398963" algn="l"/>
                        </a:tabLst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Умение работать в парах, в группах, договариваться,  </a:t>
                      </a:r>
                    </a:p>
                    <a:p>
                      <a:pPr marL="0" marR="0" lvl="0" indent="266700" algn="l" defTabSz="23495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None/>
                        <a:tabLst>
                          <a:tab pos="4398963" algn="l"/>
                        </a:tabLst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находить  общее решение</a:t>
                      </a:r>
                    </a:p>
                    <a:p>
                      <a:pPr marL="266700" marR="0" lvl="0" indent="-2667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Умение выражать свои мысли, вести диалог</a:t>
                      </a:r>
                    </a:p>
                    <a:p>
                      <a:pPr marL="266700" marR="0" lvl="0" indent="-2667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Аргументирование своей точки зрения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9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Регулятивные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УУД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Определение и формулирование  цели деятельности 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Планирование и контроль своей деятельности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Осуществление действий по заданному алгоритму</a:t>
                      </a: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Оценивание и сравнение результатов с намеченной целью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14290"/>
            <a:ext cx="792961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D20028"/>
                </a:solidFill>
              </a:rPr>
              <a:t>Технология проблемного диалога</a:t>
            </a:r>
            <a:endParaRPr lang="ru-RU" sz="3100" b="1" dirty="0">
              <a:solidFill>
                <a:srgbClr val="D20028"/>
              </a:solidFill>
              <a:latin typeface="+mn-lt"/>
              <a:cs typeface="+mn-cs"/>
            </a:endParaRPr>
          </a:p>
        </p:txBody>
      </p:sp>
      <p:pic>
        <p:nvPicPr>
          <p:cNvPr id="5" name="Picture 2" descr="http://www.shitailiki.ru/images/pictures/suhomlinskij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1571636" cy="2476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http://www.school-physics.ru/Sites/school-physics_ru/Uploads/Melnikova_E_L.2691364A7A9547958F46426102BC08A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000240"/>
            <a:ext cx="1285884" cy="1735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71736" y="1857364"/>
            <a:ext cx="4857784" cy="223138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4733925"/>
            <a:r>
              <a:rPr lang="ru-RU" sz="1700" b="1" i="1" dirty="0" smtClean="0">
                <a:solidFill>
                  <a:srgbClr val="000099"/>
                </a:solidFill>
              </a:rPr>
              <a:t>«Побуждающий диалог – это бульдозер.                 Он подталкивает ребенка к прыжку                  через пропасть. Это рискованно, в полете      легко сбиться с курса и попасть не туда.       Подводящий диалог – локомотив, который         от станции к станции, медленно, но верно    везёт своих пассажиров к пункту назначения»</a:t>
            </a:r>
          </a:p>
          <a:p>
            <a:endParaRPr lang="ru-RU" sz="500" b="1" i="1" dirty="0" smtClean="0">
              <a:solidFill>
                <a:srgbClr val="000099"/>
              </a:solidFill>
            </a:endParaRPr>
          </a:p>
          <a:p>
            <a:pPr indent="3228975"/>
            <a:r>
              <a:rPr lang="ru-RU" sz="1500" b="1" dirty="0" smtClean="0">
                <a:solidFill>
                  <a:srgbClr val="000099"/>
                </a:solidFill>
              </a:rPr>
              <a:t>Е.Л. Мельникова</a:t>
            </a:r>
            <a:endParaRPr lang="ru-RU" sz="1500" b="1" dirty="0">
              <a:solidFill>
                <a:srgbClr val="0000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928670"/>
            <a:ext cx="5429288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733925"/>
            <a:r>
              <a:rPr lang="ru-RU" sz="1700" b="1" i="1" dirty="0" smtClean="0">
                <a:solidFill>
                  <a:srgbClr val="000099"/>
                </a:solidFill>
              </a:rPr>
              <a:t>«Берегите детский огонёк пытливости,</a:t>
            </a:r>
          </a:p>
          <a:p>
            <a:pPr defTabSz="4733925"/>
            <a:r>
              <a:rPr lang="ru-RU" sz="1700" b="1" i="1" dirty="0" smtClean="0">
                <a:solidFill>
                  <a:srgbClr val="000099"/>
                </a:solidFill>
              </a:rPr>
              <a:t>любознательности, жажды знаний»</a:t>
            </a:r>
          </a:p>
          <a:p>
            <a:pPr indent="3403600"/>
            <a:r>
              <a:rPr lang="ru-RU" sz="1500" b="1" dirty="0" smtClean="0">
                <a:solidFill>
                  <a:srgbClr val="000099"/>
                </a:solidFill>
              </a:rPr>
              <a:t>В.А. Сухомлинский</a:t>
            </a:r>
            <a:endParaRPr lang="ru-RU" sz="1500" b="1" dirty="0">
              <a:solidFill>
                <a:srgbClr val="000099"/>
              </a:solidFill>
            </a:endParaRPr>
          </a:p>
        </p:txBody>
      </p:sp>
      <p:pic>
        <p:nvPicPr>
          <p:cNvPr id="9" name="Picture 5" descr="C:\Users\Елена Борисовна\Desktop\с награжде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86507" y="4357694"/>
            <a:ext cx="2186021" cy="18775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6" descr="C:\Users\Елена Борисовна\Documents\СКЛАД\Фото\2015\ИМ 2015\25-10-2015_14-55-16\на сайт 2.jpg"/>
          <p:cNvPicPr>
            <a:picLocks noChangeAspect="1" noChangeArrowheads="1"/>
          </p:cNvPicPr>
          <p:nvPr/>
        </p:nvPicPr>
        <p:blipFill>
          <a:blip r:embed="rId5" cstate="print"/>
          <a:srcRect t="6373"/>
          <a:stretch>
            <a:fillRect/>
          </a:stretch>
        </p:blipFill>
        <p:spPr bwMode="auto">
          <a:xfrm>
            <a:off x="3357554" y="4572008"/>
            <a:ext cx="2736000" cy="12436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85786" y="6000768"/>
            <a:ext cx="5357850" cy="4597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i="1" dirty="0" smtClean="0">
                <a:solidFill>
                  <a:srgbClr val="C00000"/>
                </a:solidFill>
              </a:rPr>
              <a:t>Открывайте знания вместе с детьми!</a:t>
            </a:r>
            <a:endParaRPr lang="ru-RU" sz="2100" b="1" i="1" dirty="0">
              <a:solidFill>
                <a:srgbClr val="C00000"/>
              </a:solidFill>
            </a:endParaRPr>
          </a:p>
        </p:txBody>
      </p:sp>
      <p:pic>
        <p:nvPicPr>
          <p:cNvPr id="12" name="Picture 2" descr="C:\Users\Елена Борисовна\Desktop\МС УГ-2016\в презентацию.jpg"/>
          <p:cNvPicPr>
            <a:picLocks noChangeAspect="1" noChangeArrowheads="1"/>
          </p:cNvPicPr>
          <p:nvPr/>
        </p:nvPicPr>
        <p:blipFill>
          <a:blip r:embed="rId6" cstate="print"/>
          <a:srcRect r="24500"/>
          <a:stretch>
            <a:fillRect/>
          </a:stretch>
        </p:blipFill>
        <p:spPr bwMode="auto">
          <a:xfrm>
            <a:off x="500034" y="4071942"/>
            <a:ext cx="2571768" cy="16486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430721"/>
            <a:ext cx="792961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Актуальность педагогического опыта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pSp>
        <p:nvGrpSpPr>
          <p:cNvPr id="5" name="Группа 21"/>
          <p:cNvGrpSpPr/>
          <p:nvPr/>
        </p:nvGrpSpPr>
        <p:grpSpPr>
          <a:xfrm>
            <a:off x="428596" y="1285860"/>
            <a:ext cx="3786214" cy="4786346"/>
            <a:chOff x="642910" y="1000108"/>
            <a:chExt cx="3786214" cy="478634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642910" y="1000108"/>
              <a:ext cx="3786214" cy="4786346"/>
            </a:xfrm>
            <a:prstGeom prst="roundRect">
              <a:avLst/>
            </a:prstGeom>
            <a:solidFill>
              <a:srgbClr val="0033CC">
                <a:alpha val="82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82550" h="38100" prst="coolSlant"/>
              </a:sp3d>
            </a:bodyPr>
            <a:lstStyle/>
            <a:p>
              <a:pPr algn="ctr"/>
              <a:endParaRPr lang="ru-RU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85786" y="1214422"/>
              <a:ext cx="3571900" cy="4358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1500"/>
                </a:spcAft>
              </a:pPr>
              <a:r>
                <a:rPr lang="ru-RU" sz="2300" b="1" dirty="0" smtClean="0">
                  <a:solidFill>
                    <a:schemeClr val="bg1"/>
                  </a:solidFill>
                </a:rPr>
                <a:t>Проблемы внедрения ФГОС:</a:t>
              </a:r>
            </a:p>
            <a:p>
              <a:pPr marL="266700" lvl="0" indent="-174625" defTabSz="400050">
                <a:spcBef>
                  <a:spcPts val="1000"/>
                </a:spcBef>
                <a:buFont typeface="Arial" pitchFamily="34" charset="0"/>
                <a:buChar char="•"/>
              </a:pPr>
              <a:r>
                <a:rPr lang="ru-RU" sz="1900" dirty="0" smtClean="0">
                  <a:solidFill>
                    <a:schemeClr val="bg1"/>
                  </a:solidFill>
                </a:rPr>
                <a:t>противоречие между увеличивающимся уровнем требований программы и способностью учеников освоить весь объем учебного материала;</a:t>
              </a:r>
            </a:p>
            <a:p>
              <a:pPr marL="266700" lvl="0" indent="-174625" defTabSz="400050">
                <a:spcBef>
                  <a:spcPts val="1000"/>
                </a:spcBef>
                <a:buFont typeface="Arial" pitchFamily="34" charset="0"/>
                <a:buChar char="•"/>
              </a:pPr>
              <a:r>
                <a:rPr lang="ru-RU" sz="1900" dirty="0" smtClean="0">
                  <a:solidFill>
                    <a:schemeClr val="bg1"/>
                  </a:solidFill>
                </a:rPr>
                <a:t>низкий уровень мотивации;</a:t>
              </a:r>
            </a:p>
            <a:p>
              <a:pPr marL="266700" lvl="0" indent="-174625" defTabSz="400050">
                <a:spcBef>
                  <a:spcPts val="1000"/>
                </a:spcBef>
                <a:buFont typeface="Arial" pitchFamily="34" charset="0"/>
                <a:buChar char="•"/>
              </a:pPr>
              <a:r>
                <a:rPr lang="ru-RU" sz="1900" dirty="0" smtClean="0">
                  <a:solidFill>
                    <a:schemeClr val="bg1"/>
                  </a:solidFill>
                </a:rPr>
                <a:t>снижение или отсутствие интереса к предмету;</a:t>
              </a:r>
            </a:p>
            <a:p>
              <a:pPr marL="266700" lvl="0" indent="-174625" defTabSz="400050">
                <a:spcBef>
                  <a:spcPts val="1000"/>
                </a:spcBef>
                <a:buFont typeface="Arial" pitchFamily="34" charset="0"/>
                <a:buChar char="•"/>
              </a:pPr>
              <a:r>
                <a:rPr lang="ru-RU" sz="1900" dirty="0" smtClean="0">
                  <a:solidFill>
                    <a:schemeClr val="bg1"/>
                  </a:solidFill>
                </a:rPr>
                <a:t>перегрузка учащихся.</a:t>
              </a:r>
              <a:endParaRPr lang="ru-RU" sz="1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Группа 22"/>
          <p:cNvGrpSpPr/>
          <p:nvPr/>
        </p:nvGrpSpPr>
        <p:grpSpPr>
          <a:xfrm>
            <a:off x="4929190" y="1428736"/>
            <a:ext cx="3786214" cy="1857388"/>
            <a:chOff x="642910" y="1000108"/>
            <a:chExt cx="3786214" cy="4786346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642910" y="1000108"/>
              <a:ext cx="3786214" cy="4786346"/>
            </a:xfrm>
            <a:prstGeom prst="roundRect">
              <a:avLst/>
            </a:prstGeom>
            <a:solidFill>
              <a:srgbClr val="0033CC">
                <a:alpha val="82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82550" h="38100" prst="coolSlant"/>
              </a:sp3d>
            </a:bodyPr>
            <a:lstStyle/>
            <a:p>
              <a:pPr algn="ctr"/>
              <a:endParaRPr lang="ru-RU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57224" y="1706783"/>
              <a:ext cx="3429024" cy="35888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1500"/>
                </a:spcAft>
              </a:pPr>
              <a:r>
                <a:rPr lang="ru-RU" sz="2300" b="1" dirty="0" smtClean="0">
                  <a:solidFill>
                    <a:schemeClr val="bg1"/>
                  </a:solidFill>
                </a:rPr>
                <a:t>Способ решения - </a:t>
              </a:r>
            </a:p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1500"/>
                </a:spcAft>
              </a:pPr>
              <a:r>
                <a:rPr lang="ru-RU" sz="1900" dirty="0" smtClean="0">
                  <a:solidFill>
                    <a:schemeClr val="bg1"/>
                  </a:solidFill>
                </a:rPr>
                <a:t>использование современных педагогических образовательных технологий </a:t>
              </a:r>
              <a:endParaRPr lang="ru-RU" sz="1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Группа 25"/>
          <p:cNvGrpSpPr/>
          <p:nvPr/>
        </p:nvGrpSpPr>
        <p:grpSpPr>
          <a:xfrm>
            <a:off x="4929190" y="4071942"/>
            <a:ext cx="3786214" cy="1857388"/>
            <a:chOff x="642910" y="1000108"/>
            <a:chExt cx="3786214" cy="4786346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642910" y="1000108"/>
              <a:ext cx="3786214" cy="4786346"/>
            </a:xfrm>
            <a:prstGeom prst="roundRect">
              <a:avLst/>
            </a:prstGeom>
            <a:solidFill>
              <a:srgbClr val="0033CC">
                <a:alpha val="82000"/>
              </a:srgb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3d extrusionH="57150">
                <a:bevelT w="82550" h="38100" prst="coolSlant"/>
              </a:sp3d>
            </a:bodyPr>
            <a:lstStyle/>
            <a:p>
              <a:pPr algn="ctr"/>
              <a:endParaRPr lang="ru-RU" dirty="0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857224" y="1552379"/>
              <a:ext cx="3429024" cy="3731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1500"/>
                </a:spcAft>
              </a:pPr>
              <a:r>
                <a:rPr lang="ru-RU" sz="2300" b="1" dirty="0" smtClean="0">
                  <a:solidFill>
                    <a:schemeClr val="bg1"/>
                  </a:solidFill>
                </a:rPr>
                <a:t>Технология                     проблемного диалога - </a:t>
              </a:r>
            </a:p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ts val="1500"/>
                </a:spcAft>
              </a:pPr>
              <a:r>
                <a:rPr lang="ru-RU" sz="1900" dirty="0" smtClean="0">
                  <a:solidFill>
                    <a:schemeClr val="bg1"/>
                  </a:solidFill>
                </a:rPr>
                <a:t>универсальная технология деятельностного типа</a:t>
              </a:r>
              <a:endParaRPr lang="ru-RU" sz="19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Стрелка вправо 13"/>
          <p:cNvSpPr/>
          <p:nvPr/>
        </p:nvSpPr>
        <p:spPr>
          <a:xfrm>
            <a:off x="4286248" y="2071678"/>
            <a:ext cx="571504" cy="428628"/>
          </a:xfrm>
          <a:prstGeom prst="rightArrow">
            <a:avLst/>
          </a:prstGeom>
          <a:noFill/>
          <a:ln w="19050">
            <a:solidFill>
              <a:srgbClr val="D2002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6478892" y="3447562"/>
            <a:ext cx="612000" cy="432000"/>
          </a:xfrm>
          <a:prstGeom prst="rightArrow">
            <a:avLst/>
          </a:prstGeom>
          <a:noFill/>
          <a:ln w="19050">
            <a:solidFill>
              <a:srgbClr val="D2002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334012"/>
            <a:ext cx="82153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D20028"/>
                </a:solidFill>
              </a:rPr>
              <a:t>Литература и электронные ресурсы</a:t>
            </a:r>
            <a:endParaRPr lang="ru-RU" sz="2800" b="1" dirty="0">
              <a:solidFill>
                <a:srgbClr val="D20028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15874"/>
            <a:ext cx="821537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Кононова Т.И. Проблемно-диалогическое обучение на уроках математики.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Электронный ресурс</a:t>
            </a:r>
            <a:r>
              <a:rPr lang="en-US" sz="1650" b="1" dirty="0" smtClean="0">
                <a:solidFill>
                  <a:srgbClr val="000099"/>
                </a:solidFill>
              </a:rPr>
              <a:t>]</a:t>
            </a:r>
            <a:r>
              <a:rPr lang="ru-RU" sz="1650" b="1" dirty="0" smtClean="0">
                <a:solidFill>
                  <a:srgbClr val="000099"/>
                </a:solidFill>
              </a:rPr>
              <a:t> / Т.И. Кононова. – Режим доступа: </a:t>
            </a:r>
            <a:r>
              <a:rPr lang="en-US" sz="1650" b="1" dirty="0" smtClean="0">
                <a:solidFill>
                  <a:srgbClr val="000099"/>
                </a:solidFill>
                <a:hlinkClick r:id="rId2"/>
              </a:rPr>
              <a:t>http</a:t>
            </a:r>
            <a:r>
              <a:rPr lang="ru-RU" sz="1650" b="1" dirty="0" smtClean="0">
                <a:solidFill>
                  <a:srgbClr val="000099"/>
                </a:solidFill>
                <a:hlinkClick r:id="rId2"/>
              </a:rPr>
              <a:t>://</a:t>
            </a:r>
            <a:r>
              <a:rPr lang="en-US" sz="1650" b="1" dirty="0" smtClean="0">
                <a:solidFill>
                  <a:srgbClr val="000099"/>
                </a:solidFill>
                <a:hlinkClick r:id="rId2"/>
              </a:rPr>
              <a:t>perm</a:t>
            </a:r>
            <a:r>
              <a:rPr lang="ru-RU" sz="1650" b="1" dirty="0" smtClean="0">
                <a:solidFill>
                  <a:srgbClr val="000099"/>
                </a:solidFill>
                <a:hlinkClick r:id="rId2"/>
              </a:rPr>
              <a:t>.</a:t>
            </a:r>
            <a:r>
              <a:rPr lang="en-US" sz="1650" b="1" dirty="0" err="1" smtClean="0">
                <a:solidFill>
                  <a:srgbClr val="000099"/>
                </a:solidFill>
                <a:hlinkClick r:id="rId2"/>
              </a:rPr>
              <a:t>hse</a:t>
            </a:r>
            <a:r>
              <a:rPr lang="ru-RU" sz="1650" b="1" dirty="0" smtClean="0">
                <a:solidFill>
                  <a:srgbClr val="000099"/>
                </a:solidFill>
                <a:hlinkClick r:id="rId2"/>
              </a:rPr>
              <a:t>.</a:t>
            </a:r>
            <a:r>
              <a:rPr lang="en-US" sz="1650" b="1" dirty="0" err="1" smtClean="0">
                <a:solidFill>
                  <a:srgbClr val="000099"/>
                </a:solidFill>
                <a:hlinkClick r:id="rId2"/>
              </a:rPr>
              <a:t>ru</a:t>
            </a:r>
            <a:r>
              <a:rPr lang="ru-RU" sz="1650" b="1" dirty="0" smtClean="0">
                <a:solidFill>
                  <a:srgbClr val="000099"/>
                </a:solidFill>
                <a:hlinkClick r:id="rId2"/>
              </a:rPr>
              <a:t>/</a:t>
            </a:r>
            <a:r>
              <a:rPr lang="en-US" sz="1650" b="1" dirty="0" smtClean="0">
                <a:solidFill>
                  <a:srgbClr val="000099"/>
                </a:solidFill>
                <a:hlinkClick r:id="rId2"/>
              </a:rPr>
              <a:t>data</a:t>
            </a:r>
            <a:r>
              <a:rPr lang="ru-RU" sz="1650" b="1" dirty="0" smtClean="0">
                <a:solidFill>
                  <a:srgbClr val="000099"/>
                </a:solidFill>
                <a:hlinkClick r:id="rId2"/>
              </a:rPr>
              <a:t>/2014/02/28/1329631184/Кононова%20Т.И.%20Куединский%20район.</a:t>
            </a:r>
            <a:r>
              <a:rPr lang="en-US" sz="1650" b="1" dirty="0" smtClean="0">
                <a:solidFill>
                  <a:srgbClr val="000099"/>
                </a:solidFill>
                <a:hlinkClick r:id="rId2"/>
              </a:rPr>
              <a:t>doc</a:t>
            </a:r>
            <a:endParaRPr lang="ru-RU" sz="1650" b="1" dirty="0" smtClean="0">
              <a:solidFill>
                <a:srgbClr val="000099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Мельникова Е.Л. Проблемно-диалогическое обучение как средство реализации ФГОС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Текст</a:t>
            </a:r>
            <a:r>
              <a:rPr lang="en-US" sz="1650" b="1" dirty="0" smtClean="0">
                <a:solidFill>
                  <a:srgbClr val="000099"/>
                </a:solidFill>
              </a:rPr>
              <a:t>]</a:t>
            </a:r>
            <a:r>
              <a:rPr lang="ru-RU" sz="1650" b="1" dirty="0" smtClean="0">
                <a:solidFill>
                  <a:srgbClr val="000099"/>
                </a:solidFill>
              </a:rPr>
              <a:t> / Е.Л. Мельникова. – Москва, 2013. – 138 с.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Мельникова Е.Л.  Технология проблемного диалога как средство реализации ФГОС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Электронный ресурс</a:t>
            </a:r>
            <a:r>
              <a:rPr lang="en-US" sz="1650" b="1" dirty="0" smtClean="0">
                <a:solidFill>
                  <a:srgbClr val="000099"/>
                </a:solidFill>
              </a:rPr>
              <a:t>] </a:t>
            </a:r>
            <a:r>
              <a:rPr lang="ru-RU" sz="1650" b="1" dirty="0" smtClean="0">
                <a:solidFill>
                  <a:srgbClr val="000099"/>
                </a:solidFill>
              </a:rPr>
              <a:t>/ Е.Л. Мельникова. – Режим доступа: </a:t>
            </a:r>
            <a:r>
              <a:rPr lang="en-US" sz="1650" b="1" dirty="0" smtClean="0">
                <a:solidFill>
                  <a:srgbClr val="000099"/>
                </a:solidFill>
                <a:hlinkClick r:id="rId3"/>
              </a:rPr>
              <a:t>http://school2100.com/upload/iblock/20d/20de8cccb5f0bd63073cc7d8a0f360ee.pdf</a:t>
            </a:r>
            <a:endParaRPr lang="ru-RU" sz="1650" b="1" dirty="0" smtClean="0">
              <a:solidFill>
                <a:srgbClr val="000099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Мельникова Е.Л. Технология проблемного диалога: методы, формы, средства обучения // Образовательные технологии. Сборник материалов. –                             М.: </a:t>
            </a:r>
            <a:r>
              <a:rPr lang="ru-RU" sz="1650" b="1" dirty="0" err="1" smtClean="0">
                <a:solidFill>
                  <a:srgbClr val="000099"/>
                </a:solidFill>
              </a:rPr>
              <a:t>Баласс</a:t>
            </a:r>
            <a:r>
              <a:rPr lang="ru-RU" sz="1650" b="1" dirty="0" smtClean="0">
                <a:solidFill>
                  <a:srgbClr val="000099"/>
                </a:solidFill>
              </a:rPr>
              <a:t>, 2008. – С. 5-55.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Пашкова Т.В. Использование технологии проблемного диалога на уроках математики как средство формирования познавательных универсальных учебных действий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Электронный ресурс</a:t>
            </a:r>
            <a:r>
              <a:rPr lang="en-US" sz="1650" b="1" dirty="0" smtClean="0">
                <a:solidFill>
                  <a:srgbClr val="000099"/>
                </a:solidFill>
              </a:rPr>
              <a:t>] </a:t>
            </a:r>
            <a:r>
              <a:rPr lang="ru-RU" sz="1650" b="1" dirty="0" smtClean="0">
                <a:solidFill>
                  <a:srgbClr val="000099"/>
                </a:solidFill>
              </a:rPr>
              <a:t>/ Т.В. Пашкова. –  Режим доступа: </a:t>
            </a:r>
            <a:r>
              <a:rPr lang="ru-RU" sz="1650" b="1" dirty="0" smtClean="0">
                <a:solidFill>
                  <a:srgbClr val="000099"/>
                </a:solidFill>
                <a:hlinkClick r:id="rId4"/>
              </a:rPr>
              <a:t>http://kueda12009.narod.ru/DswMedia/dokladpashkovoytv.doc</a:t>
            </a:r>
            <a:endParaRPr lang="ru-RU" sz="1650" b="1" dirty="0" smtClean="0">
              <a:solidFill>
                <a:srgbClr val="000099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Персональный сайт Н.В. Климовой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Офиц. сайт</a:t>
            </a:r>
            <a:r>
              <a:rPr lang="en-US" sz="1650" b="1" dirty="0" smtClean="0">
                <a:solidFill>
                  <a:srgbClr val="000099"/>
                </a:solidFill>
              </a:rPr>
              <a:t>]</a:t>
            </a:r>
            <a:r>
              <a:rPr lang="ru-RU" sz="1650" b="1" dirty="0" smtClean="0">
                <a:solidFill>
                  <a:srgbClr val="000099"/>
                </a:solidFill>
              </a:rPr>
              <a:t>.  </a:t>
            </a:r>
            <a:r>
              <a:rPr lang="en-US" sz="1650" b="1" dirty="0" smtClean="0">
                <a:solidFill>
                  <a:srgbClr val="000099"/>
                </a:solidFill>
              </a:rPr>
              <a:t>URL: </a:t>
            </a:r>
            <a:r>
              <a:rPr lang="en-US" sz="1650" b="1" dirty="0" smtClean="0">
                <a:solidFill>
                  <a:srgbClr val="000099"/>
                </a:solidFill>
                <a:hlinkClick r:id="rId5"/>
              </a:rPr>
              <a:t>http://formula-knv.ucoz.com</a:t>
            </a:r>
            <a:endParaRPr lang="ru-RU" sz="1650" b="1" dirty="0" smtClean="0">
              <a:solidFill>
                <a:srgbClr val="000099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50" b="1" dirty="0" smtClean="0">
                <a:solidFill>
                  <a:srgbClr val="000099"/>
                </a:solidFill>
              </a:rPr>
              <a:t>Технология проблемного диалога 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Электронный ресурс</a:t>
            </a:r>
            <a:r>
              <a:rPr lang="en-US" sz="1650" b="1" dirty="0" smtClean="0">
                <a:solidFill>
                  <a:srgbClr val="000099"/>
                </a:solidFill>
              </a:rPr>
              <a:t>] </a:t>
            </a:r>
            <a:r>
              <a:rPr lang="ru-RU" sz="1650" b="1" dirty="0" smtClean="0">
                <a:solidFill>
                  <a:srgbClr val="000099"/>
                </a:solidFill>
              </a:rPr>
              <a:t>//                       Образовательная система «Школа 2100» </a:t>
            </a:r>
            <a:r>
              <a:rPr lang="en-US" sz="1650" b="1" dirty="0" smtClean="0">
                <a:solidFill>
                  <a:srgbClr val="000099"/>
                </a:solidFill>
              </a:rPr>
              <a:t>[</a:t>
            </a:r>
            <a:r>
              <a:rPr lang="ru-RU" sz="1650" b="1" dirty="0" smtClean="0">
                <a:solidFill>
                  <a:srgbClr val="000099"/>
                </a:solidFill>
              </a:rPr>
              <a:t>Сайт</a:t>
            </a:r>
            <a:r>
              <a:rPr lang="en-US" sz="1650" b="1" dirty="0" smtClean="0">
                <a:solidFill>
                  <a:srgbClr val="000099"/>
                </a:solidFill>
              </a:rPr>
              <a:t>] </a:t>
            </a:r>
            <a:r>
              <a:rPr lang="ru-RU" sz="1650" b="1" dirty="0" smtClean="0">
                <a:solidFill>
                  <a:srgbClr val="000099"/>
                </a:solidFill>
              </a:rPr>
              <a:t>– Режим доступа: </a:t>
            </a:r>
            <a:r>
              <a:rPr lang="en-US" sz="1650" b="1" dirty="0" smtClean="0">
                <a:solidFill>
                  <a:srgbClr val="000099"/>
                </a:solidFill>
                <a:hlinkClick r:id="rId6"/>
              </a:rPr>
              <a:t>http://school2100.com/school2100/nashi_tehnologii/dialog.php</a:t>
            </a:r>
            <a:endParaRPr lang="ru-RU" sz="1650" b="1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287845"/>
            <a:ext cx="792961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Технология проблемного диалога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214422"/>
            <a:ext cx="2216482" cy="3325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8596" y="5602776"/>
            <a:ext cx="807249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i="1" dirty="0" smtClean="0">
                <a:solidFill>
                  <a:srgbClr val="000099"/>
                </a:solidFill>
              </a:rPr>
              <a:t>Технология разработана на основе многолетних исследований</a:t>
            </a:r>
          </a:p>
          <a:p>
            <a:pPr algn="ctr"/>
            <a:r>
              <a:rPr lang="ru-RU" sz="1900" b="1" i="1" dirty="0" smtClean="0">
                <a:solidFill>
                  <a:srgbClr val="000099"/>
                </a:solidFill>
              </a:rPr>
              <a:t>в двух самостоятельных областях: </a:t>
            </a:r>
          </a:p>
          <a:p>
            <a:pPr algn="ctr"/>
            <a:r>
              <a:rPr lang="ru-RU" sz="1900" b="1" i="1" dirty="0" smtClean="0">
                <a:solidFill>
                  <a:srgbClr val="000099"/>
                </a:solidFill>
              </a:rPr>
              <a:t>проблемном обучении и психологии творчества</a:t>
            </a:r>
            <a:endParaRPr lang="ru-RU" sz="1900" b="1" i="1" dirty="0">
              <a:solidFill>
                <a:srgbClr val="000099"/>
              </a:solidFill>
            </a:endParaRPr>
          </a:p>
        </p:txBody>
      </p:sp>
      <p:grpSp>
        <p:nvGrpSpPr>
          <p:cNvPr id="7" name="Группа 38"/>
          <p:cNvGrpSpPr/>
          <p:nvPr/>
        </p:nvGrpSpPr>
        <p:grpSpPr>
          <a:xfrm>
            <a:off x="571472" y="2643182"/>
            <a:ext cx="5572164" cy="2714644"/>
            <a:chOff x="285720" y="3357562"/>
            <a:chExt cx="6357982" cy="2714644"/>
          </a:xfrm>
        </p:grpSpPr>
        <p:grpSp>
          <p:nvGrpSpPr>
            <p:cNvPr id="8" name="Группа 19"/>
            <p:cNvGrpSpPr/>
            <p:nvPr/>
          </p:nvGrpSpPr>
          <p:grpSpPr>
            <a:xfrm>
              <a:off x="1500166" y="3357562"/>
              <a:ext cx="3786214" cy="928694"/>
              <a:chOff x="642910" y="1844758"/>
              <a:chExt cx="3786214" cy="3660147"/>
            </a:xfrm>
          </p:grpSpPr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642910" y="1844758"/>
                <a:ext cx="3786214" cy="3660147"/>
              </a:xfrm>
              <a:prstGeom prst="roundRect">
                <a:avLst/>
              </a:prstGeom>
              <a:solidFill>
                <a:srgbClr val="0033CC">
                  <a:alpha val="82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785786" y="2285330"/>
                <a:ext cx="3429024" cy="26564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ts val="1500"/>
                  </a:spcAft>
                </a:pPr>
                <a:r>
                  <a:rPr lang="ru-RU" sz="2100" b="1" dirty="0" smtClean="0">
                    <a:solidFill>
                      <a:schemeClr val="bg1"/>
                    </a:solidFill>
                  </a:rPr>
                  <a:t>Технология  проблемного диалога</a:t>
                </a:r>
                <a:endParaRPr lang="ru-RU" sz="21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9" name="Стрелка вправо 8"/>
            <p:cNvSpPr/>
            <p:nvPr/>
          </p:nvSpPr>
          <p:spPr>
            <a:xfrm rot="7287892">
              <a:off x="1832123" y="4498982"/>
              <a:ext cx="571504" cy="428628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Стрелка вправо 9"/>
            <p:cNvSpPr/>
            <p:nvPr/>
          </p:nvSpPr>
          <p:spPr>
            <a:xfrm rot="14312108" flipH="1">
              <a:off x="4454357" y="4498982"/>
              <a:ext cx="571504" cy="428628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1" name="Группа 27"/>
            <p:cNvGrpSpPr/>
            <p:nvPr/>
          </p:nvGrpSpPr>
          <p:grpSpPr>
            <a:xfrm>
              <a:off x="285720" y="5143512"/>
              <a:ext cx="2500330" cy="928694"/>
              <a:chOff x="426554" y="1281658"/>
              <a:chExt cx="3786214" cy="4504796"/>
            </a:xfrm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426554" y="1281658"/>
                <a:ext cx="3786214" cy="4504796"/>
              </a:xfrm>
              <a:prstGeom prst="roundRect">
                <a:avLst/>
              </a:prstGeom>
              <a:solidFill>
                <a:srgbClr val="0033CC">
                  <a:alpha val="82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534732" y="1628181"/>
                <a:ext cx="3429025" cy="4075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ts val="1500"/>
                  </a:spcAft>
                </a:pPr>
                <a:r>
                  <a:rPr lang="ru-RU" b="1" dirty="0" smtClean="0">
                    <a:solidFill>
                      <a:schemeClr val="bg1"/>
                    </a:solidFill>
                  </a:rPr>
                  <a:t>Урок объяснения               нового материала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Группа 34"/>
            <p:cNvGrpSpPr/>
            <p:nvPr/>
          </p:nvGrpSpPr>
          <p:grpSpPr>
            <a:xfrm>
              <a:off x="4143372" y="5143512"/>
              <a:ext cx="2500330" cy="928694"/>
              <a:chOff x="751088" y="1281658"/>
              <a:chExt cx="3786214" cy="4504796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751088" y="1281658"/>
                <a:ext cx="3786214" cy="4504796"/>
              </a:xfrm>
              <a:prstGeom prst="roundRect">
                <a:avLst/>
              </a:prstGeom>
              <a:solidFill>
                <a:srgbClr val="0033CC">
                  <a:alpha val="82000"/>
                </a:srgb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891922" y="1628181"/>
                <a:ext cx="3429025" cy="40756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defTabSz="400050">
                  <a:lnSpc>
                    <a:spcPct val="90000"/>
                  </a:lnSpc>
                  <a:spcBef>
                    <a:spcPct val="0"/>
                  </a:spcBef>
                  <a:spcAft>
                    <a:spcPts val="1500"/>
                  </a:spcAft>
                </a:pPr>
                <a:r>
                  <a:rPr lang="ru-RU" b="1" dirty="0" smtClean="0">
                    <a:solidFill>
                      <a:schemeClr val="bg1"/>
                    </a:solidFill>
                  </a:rPr>
                  <a:t>Урок        «открытия» знаний</a:t>
                </a:r>
                <a:endParaRPr lang="ru-RU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Стрелка вправо 12"/>
            <p:cNvSpPr/>
            <p:nvPr/>
          </p:nvSpPr>
          <p:spPr>
            <a:xfrm rot="10800000" flipH="1">
              <a:off x="3143240" y="5429264"/>
              <a:ext cx="571504" cy="428628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785786" y="1000108"/>
            <a:ext cx="5214974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solidFill>
                  <a:srgbClr val="C00000"/>
                </a:solidFill>
              </a:rPr>
              <a:t>Елена Леонидовна Мельникова – автор</a:t>
            </a:r>
          </a:p>
          <a:p>
            <a:r>
              <a:rPr lang="ru-RU" sz="1700" b="1" dirty="0" smtClean="0">
                <a:solidFill>
                  <a:srgbClr val="000099"/>
                </a:solidFill>
              </a:rPr>
              <a:t>технологии проблемного диалога, лауреат премии Правительства РФ в области образования, кандидат психологических  наук, доцент кафедры начального              и дошкольного образования </a:t>
            </a:r>
            <a:r>
              <a:rPr lang="ru-RU" sz="1700" b="1" dirty="0" err="1" smtClean="0">
                <a:solidFill>
                  <a:srgbClr val="000099"/>
                </a:solidFill>
              </a:rPr>
              <a:t>АПКиППРО</a:t>
            </a:r>
            <a:r>
              <a:rPr lang="ru-RU" sz="1700" b="1" dirty="0" smtClean="0">
                <a:solidFill>
                  <a:srgbClr val="000099"/>
                </a:solidFill>
              </a:rPr>
              <a:t>, г. Москва.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357166"/>
            <a:ext cx="792961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Целеполагание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01576826"/>
              </p:ext>
            </p:extLst>
          </p:nvPr>
        </p:nvGraphicFramePr>
        <p:xfrm>
          <a:off x="428624" y="1285860"/>
          <a:ext cx="2928930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1214422"/>
            <a:ext cx="5214974" cy="1015663"/>
          </a:xfrm>
          <a:prstGeom prst="rect">
            <a:avLst/>
          </a:prstGeom>
          <a:noFill/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Адаптация методов и приемов технологии проблемного диалога в преподавании математики в основной школе</a:t>
            </a:r>
            <a:endParaRPr lang="ru-RU" sz="2000" b="1" dirty="0">
              <a:solidFill>
                <a:srgbClr val="000099"/>
              </a:solidFill>
            </a:endParaRPr>
          </a:p>
        </p:txBody>
      </p:sp>
      <p:grpSp>
        <p:nvGrpSpPr>
          <p:cNvPr id="7" name="Группа 8"/>
          <p:cNvGrpSpPr/>
          <p:nvPr/>
        </p:nvGrpSpPr>
        <p:grpSpPr>
          <a:xfrm>
            <a:off x="500034" y="3929066"/>
            <a:ext cx="2926074" cy="928694"/>
            <a:chOff x="2855" y="0"/>
            <a:chExt cx="2926074" cy="928694"/>
          </a:xfrm>
          <a:scene3d>
            <a:camera prst="orthographicFront"/>
            <a:lightRig rig="flat" dir="t"/>
          </a:scene3d>
        </p:grpSpPr>
        <p:sp>
          <p:nvSpPr>
            <p:cNvPr id="8" name="Нашивка 7"/>
            <p:cNvSpPr/>
            <p:nvPr/>
          </p:nvSpPr>
          <p:spPr>
            <a:xfrm>
              <a:off x="2855" y="0"/>
              <a:ext cx="2926074" cy="928694"/>
            </a:xfrm>
            <a:prstGeom prst="chevron">
              <a:avLst/>
            </a:prstGeom>
            <a:solidFill>
              <a:srgbClr val="0033CC">
                <a:alpha val="82000"/>
              </a:srgbClr>
            </a:solidFill>
            <a:sp3d prstMaterial="plastic">
              <a:bevelT w="120900" h="88900" prst="hardEdge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467202" y="0"/>
              <a:ext cx="1997380" cy="92869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013" tIns="33338" rIns="33338" bIns="33338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b="1" kern="1200" dirty="0" smtClean="0"/>
                <a:t>Задачи:</a:t>
              </a:r>
              <a:endParaRPr lang="ru-RU" sz="2700" b="1" kern="12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00430" y="2556213"/>
            <a:ext cx="5214974" cy="3978012"/>
          </a:xfrm>
          <a:prstGeom prst="rect">
            <a:avLst/>
          </a:prstGeom>
          <a:noFill/>
          <a:ln w="12700">
            <a:solidFill>
              <a:srgbClr val="0033CC"/>
            </a:solidFill>
            <a:prstDash val="sysDot"/>
          </a:ln>
        </p:spPr>
        <p:txBody>
          <a:bodyPr wrap="square">
            <a:spAutoFit/>
          </a:bodyPr>
          <a:lstStyle/>
          <a:p>
            <a:pPr fontAlgn="auto">
              <a:spcBef>
                <a:spcPts val="1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научить детей мыслить логически, научно, творчески;</a:t>
            </a:r>
          </a:p>
          <a:p>
            <a:pPr fontAlgn="auto">
              <a:spcBef>
                <a:spcPts val="1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содействовать формированию прочных знаний на основе самостоятельно добытых учащимися сведений;</a:t>
            </a:r>
          </a:p>
          <a:p>
            <a:pPr fontAlgn="auto">
              <a:spcBef>
                <a:spcPts val="1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использовать методы, способы и приемы, направленные на формирование УУД на уроках математики и во внеурочное время;</a:t>
            </a:r>
          </a:p>
          <a:p>
            <a:pPr fontAlgn="auto">
              <a:spcBef>
                <a:spcPts val="13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000099"/>
                </a:solidFill>
              </a:rPr>
              <a:t>способствовать снижению перегрузки учащихся.</a:t>
            </a:r>
            <a:endParaRPr lang="ru-RU" sz="20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6"/>
          <p:cNvGrpSpPr/>
          <p:nvPr/>
        </p:nvGrpSpPr>
        <p:grpSpPr>
          <a:xfrm>
            <a:off x="571472" y="2288326"/>
            <a:ext cx="6215104" cy="606056"/>
            <a:chOff x="3224842" y="2608656"/>
            <a:chExt cx="3378429" cy="606056"/>
          </a:xfrm>
        </p:grpSpPr>
        <p:sp>
          <p:nvSpPr>
            <p:cNvPr id="5" name="Скругленный прямоугольник 7"/>
            <p:cNvSpPr/>
            <p:nvPr/>
          </p:nvSpPr>
          <p:spPr>
            <a:xfrm>
              <a:off x="3224842" y="2643208"/>
              <a:ext cx="3378429" cy="500066"/>
            </a:xfrm>
            <a:prstGeom prst="roundRect">
              <a:avLst/>
            </a:prstGeom>
            <a:solidFill>
              <a:srgbClr val="0033CC">
                <a:alpha val="82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261728" y="2608656"/>
              <a:ext cx="3298230" cy="6060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6670" tIns="26670" rIns="26670" bIns="26670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900" b="1" kern="1200" dirty="0" smtClean="0"/>
                <a:t>Преимущества технологии проблемного диалога</a:t>
              </a:r>
              <a:endParaRPr lang="ru-RU" sz="1900" b="1" kern="1200" dirty="0"/>
            </a:p>
          </p:txBody>
        </p:sp>
      </p:grpSp>
      <p:grpSp>
        <p:nvGrpSpPr>
          <p:cNvPr id="7" name="Группа 14"/>
          <p:cNvGrpSpPr/>
          <p:nvPr/>
        </p:nvGrpSpPr>
        <p:grpSpPr>
          <a:xfrm>
            <a:off x="730834" y="3075057"/>
            <a:ext cx="7841694" cy="357190"/>
            <a:chOff x="500034" y="2143116"/>
            <a:chExt cx="7030486" cy="357190"/>
          </a:xfrm>
        </p:grpSpPr>
        <p:sp>
          <p:nvSpPr>
            <p:cNvPr id="8" name="Стрелка вправо 7"/>
            <p:cNvSpPr/>
            <p:nvPr/>
          </p:nvSpPr>
          <p:spPr>
            <a:xfrm>
              <a:off x="500034" y="2214554"/>
              <a:ext cx="428628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71538" y="2143116"/>
              <a:ext cx="6458982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Возможность реализации на любом уровне обучения (преемственность)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grpSp>
        <p:nvGrpSpPr>
          <p:cNvPr id="10" name="Группа 15"/>
          <p:cNvGrpSpPr/>
          <p:nvPr/>
        </p:nvGrpSpPr>
        <p:grpSpPr>
          <a:xfrm>
            <a:off x="730834" y="3643314"/>
            <a:ext cx="7198752" cy="357190"/>
            <a:chOff x="500034" y="2143116"/>
            <a:chExt cx="6454055" cy="357190"/>
          </a:xfrm>
        </p:grpSpPr>
        <p:sp>
          <p:nvSpPr>
            <p:cNvPr id="11" name="Стрелка вправо 10"/>
            <p:cNvSpPr/>
            <p:nvPr/>
          </p:nvSpPr>
          <p:spPr>
            <a:xfrm>
              <a:off x="500034" y="2214554"/>
              <a:ext cx="428628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71538" y="2143116"/>
              <a:ext cx="5882551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Широкие возможности выбора методов, форм и средств обучения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grpSp>
        <p:nvGrpSpPr>
          <p:cNvPr id="13" name="Группа 19"/>
          <p:cNvGrpSpPr/>
          <p:nvPr/>
        </p:nvGrpSpPr>
        <p:grpSpPr>
          <a:xfrm>
            <a:off x="730834" y="4214818"/>
            <a:ext cx="7627381" cy="357190"/>
            <a:chOff x="500034" y="2143116"/>
            <a:chExt cx="6775023" cy="357190"/>
          </a:xfrm>
        </p:grpSpPr>
        <p:sp>
          <p:nvSpPr>
            <p:cNvPr id="14" name="Стрелка вправо 13"/>
            <p:cNvSpPr/>
            <p:nvPr/>
          </p:nvSpPr>
          <p:spPr>
            <a:xfrm>
              <a:off x="500034" y="2214554"/>
              <a:ext cx="428628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71538" y="2143116"/>
              <a:ext cx="6203519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Мощный источник мотивации познавательной деятельности учащихся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grpSp>
        <p:nvGrpSpPr>
          <p:cNvPr id="16" name="Группа 25"/>
          <p:cNvGrpSpPr/>
          <p:nvPr/>
        </p:nvGrpSpPr>
        <p:grpSpPr>
          <a:xfrm>
            <a:off x="730834" y="4786322"/>
            <a:ext cx="5769992" cy="357190"/>
            <a:chOff x="500034" y="2143116"/>
            <a:chExt cx="5173097" cy="357190"/>
          </a:xfrm>
        </p:grpSpPr>
        <p:sp>
          <p:nvSpPr>
            <p:cNvPr id="17" name="Стрелка вправо 16"/>
            <p:cNvSpPr/>
            <p:nvPr/>
          </p:nvSpPr>
          <p:spPr>
            <a:xfrm>
              <a:off x="500034" y="2214554"/>
              <a:ext cx="428628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71538" y="2143116"/>
              <a:ext cx="4601593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Обеспечение более качественного усвоения знаний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grpSp>
        <p:nvGrpSpPr>
          <p:cNvPr id="19" name="Группа 28"/>
          <p:cNvGrpSpPr/>
          <p:nvPr/>
        </p:nvGrpSpPr>
        <p:grpSpPr>
          <a:xfrm>
            <a:off x="730834" y="5357826"/>
            <a:ext cx="6198620" cy="357190"/>
            <a:chOff x="500034" y="2143116"/>
            <a:chExt cx="5557385" cy="357190"/>
          </a:xfrm>
        </p:grpSpPr>
        <p:sp>
          <p:nvSpPr>
            <p:cNvPr id="20" name="Стрелка вправо 19"/>
            <p:cNvSpPr/>
            <p:nvPr/>
          </p:nvSpPr>
          <p:spPr>
            <a:xfrm>
              <a:off x="500034" y="2214554"/>
              <a:ext cx="428628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1538" y="2143116"/>
              <a:ext cx="4985881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Развитие интеллектуальных способностей и активности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grpSp>
        <p:nvGrpSpPr>
          <p:cNvPr id="22" name="Группа 51"/>
          <p:cNvGrpSpPr/>
          <p:nvPr/>
        </p:nvGrpSpPr>
        <p:grpSpPr>
          <a:xfrm>
            <a:off x="730834" y="5932577"/>
            <a:ext cx="7484504" cy="353943"/>
            <a:chOff x="730834" y="4718131"/>
            <a:chExt cx="7484504" cy="353943"/>
          </a:xfrm>
        </p:grpSpPr>
        <p:sp>
          <p:nvSpPr>
            <p:cNvPr id="23" name="Стрелка вправо 22"/>
            <p:cNvSpPr/>
            <p:nvPr/>
          </p:nvSpPr>
          <p:spPr>
            <a:xfrm>
              <a:off x="730834" y="4786322"/>
              <a:ext cx="478085" cy="285752"/>
            </a:xfrm>
            <a:prstGeom prst="rightArrow">
              <a:avLst/>
            </a:prstGeom>
            <a:noFill/>
            <a:ln w="19050">
              <a:solidFill>
                <a:srgbClr val="D20028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68281" y="4718131"/>
              <a:ext cx="6847057" cy="353943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700" b="1" dirty="0" smtClean="0">
                  <a:solidFill>
                    <a:srgbClr val="000099"/>
                  </a:solidFill>
                </a:rPr>
                <a:t>Гарантия усвоения нового материала большинством учеников класса</a:t>
              </a:r>
              <a:endParaRPr lang="ru-RU" sz="1700" b="1" dirty="0">
                <a:solidFill>
                  <a:srgbClr val="000099"/>
                </a:solidFill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714348" y="285728"/>
            <a:ext cx="7929618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Технология проблемного диалога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28926" y="1000108"/>
            <a:ext cx="578647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i="1" dirty="0" smtClean="0">
                <a:solidFill>
                  <a:srgbClr val="000099"/>
                </a:solidFill>
              </a:rPr>
              <a:t>«Сегодня проблемный диалог широко шагает по стране, </a:t>
            </a:r>
          </a:p>
          <a:p>
            <a:pPr algn="just"/>
            <a:r>
              <a:rPr lang="ru-RU" sz="1700" b="1" i="1" dirty="0" smtClean="0">
                <a:solidFill>
                  <a:srgbClr val="000099"/>
                </a:solidFill>
              </a:rPr>
              <a:t>находит новых сторонников и несёт свой позитив всем: </a:t>
            </a:r>
          </a:p>
          <a:p>
            <a:pPr algn="just"/>
            <a:r>
              <a:rPr lang="ru-RU" sz="1700" b="1" i="1" dirty="0" smtClean="0">
                <a:solidFill>
                  <a:srgbClr val="000099"/>
                </a:solidFill>
              </a:rPr>
              <a:t>и тем, кого обучают, и тем, кто обучает»</a:t>
            </a:r>
          </a:p>
          <a:p>
            <a:pPr algn="r"/>
            <a:r>
              <a:rPr lang="ru-RU" sz="1700" b="1" dirty="0" smtClean="0">
                <a:solidFill>
                  <a:srgbClr val="000099"/>
                </a:solidFill>
              </a:rPr>
              <a:t>Е.Л. Мельникова</a:t>
            </a:r>
            <a:endParaRPr lang="ru-RU" sz="17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239420"/>
            <a:ext cx="82153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Структура урока                                                          в технологии проблемного диалога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Group 3"/>
          <p:cNvGraphicFramePr>
            <a:graphicFrameLocks/>
          </p:cNvGraphicFramePr>
          <p:nvPr/>
        </p:nvGraphicFramePr>
        <p:xfrm>
          <a:off x="457200" y="1600200"/>
          <a:ext cx="8229600" cy="4480560"/>
        </p:xfrm>
        <a:graphic>
          <a:graphicData uri="http://schemas.openxmlformats.org/drawingml/2006/table">
            <a:tbl>
              <a:tblPr/>
              <a:tblGrid>
                <a:gridCol w="1114425"/>
                <a:gridCol w="1500188"/>
                <a:gridCol w="561498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Цель урока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Этапы урока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lt"/>
                        </a:rPr>
                        <a:t>Творческие звенья                  деятельности учащихся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</a:tr>
              <a:tr h="37147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З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Введение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Постановка учебной проблемы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–  формулирование вопроса или темы урока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Поиск решения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 – открытие субъективно нового знания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3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Воспроиз-ведение</a:t>
                      </a:r>
                      <a:endParaRPr kumimoji="0" lang="ru-RU" sz="2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Выражение решения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– выражение нового знания в доступной форме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0000"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Реализация продукта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</a:rPr>
                        <a:t>– представление продукта учителю и классу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7166"/>
            <a:ext cx="821537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Методы постановки учебной проблемы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1071546"/>
          <a:ext cx="835824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9283"/>
            <a:ext cx="8215370" cy="569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C00000"/>
                </a:solidFill>
              </a:rPr>
              <a:t>Подводящий диалог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Group 100"/>
          <p:cNvGraphicFramePr>
            <a:graphicFrameLocks/>
          </p:cNvGraphicFramePr>
          <p:nvPr/>
        </p:nvGraphicFramePr>
        <p:xfrm>
          <a:off x="428596" y="1370982"/>
          <a:ext cx="8286808" cy="4772662"/>
        </p:xfrm>
        <a:graphic>
          <a:graphicData uri="http://schemas.openxmlformats.org/drawingml/2006/table">
            <a:tbl>
              <a:tblPr/>
              <a:tblGrid>
                <a:gridCol w="3615408"/>
                <a:gridCol w="4671400"/>
              </a:tblGrid>
              <a:tr h="5190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Приёмы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Вопросы учащимся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CC">
                        <a:alpha val="82000"/>
                      </a:srgbClr>
                    </a:solidFill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Одновременное предъявление противоречивых фактов,      теорий, мнений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Что вас удивило? 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Что интересного заметили? 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Какое противоречие вы увидели?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1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Wingdings 3" pitchFamily="18" charset="2"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Столкновение мнений      учеников вопросом или практическим заданием               на новый материал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Вопрос был один?  А мнений сколько?</a:t>
                      </a: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Почему так получилось?  Чего мы еще не знаем?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9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Противоречие между    житейским представлением          и научным фактом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Что вы подумали сначала? 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А что оказалось на самом деле? 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ea typeface="MS Mincho" pitchFamily="49" charset="-128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Tx/>
                        <a:buNone/>
                        <a:tabLst/>
                      </a:pPr>
                      <a:r>
                        <a:rPr kumimoji="0" lang="ru-RU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Противоречие                          между необходимостью                  и невозможностью          выполнить задание учителя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Вы смогли выполнить задание?</a:t>
                      </a:r>
                    </a:p>
                    <a:p>
                      <a:pPr marL="0" marR="0" lvl="0" indent="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  <a:cs typeface="Times New Roman" pitchFamily="18" charset="0"/>
                        </a:rPr>
                        <a:t>В чем затруднение?</a:t>
                      </a:r>
                      <a:endParaRPr kumimoji="0" lang="ru-RU" altLang="ja-JP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marL="266700" marR="0" lvl="0" indent="-2667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8000"/>
                        <a:buFont typeface="Arial" pitchFamily="34" charset="0"/>
                        <a:buChar char="•"/>
                        <a:tabLst/>
                      </a:pPr>
                      <a:r>
                        <a:rPr kumimoji="0" lang="ru-RU" altLang="ja-JP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+mn-lt"/>
                          <a:ea typeface="MS Mincho" pitchFamily="49" charset="-128"/>
                        </a:rPr>
                        <a:t>Чем  это  задание  не  похоже                   на предыдущее?</a:t>
                      </a:r>
                      <a:endParaRPr kumimoji="0" lang="ru-RU" altLang="ja-JP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9FF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214290"/>
            <a:ext cx="8572560" cy="6429420"/>
          </a:xfrm>
          <a:prstGeom prst="round2DiagRect">
            <a:avLst/>
          </a:prstGeom>
          <a:solidFill>
            <a:schemeClr val="bg1">
              <a:alpha val="94000"/>
            </a:schemeClr>
          </a:solidFill>
          <a:ln>
            <a:gradFill flip="none" rotWithShape="1"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357166"/>
            <a:ext cx="821537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«Сложение дробей с разными знаменателями»</a:t>
            </a:r>
            <a:endParaRPr lang="ru-RU" sz="31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785786" y="1643050"/>
          <a:ext cx="7572428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1280</Words>
  <Application>Microsoft Office PowerPoint</Application>
  <PresentationFormat>Экран (4:3)</PresentationFormat>
  <Paragraphs>250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Борисовна</dc:creator>
  <cp:lastModifiedBy>Пользователь Windows</cp:lastModifiedBy>
  <cp:revision>53</cp:revision>
  <dcterms:created xsi:type="dcterms:W3CDTF">2015-11-17T04:29:00Z</dcterms:created>
  <dcterms:modified xsi:type="dcterms:W3CDTF">2021-02-11T14:41:55Z</dcterms:modified>
</cp:coreProperties>
</file>