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ppt/charts/chart19.xml" ContentType="application/vnd.openxmlformats-officedocument.drawingml.chart+xml"/>
  <Override PartName="/ppt/theme/themeOverride1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516" r:id="rId2"/>
    <p:sldId id="523" r:id="rId3"/>
    <p:sldId id="517" r:id="rId4"/>
    <p:sldId id="521" r:id="rId5"/>
    <p:sldId id="518" r:id="rId6"/>
    <p:sldId id="519" r:id="rId7"/>
    <p:sldId id="522" r:id="rId8"/>
    <p:sldId id="525" r:id="rId9"/>
    <p:sldId id="528" r:id="rId10"/>
    <p:sldId id="526" r:id="rId11"/>
    <p:sldId id="520" r:id="rId12"/>
    <p:sldId id="534" r:id="rId13"/>
    <p:sldId id="527" r:id="rId14"/>
    <p:sldId id="529" r:id="rId15"/>
    <p:sldId id="530" r:id="rId16"/>
    <p:sldId id="531" r:id="rId17"/>
    <p:sldId id="532" r:id="rId18"/>
    <p:sldId id="533" r:id="rId19"/>
    <p:sldId id="536" r:id="rId20"/>
    <p:sldId id="53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990000"/>
    <a:srgbClr val="993300"/>
    <a:srgbClr val="990033"/>
    <a:srgbClr val="CC6600"/>
    <a:srgbClr val="FFCC00"/>
    <a:srgbClr val="FF9933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4" autoAdjust="0"/>
    <p:restoredTop sz="90141" autoAdjust="0"/>
  </p:normalViewPr>
  <p:slideViewPr>
    <p:cSldViewPr>
      <p:cViewPr varScale="1">
        <p:scale>
          <a:sx n="100" d="100"/>
          <a:sy n="100" d="100"/>
        </p:scale>
        <p:origin x="123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8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1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90;&#1102;&#1090;&#1077;&#1088;&#1077;&#1074;%20&#1082;&#1072;&#1095;&#1077;&#1089;&#1090;&#1074;&#1086;\&#1086;&#1083;&#1080;&#1084;&#1087;&#1080;&#1072;&#1076;&#1099;.xlsx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23"/>
          <c:y val="0.17118073782443871"/>
          <c:w val="0.6694846894138321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5"/>
          <c:y val="0.17118073782443871"/>
          <c:w val="0.66948468941383321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34"/>
          <c:y val="0.17118073782443871"/>
          <c:w val="0.66948468941383255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56"/>
          <c:y val="0.17118073782443871"/>
          <c:w val="0.66948468941383343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53"/>
          <c:y val="0.17118073782443871"/>
          <c:w val="0.66948468941383332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59"/>
          <c:y val="0.17118073782443871"/>
          <c:w val="0.66948468941383354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61"/>
          <c:y val="0.17118073782443871"/>
          <c:w val="0.66948468941383366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64"/>
          <c:y val="0.17118073782443871"/>
          <c:w val="0.66948468941383377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67"/>
          <c:y val="0.17118073782443871"/>
          <c:w val="0.66948468941383388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36"/>
          <c:y val="0.17118073782443871"/>
          <c:w val="0.66948468941383266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39"/>
          <c:y val="0.17118073782443871"/>
          <c:w val="0.66948468941383277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42"/>
          <c:y val="0.17118073782443871"/>
          <c:w val="0.66948468941383288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25"/>
          <c:y val="0.17118073782443871"/>
          <c:w val="0.66948468941383221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36"/>
          <c:y val="0.17118073782443871"/>
          <c:w val="0.66948468941383266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28"/>
          <c:y val="0.17118073782443871"/>
          <c:w val="0.66948468941383232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31"/>
          <c:y val="0.17118073782443871"/>
          <c:w val="0.66948468941383243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39"/>
          <c:y val="0.17118073782443871"/>
          <c:w val="0.66948468941383277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48"/>
          <c:y val="0.17118073782443871"/>
          <c:w val="0.6694846894138331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0.18747987751531356"/>
          <c:y val="0.17118073782443871"/>
          <c:w val="0.66948468941383343"/>
          <c:h val="0.16048993875765744"/>
        </c:manualLayout>
      </c:layout>
      <c:overlay val="0"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DF51A-FCE3-4646-80C6-EA0EF2185524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9C241-3C0C-4281-9D93-14ACF37655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084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9C241-3C0C-4281-9D93-14ACF376552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CCC47-36A4-4C97-9A7A-D5A1A21B13C5}" type="datetimeFigureOut">
              <a:rPr lang="ru-RU" smtClean="0"/>
              <a:pPr/>
              <a:t>08.04.2020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4D9E7-9852-4E1C-90C8-265AA4659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1.jpeg"/><Relationship Id="rId7" Type="http://schemas.openxmlformats.org/officeDocument/2006/relationships/image" Target="../media/image64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3.png"/><Relationship Id="rId10" Type="http://schemas.openxmlformats.org/officeDocument/2006/relationships/image" Target="../media/image67.jpeg"/><Relationship Id="rId4" Type="http://schemas.openxmlformats.org/officeDocument/2006/relationships/image" Target="../media/image2.jpeg"/><Relationship Id="rId9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3" Type="http://schemas.openxmlformats.org/officeDocument/2006/relationships/image" Target="../media/image1.jpeg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72.jpeg"/><Relationship Id="rId5" Type="http://schemas.openxmlformats.org/officeDocument/2006/relationships/image" Target="../media/image3.png"/><Relationship Id="rId15" Type="http://schemas.openxmlformats.org/officeDocument/2006/relationships/image" Target="../media/image76.jpeg"/><Relationship Id="rId10" Type="http://schemas.openxmlformats.org/officeDocument/2006/relationships/image" Target="../media/image71.jpeg"/><Relationship Id="rId4" Type="http://schemas.openxmlformats.org/officeDocument/2006/relationships/image" Target="../media/image2.jpeg"/><Relationship Id="rId9" Type="http://schemas.openxmlformats.org/officeDocument/2006/relationships/image" Target="../media/image70.jpeg"/><Relationship Id="rId14" Type="http://schemas.openxmlformats.org/officeDocument/2006/relationships/image" Target="../media/image7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1.jpeg"/><Relationship Id="rId7" Type="http://schemas.openxmlformats.org/officeDocument/2006/relationships/image" Target="../media/image77.jpeg"/><Relationship Id="rId12" Type="http://schemas.openxmlformats.org/officeDocument/2006/relationships/image" Target="../media/image82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11" Type="http://schemas.openxmlformats.org/officeDocument/2006/relationships/image" Target="../media/image81.png"/><Relationship Id="rId5" Type="http://schemas.openxmlformats.org/officeDocument/2006/relationships/image" Target="../media/image3.png"/><Relationship Id="rId10" Type="http://schemas.openxmlformats.org/officeDocument/2006/relationships/image" Target="../media/image80.jpeg"/><Relationship Id="rId4" Type="http://schemas.openxmlformats.org/officeDocument/2006/relationships/image" Target="../media/image2.jpeg"/><Relationship Id="rId9" Type="http://schemas.openxmlformats.org/officeDocument/2006/relationships/image" Target="../media/image7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88.jpeg"/><Relationship Id="rId3" Type="http://schemas.openxmlformats.org/officeDocument/2006/relationships/chart" Target="../charts/chart13.xml"/><Relationship Id="rId7" Type="http://schemas.openxmlformats.org/officeDocument/2006/relationships/image" Target="../media/image84.jpeg"/><Relationship Id="rId12" Type="http://schemas.openxmlformats.org/officeDocument/2006/relationships/image" Target="../media/image8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11" Type="http://schemas.openxmlformats.org/officeDocument/2006/relationships/package" Target="../embeddings/______Microsoft_PowerPoint.sldx"/><Relationship Id="rId5" Type="http://schemas.openxmlformats.org/officeDocument/2006/relationships/image" Target="../media/image2.jpeg"/><Relationship Id="rId15" Type="http://schemas.openxmlformats.org/officeDocument/2006/relationships/image" Target="../media/image90.jpeg"/><Relationship Id="rId10" Type="http://schemas.openxmlformats.org/officeDocument/2006/relationships/image" Target="../media/image87.png"/><Relationship Id="rId4" Type="http://schemas.openxmlformats.org/officeDocument/2006/relationships/image" Target="../media/image1.jpeg"/><Relationship Id="rId9" Type="http://schemas.openxmlformats.org/officeDocument/2006/relationships/image" Target="../media/image86.jpeg"/><Relationship Id="rId14" Type="http://schemas.openxmlformats.org/officeDocument/2006/relationships/image" Target="../media/image8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5.png"/><Relationship Id="rId3" Type="http://schemas.openxmlformats.org/officeDocument/2006/relationships/image" Target="../media/image1.jpeg"/><Relationship Id="rId7" Type="http://schemas.openxmlformats.org/officeDocument/2006/relationships/hyperlink" Target="http://vk.com/photo190240179_347674728" TargetMode="External"/><Relationship Id="rId12" Type="http://schemas.openxmlformats.org/officeDocument/2006/relationships/hyperlink" Target="http://moypolk.ru/" TargetMode="Externa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11" Type="http://schemas.openxmlformats.org/officeDocument/2006/relationships/image" Target="../media/image94.jpeg"/><Relationship Id="rId5" Type="http://schemas.openxmlformats.org/officeDocument/2006/relationships/image" Target="../media/image3.png"/><Relationship Id="rId10" Type="http://schemas.openxmlformats.org/officeDocument/2006/relationships/image" Target="../media/image93.jpeg"/><Relationship Id="rId4" Type="http://schemas.openxmlformats.org/officeDocument/2006/relationships/image" Target="../media/image2.jpeg"/><Relationship Id="rId9" Type="http://schemas.openxmlformats.org/officeDocument/2006/relationships/hyperlink" Target="http://vk.com/photo190240179_347674669" TargetMode="External"/><Relationship Id="rId14" Type="http://schemas.openxmlformats.org/officeDocument/2006/relationships/image" Target="../media/image9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jpeg"/><Relationship Id="rId3" Type="http://schemas.openxmlformats.org/officeDocument/2006/relationships/image" Target="../media/image1.jpeg"/><Relationship Id="rId7" Type="http://schemas.openxmlformats.org/officeDocument/2006/relationships/image" Target="../media/image98.png"/><Relationship Id="rId12" Type="http://schemas.openxmlformats.org/officeDocument/2006/relationships/image" Target="../media/image103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2.jpeg"/><Relationship Id="rId5" Type="http://schemas.openxmlformats.org/officeDocument/2006/relationships/image" Target="../media/image3.png"/><Relationship Id="rId10" Type="http://schemas.openxmlformats.org/officeDocument/2006/relationships/image" Target="../media/image101.png"/><Relationship Id="rId4" Type="http://schemas.openxmlformats.org/officeDocument/2006/relationships/image" Target="../media/image2.jpeg"/><Relationship Id="rId9" Type="http://schemas.openxmlformats.org/officeDocument/2006/relationships/image" Target="../media/image10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1.jpeg"/><Relationship Id="rId7" Type="http://schemas.openxmlformats.org/officeDocument/2006/relationships/image" Target="../media/image106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11" Type="http://schemas.openxmlformats.org/officeDocument/2006/relationships/image" Target="../media/image110.jpeg"/><Relationship Id="rId5" Type="http://schemas.openxmlformats.org/officeDocument/2006/relationships/image" Target="../media/image3.png"/><Relationship Id="rId10" Type="http://schemas.openxmlformats.org/officeDocument/2006/relationships/image" Target="../media/image109.jpeg"/><Relationship Id="rId4" Type="http://schemas.openxmlformats.org/officeDocument/2006/relationships/image" Target="../media/image2.jpeg"/><Relationship Id="rId9" Type="http://schemas.openxmlformats.org/officeDocument/2006/relationships/image" Target="../media/image10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13" Type="http://schemas.openxmlformats.org/officeDocument/2006/relationships/image" Target="../media/image117.jpeg"/><Relationship Id="rId18" Type="http://schemas.openxmlformats.org/officeDocument/2006/relationships/image" Target="../media/image122.png"/><Relationship Id="rId26" Type="http://schemas.openxmlformats.org/officeDocument/2006/relationships/image" Target="../media/image130.png"/><Relationship Id="rId39" Type="http://schemas.openxmlformats.org/officeDocument/2006/relationships/image" Target="../media/image143.jpeg"/><Relationship Id="rId3" Type="http://schemas.openxmlformats.org/officeDocument/2006/relationships/image" Target="../media/image1.jpeg"/><Relationship Id="rId21" Type="http://schemas.openxmlformats.org/officeDocument/2006/relationships/image" Target="../media/image125.png"/><Relationship Id="rId34" Type="http://schemas.openxmlformats.org/officeDocument/2006/relationships/image" Target="../media/image138.jpeg"/><Relationship Id="rId42" Type="http://schemas.openxmlformats.org/officeDocument/2006/relationships/image" Target="../media/image146.jpeg"/><Relationship Id="rId7" Type="http://schemas.openxmlformats.org/officeDocument/2006/relationships/image" Target="../media/image112.png"/><Relationship Id="rId12" Type="http://schemas.openxmlformats.org/officeDocument/2006/relationships/image" Target="../media/image116.jpeg"/><Relationship Id="rId17" Type="http://schemas.openxmlformats.org/officeDocument/2006/relationships/image" Target="../media/image121.png"/><Relationship Id="rId25" Type="http://schemas.openxmlformats.org/officeDocument/2006/relationships/image" Target="../media/image129.png"/><Relationship Id="rId33" Type="http://schemas.openxmlformats.org/officeDocument/2006/relationships/image" Target="../media/image137.jpeg"/><Relationship Id="rId38" Type="http://schemas.openxmlformats.org/officeDocument/2006/relationships/image" Target="../media/image142.jpeg"/><Relationship Id="rId46" Type="http://schemas.openxmlformats.org/officeDocument/2006/relationships/image" Target="../media/image150.jpeg"/><Relationship Id="rId2" Type="http://schemas.openxmlformats.org/officeDocument/2006/relationships/chart" Target="../charts/chart17.xml"/><Relationship Id="rId16" Type="http://schemas.openxmlformats.org/officeDocument/2006/relationships/image" Target="../media/image120.png"/><Relationship Id="rId20" Type="http://schemas.openxmlformats.org/officeDocument/2006/relationships/image" Target="../media/image124.png"/><Relationship Id="rId29" Type="http://schemas.openxmlformats.org/officeDocument/2006/relationships/image" Target="../media/image133.jpeg"/><Relationship Id="rId41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11" Type="http://schemas.openxmlformats.org/officeDocument/2006/relationships/image" Target="../media/image31.png"/><Relationship Id="rId24" Type="http://schemas.openxmlformats.org/officeDocument/2006/relationships/image" Target="../media/image128.png"/><Relationship Id="rId32" Type="http://schemas.openxmlformats.org/officeDocument/2006/relationships/image" Target="../media/image136.jpeg"/><Relationship Id="rId37" Type="http://schemas.openxmlformats.org/officeDocument/2006/relationships/image" Target="../media/image141.jpeg"/><Relationship Id="rId40" Type="http://schemas.openxmlformats.org/officeDocument/2006/relationships/image" Target="../media/image144.jpeg"/><Relationship Id="rId45" Type="http://schemas.openxmlformats.org/officeDocument/2006/relationships/image" Target="../media/image149.jpeg"/><Relationship Id="rId5" Type="http://schemas.openxmlformats.org/officeDocument/2006/relationships/image" Target="../media/image3.png"/><Relationship Id="rId15" Type="http://schemas.openxmlformats.org/officeDocument/2006/relationships/image" Target="../media/image119.png"/><Relationship Id="rId23" Type="http://schemas.openxmlformats.org/officeDocument/2006/relationships/image" Target="../media/image127.png"/><Relationship Id="rId28" Type="http://schemas.openxmlformats.org/officeDocument/2006/relationships/image" Target="../media/image132.png"/><Relationship Id="rId36" Type="http://schemas.openxmlformats.org/officeDocument/2006/relationships/image" Target="../media/image140.jpeg"/><Relationship Id="rId10" Type="http://schemas.openxmlformats.org/officeDocument/2006/relationships/image" Target="../media/image115.png"/><Relationship Id="rId19" Type="http://schemas.openxmlformats.org/officeDocument/2006/relationships/image" Target="../media/image123.png"/><Relationship Id="rId31" Type="http://schemas.openxmlformats.org/officeDocument/2006/relationships/image" Target="../media/image135.jpeg"/><Relationship Id="rId44" Type="http://schemas.openxmlformats.org/officeDocument/2006/relationships/image" Target="../media/image148.jpeg"/><Relationship Id="rId4" Type="http://schemas.openxmlformats.org/officeDocument/2006/relationships/image" Target="../media/image2.jpeg"/><Relationship Id="rId9" Type="http://schemas.openxmlformats.org/officeDocument/2006/relationships/image" Target="../media/image114.png"/><Relationship Id="rId14" Type="http://schemas.openxmlformats.org/officeDocument/2006/relationships/image" Target="../media/image118.png"/><Relationship Id="rId22" Type="http://schemas.openxmlformats.org/officeDocument/2006/relationships/image" Target="../media/image126.png"/><Relationship Id="rId27" Type="http://schemas.openxmlformats.org/officeDocument/2006/relationships/image" Target="../media/image131.jpeg"/><Relationship Id="rId30" Type="http://schemas.openxmlformats.org/officeDocument/2006/relationships/image" Target="../media/image134.jpeg"/><Relationship Id="rId35" Type="http://schemas.openxmlformats.org/officeDocument/2006/relationships/image" Target="../media/image139.jpeg"/><Relationship Id="rId43" Type="http://schemas.openxmlformats.org/officeDocument/2006/relationships/image" Target="../media/image14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jpeg"/><Relationship Id="rId3" Type="http://schemas.openxmlformats.org/officeDocument/2006/relationships/image" Target="../media/image2.jpeg"/><Relationship Id="rId7" Type="http://schemas.openxmlformats.org/officeDocument/2006/relationships/image" Target="../media/image1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11" Type="http://schemas.openxmlformats.org/officeDocument/2006/relationships/image" Target="../media/image157.jpeg"/><Relationship Id="rId5" Type="http://schemas.openxmlformats.org/officeDocument/2006/relationships/image" Target="../media/image151.jpeg"/><Relationship Id="rId10" Type="http://schemas.openxmlformats.org/officeDocument/2006/relationships/image" Target="../media/image156.jpeg"/><Relationship Id="rId4" Type="http://schemas.openxmlformats.org/officeDocument/2006/relationships/image" Target="../media/image3.png"/><Relationship Id="rId9" Type="http://schemas.openxmlformats.org/officeDocument/2006/relationships/image" Target="../media/image15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.jpeg"/><Relationship Id="rId7" Type="http://schemas.openxmlformats.org/officeDocument/2006/relationships/image" Target="../media/image159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gif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1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3.png"/><Relationship Id="rId10" Type="http://schemas.openxmlformats.org/officeDocument/2006/relationships/image" Target="../media/image13.jpeg"/><Relationship Id="rId4" Type="http://schemas.openxmlformats.org/officeDocument/2006/relationships/image" Target="../media/image2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jpeg"/><Relationship Id="rId3" Type="http://schemas.openxmlformats.org/officeDocument/2006/relationships/image" Target="../media/image1.jpeg"/><Relationship Id="rId7" Type="http://schemas.openxmlformats.org/officeDocument/2006/relationships/image" Target="../media/image163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eg"/><Relationship Id="rId11" Type="http://schemas.openxmlformats.org/officeDocument/2006/relationships/image" Target="../media/image167.jpeg"/><Relationship Id="rId5" Type="http://schemas.openxmlformats.org/officeDocument/2006/relationships/image" Target="../media/image3.png"/><Relationship Id="rId10" Type="http://schemas.openxmlformats.org/officeDocument/2006/relationships/image" Target="../media/image166.jpeg"/><Relationship Id="rId4" Type="http://schemas.openxmlformats.org/officeDocument/2006/relationships/image" Target="../media/image2.jpeg"/><Relationship Id="rId9" Type="http://schemas.openxmlformats.org/officeDocument/2006/relationships/image" Target="../media/image16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19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chart" Target="../charts/chart4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3.pn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image" Target="../media/image2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jpeg"/><Relationship Id="rId7" Type="http://schemas.openxmlformats.org/officeDocument/2006/relationships/image" Target="../media/image31.png"/><Relationship Id="rId12" Type="http://schemas.openxmlformats.org/officeDocument/2006/relationships/image" Target="../media/image37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6.jpeg"/><Relationship Id="rId5" Type="http://schemas.openxmlformats.org/officeDocument/2006/relationships/image" Target="../media/image3.png"/><Relationship Id="rId10" Type="http://schemas.openxmlformats.org/officeDocument/2006/relationships/image" Target="../media/image35.png"/><Relationship Id="rId4" Type="http://schemas.openxmlformats.org/officeDocument/2006/relationships/image" Target="../media/image2.jpe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.jpeg"/><Relationship Id="rId7" Type="http://schemas.openxmlformats.org/officeDocument/2006/relationships/image" Target="../media/image39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.png"/><Relationship Id="rId10" Type="http://schemas.openxmlformats.org/officeDocument/2006/relationships/image" Target="../media/image42.jpeg"/><Relationship Id="rId4" Type="http://schemas.openxmlformats.org/officeDocument/2006/relationships/image" Target="../media/image2.jpeg"/><Relationship Id="rId9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.jpeg"/><Relationship Id="rId7" Type="http://schemas.openxmlformats.org/officeDocument/2006/relationships/image" Target="../media/image44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13" Type="http://schemas.openxmlformats.org/officeDocument/2006/relationships/image" Target="../media/image53.jpeg"/><Relationship Id="rId18" Type="http://schemas.openxmlformats.org/officeDocument/2006/relationships/image" Target="../media/image58.jpeg"/><Relationship Id="rId3" Type="http://schemas.openxmlformats.org/officeDocument/2006/relationships/chart" Target="../charts/chart9.xml"/><Relationship Id="rId21" Type="http://schemas.openxmlformats.org/officeDocument/2006/relationships/image" Target="../media/image61.emf"/><Relationship Id="rId7" Type="http://schemas.openxmlformats.org/officeDocument/2006/relationships/image" Target="../media/image47.png"/><Relationship Id="rId12" Type="http://schemas.openxmlformats.org/officeDocument/2006/relationships/image" Target="../media/image52.emf"/><Relationship Id="rId17" Type="http://schemas.openxmlformats.org/officeDocument/2006/relationships/image" Target="../media/image57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6.jpeg"/><Relationship Id="rId20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51.jpeg"/><Relationship Id="rId5" Type="http://schemas.openxmlformats.org/officeDocument/2006/relationships/image" Target="../media/image2.jpeg"/><Relationship Id="rId15" Type="http://schemas.openxmlformats.org/officeDocument/2006/relationships/image" Target="../media/image55.jpeg"/><Relationship Id="rId10" Type="http://schemas.openxmlformats.org/officeDocument/2006/relationships/image" Target="../media/image50.emf"/><Relationship Id="rId19" Type="http://schemas.openxmlformats.org/officeDocument/2006/relationships/image" Target="../media/image59.emf"/><Relationship Id="rId4" Type="http://schemas.openxmlformats.org/officeDocument/2006/relationships/image" Target="../media/image1.jpeg"/><Relationship Id="rId9" Type="http://schemas.openxmlformats.org/officeDocument/2006/relationships/image" Target="../media/image49.emf"/><Relationship Id="rId14" Type="http://schemas.openxmlformats.org/officeDocument/2006/relationships/image" Target="../media/image54.emf"/><Relationship Id="rId22" Type="http://schemas.openxmlformats.org/officeDocument/2006/relationships/image" Target="../media/image6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2051720" y="119675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</a:t>
            </a:r>
          </a:p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общеобразовательное учреждение</a:t>
            </a:r>
          </a:p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«Лицей № 1»</a:t>
            </a:r>
          </a:p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</a:p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«город Бугуруслан»</a:t>
            </a:r>
            <a:endParaRPr lang="ru-RU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S8000405"/>
          <p:cNvPicPr>
            <a:picLocks noChangeAspect="1" noChangeArrowheads="1"/>
          </p:cNvPicPr>
          <p:nvPr/>
        </p:nvPicPr>
        <p:blipFill>
          <a:blip r:embed="rId6" cstate="print"/>
          <a:srcRect l="9126" t="264"/>
          <a:stretch>
            <a:fillRect/>
          </a:stretch>
        </p:blipFill>
        <p:spPr bwMode="auto">
          <a:xfrm>
            <a:off x="323528" y="3068960"/>
            <a:ext cx="3600400" cy="2964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499992" y="360886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Тютерева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Светлана Анатольевна, руководитель художественного музея «Жемчужина»</a:t>
            </a:r>
          </a:p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</a:p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461630 Оренбургская область,</a:t>
            </a:r>
          </a:p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г. Бугуруслан, </a:t>
            </a:r>
          </a:p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ул. Красногвардейская, 64</a:t>
            </a:r>
          </a:p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телефон:  (835352) 2-28-84</a:t>
            </a:r>
          </a:p>
          <a:p>
            <a:r>
              <a:rPr lang="ru-RU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е-mail</a:t>
            </a:r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: 1bug@mail.ru.</a:t>
            </a:r>
            <a:endParaRPr lang="ru-RU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Безымян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382" y="2266409"/>
            <a:ext cx="2412082" cy="1391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1115616" y="0"/>
            <a:ext cx="705678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600" b="1" spc="50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МАРШРУТЫ ПАМЯТИ</a:t>
            </a:r>
          </a:p>
        </p:txBody>
      </p:sp>
      <p:pic>
        <p:nvPicPr>
          <p:cNvPr id="131074" name="Picture 2" descr="http://56bug.ru/images/gerb2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77150" y="116632"/>
            <a:ext cx="1466850" cy="1400175"/>
          </a:xfrm>
          <a:prstGeom prst="rect">
            <a:avLst/>
          </a:prstGeom>
          <a:noFill/>
        </p:spPr>
      </p:pic>
      <p:pic>
        <p:nvPicPr>
          <p:cNvPr id="129025" name="Picture 1" descr="head_bun[1]"/>
          <p:cNvPicPr>
            <a:picLocks noChangeAspect="1" noChangeArrowheads="1"/>
          </p:cNvPicPr>
          <p:nvPr/>
        </p:nvPicPr>
        <p:blipFill>
          <a:blip r:embed="rId9" cstate="print"/>
          <a:srcRect r="74130"/>
          <a:stretch>
            <a:fillRect/>
          </a:stretch>
        </p:blipFill>
        <p:spPr bwMode="auto">
          <a:xfrm>
            <a:off x="0" y="0"/>
            <a:ext cx="1649107" cy="1413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03" name="Picture 3" descr="герб_россии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2852936"/>
            <a:ext cx="3498922" cy="10801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2" name="Text Box 39"/>
          <p:cNvSpPr txBox="1">
            <a:spLocks noChangeArrowheads="1"/>
          </p:cNvSpPr>
          <p:nvPr/>
        </p:nvSpPr>
        <p:spPr bwMode="auto">
          <a:xfrm>
            <a:off x="3923928" y="1268760"/>
            <a:ext cx="5040560" cy="5040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Продолжают выставку материалы, посвященные участникам локальных войн и военных конфликтов XX века: Афганской войне, военных событий в Чеченской Республике.  </a:t>
            </a:r>
          </a:p>
          <a:p>
            <a:pPr lvl="0" algn="just" fontAlgn="base">
              <a:spcBef>
                <a:spcPct val="0"/>
              </a:spcBef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  В музее представлены разделы экспозиции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-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«Афганистан – наша память и боль», «Чечня. Шаг в бессмертие», рассказывающие о воинах-афганцах, исполнявших интернациональный долг в Афганистане, о военнослужащих, прошедших испытание необъявленной войной в Чеченской республике. Здесь можно увидеть личные вещи военнослужащих, проходивших службу в «горячих точках» послевоенного периода. Среди них наш выпускник 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Евгений Пальцев, который погиб в Чеченской республике при исполнении служебных обязанностей (выдвижение колонны).</a:t>
            </a: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baseline="0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За проявленное мужество Евгений Пальцев награжден (посмертно) Орденом «Мужества».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Заголовок 48"/>
          <p:cNvSpPr txBox="1">
            <a:spLocks/>
          </p:cNvSpPr>
          <p:nvPr/>
        </p:nvSpPr>
        <p:spPr>
          <a:xfrm>
            <a:off x="-252536" y="116632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ГЕРОИ НАШИХ ДНЕЙ</a:t>
            </a:r>
            <a:endParaRPr kumimoji="0" lang="ru-RU" sz="36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" name="Рисунок 18" descr="Ветераны боевых действий в Афганистане-Афганцы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0"/>
            <a:ext cx="1908175" cy="1271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214282" y="4500570"/>
            <a:ext cx="360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  Завершают экспозицию материалы о  Герое России, нашем земляке Александре 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Прохоренко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, который повторил в Сирии подвиг героев Великой Отечественной войны, вызвав огонь на себя.</a:t>
            </a:r>
            <a:endParaRPr lang="ru-RU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E:\DCIM\100SSCAM\S8000335.JPG"/>
          <p:cNvPicPr>
            <a:picLocks noChangeAspect="1" noChangeArrowheads="1"/>
          </p:cNvPicPr>
          <p:nvPr/>
        </p:nvPicPr>
        <p:blipFill>
          <a:blip r:embed="rId7" cstate="print"/>
          <a:srcRect l="12171" r="2630"/>
          <a:stretch>
            <a:fillRect/>
          </a:stretch>
        </p:blipFill>
        <p:spPr bwMode="auto">
          <a:xfrm>
            <a:off x="1928794" y="928670"/>
            <a:ext cx="2071670" cy="1823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7762" name="Picture 2" descr="E:\DCIM\100SSCAM\S8000336.JPG"/>
          <p:cNvPicPr>
            <a:picLocks noChangeAspect="1" noChangeArrowheads="1"/>
          </p:cNvPicPr>
          <p:nvPr/>
        </p:nvPicPr>
        <p:blipFill>
          <a:blip r:embed="rId8" cstate="print"/>
          <a:srcRect l="16406" r="7031"/>
          <a:stretch>
            <a:fillRect/>
          </a:stretch>
        </p:blipFill>
        <p:spPr bwMode="auto">
          <a:xfrm>
            <a:off x="142844" y="928670"/>
            <a:ext cx="1857356" cy="1819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7763" name="Picture 3" descr="E:\DCIM\100SSCAM\S800033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786058"/>
            <a:ext cx="2214578" cy="1660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7764" name="Picture 4" descr="E:\DCIM\100SSCAM\S8000337.JPG"/>
          <p:cNvPicPr>
            <a:picLocks noChangeAspect="1" noChangeArrowheads="1"/>
          </p:cNvPicPr>
          <p:nvPr/>
        </p:nvPicPr>
        <p:blipFill>
          <a:blip r:embed="rId10" cstate="print"/>
          <a:srcRect l="8333" t="2083" r="8333" b="8333"/>
          <a:stretch>
            <a:fillRect/>
          </a:stretch>
        </p:blipFill>
        <p:spPr bwMode="auto">
          <a:xfrm>
            <a:off x="2428860" y="2643182"/>
            <a:ext cx="1357322" cy="1945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4" name="Заголовок 48"/>
          <p:cNvSpPr txBox="1">
            <a:spLocks/>
          </p:cNvSpPr>
          <p:nvPr/>
        </p:nvSpPr>
        <p:spPr>
          <a:xfrm>
            <a:off x="0" y="188640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69590" y="0"/>
            <a:ext cx="2074410" cy="11247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8" name="Picture 27" descr="IMG_30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908720"/>
            <a:ext cx="2592287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29" descr="IMG_304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636912"/>
            <a:ext cx="2555776" cy="1702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77" name="Picture 1" descr="F:\ВСЕ ФОТО\фотографии 2010-2011учебный год\фотографии\S800 (109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365104"/>
            <a:ext cx="2483768" cy="186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3" descr="F:\МУЗЕЙ-СМОТР\S800000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8" y="4143380"/>
            <a:ext cx="1656184" cy="2208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4" descr="S800004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2443813" y="2748875"/>
            <a:ext cx="2077362" cy="1565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5" descr="S800004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72565" y="4365104"/>
            <a:ext cx="2471435" cy="1845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Text Box 39"/>
          <p:cNvSpPr txBox="1">
            <a:spLocks noChangeArrowheads="1"/>
          </p:cNvSpPr>
          <p:nvPr/>
        </p:nvSpPr>
        <p:spPr bwMode="auto">
          <a:xfrm>
            <a:off x="2571736" y="1071546"/>
            <a:ext cx="6429420" cy="115212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   Музейные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экспонаты находят активное применение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на уроке химии по теме «Окислительно-восстановительные реакции», уроках литературы и истории, ИЗО и музыки, исторического краеведения,  на различных мероприятиях,  выставках в библиотеке лицея.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" descr="DSC_6896"/>
          <p:cNvPicPr>
            <a:picLocks noChangeAspect="1" noChangeArrowheads="1"/>
          </p:cNvPicPr>
          <p:nvPr/>
        </p:nvPicPr>
        <p:blipFill>
          <a:blip r:embed="rId13" cstate="print"/>
          <a:srcRect l="5589"/>
          <a:stretch>
            <a:fillRect/>
          </a:stretch>
        </p:blipFill>
        <p:spPr bwMode="auto">
          <a:xfrm>
            <a:off x="6711401" y="2636912"/>
            <a:ext cx="2432599" cy="1706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2" descr="F:\МУЗЕЙ-СМОТР\S800 (111)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55976" y="2348880"/>
            <a:ext cx="2291747" cy="1718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3" descr="S800001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71736" y="4429132"/>
            <a:ext cx="2352230" cy="1764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Заголовок 48"/>
          <p:cNvSpPr txBox="1">
            <a:spLocks/>
          </p:cNvSpPr>
          <p:nvPr/>
        </p:nvSpPr>
        <p:spPr>
          <a:xfrm>
            <a:off x="-252536" y="188640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ХРАНИМ</a:t>
            </a:r>
            <a:r>
              <a:rPr kumimoji="0" lang="ru-RU" sz="4000" b="1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ПАМЯТЬ, ИЗУЧАЯ…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1" name="Заголовок 48"/>
          <p:cNvSpPr txBox="1">
            <a:spLocks/>
          </p:cNvSpPr>
          <p:nvPr/>
        </p:nvSpPr>
        <p:spPr>
          <a:xfrm>
            <a:off x="0" y="142852"/>
            <a:ext cx="728664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51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ПОМНИТЕ!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1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ЧЕРЕЗ ВЕКА, ЧЕРЕЗ ГОДА…</a:t>
            </a:r>
            <a:endParaRPr kumimoji="0" lang="ru-RU" sz="51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4" name="Picture 2" descr="DSC_6896"/>
          <p:cNvPicPr>
            <a:picLocks noChangeAspect="1" noChangeArrowheads="1"/>
          </p:cNvPicPr>
          <p:nvPr/>
        </p:nvPicPr>
        <p:blipFill>
          <a:blip r:embed="rId6" cstate="print"/>
          <a:srcRect l="5589"/>
          <a:stretch>
            <a:fillRect/>
          </a:stretch>
        </p:blipFill>
        <p:spPr bwMode="auto">
          <a:xfrm>
            <a:off x="0" y="2780928"/>
            <a:ext cx="2432599" cy="1706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S80004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09120"/>
            <a:ext cx="2498620" cy="1874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2483768" y="908721"/>
            <a:ext cx="666023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Экскурсия – это форма культурно-образовательной деятельности музея.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роводятся обзорные и тематические экскурсии, ознакомительные, учебные, уроки-экскурсии. В последнее время появляются новые формы экскурсий, которые пользуются популярностью </a:t>
            </a:r>
            <a:r>
              <a:rPr kumimoji="0" lang="ru-RU" b="0" i="0" u="none" strike="noStrike" cap="none" normalizeH="0" baseline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обучающихся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Это диалоговые, игровые, театрализованные экскурсии. Большой интерес вызывают виртуальные экскурсии. Экскурсии проводятся для обучающихся лицея, учителей,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родителей, студентов педагогического колледжа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Все экскурсии готовятся самими обучающимися на основе материалов, имеющихся в музее, либо собранных в ходе поисково-исследовательской деятельности. В музее работают три группы экскурсоводов, состоящих из обучающихся 5-10 классов.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" descr="D:\ДОКУМЕНТЫ ПРЕЗЕНТАЦИЯ\Тютерева\фото\S800019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908720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4633" name="Picture 9" descr="F:\S8000181.JPG"/>
          <p:cNvPicPr>
            <a:picLocks noChangeAspect="1" noChangeArrowheads="1"/>
          </p:cNvPicPr>
          <p:nvPr/>
        </p:nvPicPr>
        <p:blipFill>
          <a:blip r:embed="rId9" cstate="print"/>
          <a:srcRect r="7335"/>
          <a:stretch>
            <a:fillRect/>
          </a:stretch>
        </p:blipFill>
        <p:spPr bwMode="auto">
          <a:xfrm>
            <a:off x="6948264" y="4653136"/>
            <a:ext cx="2195736" cy="1777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3" descr="F:\S800019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4653136"/>
            <a:ext cx="2232248" cy="167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 descr="58785914_521d60c814f1[1]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066990">
            <a:off x="6769784" y="55928"/>
            <a:ext cx="2124415" cy="104974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15713" name="Picture 1" descr="K:\фото музей\P1220663.JPG"/>
          <p:cNvPicPr>
            <a:picLocks noChangeAspect="1" noChangeArrowheads="1"/>
          </p:cNvPicPr>
          <p:nvPr/>
        </p:nvPicPr>
        <p:blipFill>
          <a:blip r:embed="rId12" cstate="print"/>
          <a:srcRect r="7954"/>
          <a:stretch>
            <a:fillRect/>
          </a:stretch>
        </p:blipFill>
        <p:spPr bwMode="auto">
          <a:xfrm>
            <a:off x="4499992" y="4725144"/>
            <a:ext cx="2592288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4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5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6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1" name="Заголовок 48"/>
          <p:cNvSpPr txBox="1">
            <a:spLocks/>
          </p:cNvSpPr>
          <p:nvPr/>
        </p:nvSpPr>
        <p:spPr>
          <a:xfrm>
            <a:off x="-180528" y="188640"/>
            <a:ext cx="8460432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ПЛЕЧОМ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</a:t>
            </a:r>
            <a:r>
              <a:rPr lang="ru-RU" sz="32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ПЛЕЧУ ДАРИТЬ ДОБРО!</a:t>
            </a:r>
            <a:endParaRPr kumimoji="0" lang="ru-RU" sz="32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Picture 1" descr="B1SNtfv2vgo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780928"/>
            <a:ext cx="2399495" cy="179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2483768" y="908720"/>
            <a:ext cx="6660232" cy="360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Почему говорят, что пожилых людей мы можем радовать только 9 мая и 1 октября? Дарить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добро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можно в любой день! Это доказали наши мероприятия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–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литературно-музыкальные вечера «Зажги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свечу памяти Неизвестному солдату», «Бессмертен тот, кто Отечество спас» (День героев </a:t>
            </a:r>
            <a:r>
              <a:rPr lang="ru-RU" noProof="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Отечества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),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литературно-музыкальная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композиция «Была в их жизни война…»,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спектакль «Апрель-45», уроки Мужества.</a:t>
            </a:r>
          </a:p>
          <a:p>
            <a:pPr algn="just"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Встречи с участниками войны и труда, детьми войны надолго  остаются в памяти обучающихся.</a:t>
            </a:r>
          </a:p>
          <a:p>
            <a:pPr marL="0" marR="0" lvl="0" indent="0" algn="just" defTabSz="914400" rtl="0" eaLnBrk="1" fontAlgn="auto" latinLnBrk="0" hangingPunct="1"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Слов благодарности не счесть, а на душе приятно от совершённых добрых дел! 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F:\МУЗЕЙ-СМОТР\S80002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437112"/>
            <a:ext cx="2500330" cy="1875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" descr="S8000415"/>
          <p:cNvPicPr>
            <a:picLocks noChangeAspect="1" noChangeArrowheads="1"/>
          </p:cNvPicPr>
          <p:nvPr/>
        </p:nvPicPr>
        <p:blipFill>
          <a:blip r:embed="rId9" cstate="print">
            <a:lum contrast="12000"/>
          </a:blip>
          <a:srcRect/>
          <a:stretch>
            <a:fillRect/>
          </a:stretch>
        </p:blipFill>
        <p:spPr bwMode="auto">
          <a:xfrm rot="5400000">
            <a:off x="7209376" y="4137582"/>
            <a:ext cx="2211158" cy="1658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63888" y="3933056"/>
            <a:ext cx="2963847" cy="17145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8060784" y="1"/>
          <a:ext cx="876670" cy="980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Слайд" r:id="rId11" imgW="4569445" imgH="3426611" progId="PowerPoint.Slide.12">
                  <p:embed/>
                </p:oleObj>
              </mc:Choice>
              <mc:Fallback>
                <p:oleObj name="Слайд" r:id="rId11" imgW="4569445" imgH="3426611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5236" t="38452" r="31693" b="12204"/>
                      <a:stretch>
                        <a:fillRect/>
                      </a:stretch>
                    </p:blipFill>
                    <p:spPr bwMode="auto">
                      <a:xfrm>
                        <a:off x="8060784" y="1"/>
                        <a:ext cx="876670" cy="980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in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4691" name="Picture 3" descr="D:\Светуся\100SSCAM\S8000013.JPG"/>
          <p:cNvPicPr>
            <a:picLocks noChangeAspect="1" noChangeArrowheads="1"/>
          </p:cNvPicPr>
          <p:nvPr/>
        </p:nvPicPr>
        <p:blipFill>
          <a:blip r:embed="rId13" cstate="print"/>
          <a:srcRect b="25085"/>
          <a:stretch>
            <a:fillRect/>
          </a:stretch>
        </p:blipFill>
        <p:spPr bwMode="auto">
          <a:xfrm>
            <a:off x="4716016" y="5273824"/>
            <a:ext cx="2819509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4693" name="Picture 5" descr="D:\Светуся\100SSCAM\S8000114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" y="980728"/>
            <a:ext cx="2507770" cy="1880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2" descr="F:\ДЕНЬ НЕИЗВЕСТНОГО СОЛДАТА\03.12.2014\IMG_9218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1760" y="5335572"/>
            <a:ext cx="2283642" cy="1522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2" name="Заголовок 48"/>
          <p:cNvSpPr txBox="1">
            <a:spLocks/>
          </p:cNvSpPr>
          <p:nvPr/>
        </p:nvSpPr>
        <p:spPr>
          <a:xfrm>
            <a:off x="-396552" y="116632"/>
            <a:ext cx="9540552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ИЩИ ИНТЕРЕСНОЕ, ПРОБУЙ НОВОЕ,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ТВОРИ ЯРКО!</a:t>
            </a:r>
            <a:endParaRPr kumimoji="0" lang="ru-RU" sz="28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4" name="Picture 3" descr="F:\ДЕНЬ НЕИЗВЕСТНОГО СОЛДАТА\03.12.2014\IMG_92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01008"/>
            <a:ext cx="1584176" cy="1056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http://cs14107.vk.me/c621325/v621325542/2a0f/S--GSJM5cSE.jpg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908720"/>
            <a:ext cx="363589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http://cs14107.vk.me/c621325/v621325542/29c9/75aw8dCLdMc.jpg">
            <a:hlinkClick r:id="rId9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5656" y="3212976"/>
            <a:ext cx="223224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3779912" y="980728"/>
            <a:ext cx="5149080" cy="532859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Музей нацелен на инновации, он в поиске новых возможностей создания интеллектуальной среды в лицее. Так, инновационным в деятельности музея было проведение 3 декабря, в День Неизвестного солдата, акции «Зажги свечу памяти». В память о погибших в годы Великой Отечественной войны и при исполнении воинского долга в мирное время активисты музея раздавали 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бугурусланцам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на городской площади свечи.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71392" y="3429000"/>
            <a:ext cx="5293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75-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годовщину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Великой Победы, в лицее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проходит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акция «Бессмертный полк», организованная активом музея. В рекреациях здания - фотографии тех, кого среди нас больше нет; тех, кто отдал собственные жизни ради мирного неба над головой; тех, чей подвиг навсегда останется в истории и в наших сердцах. А в душе – горечь и гордость той далекой Победой, которая помогла сплотить в этот знаменательный день всех лицеистов. </a:t>
            </a:r>
            <a:r>
              <a:rPr lang="ru-RU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«Пока мы помним, они живы!». </a:t>
            </a:r>
            <a:endParaRPr lang="ru-RU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9810" name="Picture 2" descr="D:\Светуся\фото\фото 2016\DCIM\100SSCAM\S800010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797152"/>
            <a:ext cx="249627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 descr="Главная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20043881">
            <a:off x="1301695" y="5512155"/>
            <a:ext cx="2376264" cy="410257"/>
          </a:xfrm>
          <a:prstGeom prst="rect">
            <a:avLst/>
          </a:prstGeom>
          <a:noFill/>
          <a:ln w="0" algn="in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8961" name="Rectangle 1"/>
          <p:cNvSpPr>
            <a:spLocks noChangeArrowheads="1"/>
          </p:cNvSpPr>
          <p:nvPr/>
        </p:nvSpPr>
        <p:spPr bwMode="auto">
          <a:xfrm>
            <a:off x="0" y="-814536"/>
            <a:ext cx="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8962" name="Picture 2" descr="https://im0-tub-ru.yandex.net/i?id=6fc2be521481c012c315c01e20bf354c-l&amp;n=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29554" y="0"/>
            <a:ext cx="1214446" cy="834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Line 1"/>
          <p:cNvSpPr>
            <a:spLocks noChangeShapeType="1"/>
          </p:cNvSpPr>
          <p:nvPr/>
        </p:nvSpPr>
        <p:spPr bwMode="auto">
          <a:xfrm>
            <a:off x="179512" y="4797152"/>
            <a:ext cx="871339" cy="717997"/>
          </a:xfrm>
          <a:prstGeom prst="line">
            <a:avLst/>
          </a:prstGeom>
          <a:noFill/>
          <a:ln w="76200" cap="rnd" algn="ctr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Заголовок 48"/>
          <p:cNvSpPr txBox="1">
            <a:spLocks/>
          </p:cNvSpPr>
          <p:nvPr/>
        </p:nvSpPr>
        <p:spPr>
          <a:xfrm>
            <a:off x="467544" y="188640"/>
            <a:ext cx="685804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КТО, ЕСЛИ НЕ МЫ?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0"/>
            <a:ext cx="1440160" cy="11972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980728"/>
            <a:ext cx="1222653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4725144"/>
            <a:ext cx="2271848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9" descr="F:\МУЗЕЙ-СМОТР\ВЕТЕРАН\P507443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509120"/>
            <a:ext cx="245976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79384" y="4365104"/>
            <a:ext cx="2664616" cy="2000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771800" y="1124744"/>
            <a:ext cx="619268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660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Есть имена ветеранов Великой Отечественной войны, которые знает весь мир, но  есть те, которых знают только у нас в городе.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Активисты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музея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по крупицам собирают материал о них, воссоздают картины прошлого, стараясь сохранить лучшие традиции наших предков, чтобы молодое поколение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бугурусланцев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, не забыло славные страницы истории своего Отечества, своей малой родины.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А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ктив музея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шефствует над ветеранами Великой Отечественной войны — Иваном Михайловичем Степановым,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Екатериной Михайловной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Бадиной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, Ксенией Ивановной Селивановой.</a:t>
            </a:r>
          </a:p>
        </p:txBody>
      </p:sp>
      <p:pic>
        <p:nvPicPr>
          <p:cNvPr id="18" name="Picture 8" descr="F:\МУЗЕЙ-СМОТР\ВЕТЕРАН\ВЕТЕРАН\22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2" y="2708920"/>
            <a:ext cx="245976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2" descr="foto4(2)[1]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11760" y="4509120"/>
            <a:ext cx="2409222" cy="180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2" descr="http://56bug.ru/images/HAD_1662-p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512" y="980728"/>
            <a:ext cx="138691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1" name="Picture 4" descr="F:\МУЗЕЙ-СМОТР\КИРИЧЕНК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56992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Заголовок 48"/>
          <p:cNvSpPr txBox="1">
            <a:spLocks/>
          </p:cNvSpPr>
          <p:nvPr/>
        </p:nvSpPr>
        <p:spPr>
          <a:xfrm>
            <a:off x="2051720" y="188640"/>
            <a:ext cx="685804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ОБЩЕСТВЕННОЕ ПРИЗНАНИЕ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2339752" y="908720"/>
            <a:ext cx="6804248" cy="14401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112713" lvl="0" indent="0" algn="just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nstantia" pitchFamily="18" charset="0"/>
                <a:cs typeface="Arial" pitchFamily="34" charset="0"/>
              </a:rPr>
              <a:t>  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Музей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и его актив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не раз участвовали в различных конкурсах,  где были отмечены наши творческие работы. Ведь наш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музей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—территория творческих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ребят, объединенных духом патриотизма!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marL="0" marR="112713" lvl="0" indent="0" algn="just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Участвуя в конкурсах - все вместе мы делаем шаг вперед!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Ведь наш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девиз – «Ищи интересное, пробуй новое, твори—ярко!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839" name="Picture 7" descr="D86wONPsVhM"/>
          <p:cNvPicPr>
            <a:picLocks noChangeAspect="1" noChangeArrowheads="1"/>
          </p:cNvPicPr>
          <p:nvPr/>
        </p:nvPicPr>
        <p:blipFill>
          <a:blip r:embed="rId7" cstate="print"/>
          <a:srcRect l="19643"/>
          <a:stretch>
            <a:fillRect/>
          </a:stretch>
        </p:blipFill>
        <p:spPr bwMode="auto">
          <a:xfrm>
            <a:off x="179512" y="0"/>
            <a:ext cx="2138487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0840" name="Picture 8" descr="AND_817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157192"/>
            <a:ext cx="2556262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5" name="Содержимое 24"/>
          <p:cNvGraphicFramePr>
            <a:graphicFrameLocks noGrp="1"/>
          </p:cNvGraphicFramePr>
          <p:nvPr>
            <p:ph idx="1"/>
          </p:nvPr>
        </p:nvGraphicFramePr>
        <p:xfrm>
          <a:off x="2627784" y="2348880"/>
          <a:ext cx="6365617" cy="3872849"/>
        </p:xfrm>
        <a:graphic>
          <a:graphicData uri="http://schemas.openxmlformats.org/drawingml/2006/table">
            <a:tbl>
              <a:tblPr/>
              <a:tblGrid>
                <a:gridCol w="1076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8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2013-2014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Диплом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у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частника - XV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Ежегодного Всероссийского конкурса исторических исследовательских работ старшеклассников  «Человек в истории. Россия - XX век»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2 место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1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областной конкурс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  исследовательских работ «История Отечества в истории моей семьи»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8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I место – III областной конкурс «Оренбургские таланты - 2014»  в номинации «Исследовательские работы»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2014-2015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I место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- областной конкурс «Оренбургский край – люби его и воспевай!»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I место -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Региональный этап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XVII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международного фестиваля «Детство без границ» (номинация «Летопись Великой Отечественной войны»)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I место -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Региональный этап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XVII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международного фестиваля «Детство без границ» (номинация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«С гордостью за прошлое, заботой  о настоящем и будущем»)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I место -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XVII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международный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фестиваль «Детство без границ» (номинация «Летопись Великой Отечественной войны»)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8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2015-2016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2 место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- областной конкурс 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исследовательских работ 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«Юность России» (номинация «Моя родословная»)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3707904" y="2924944"/>
            <a:ext cx="52565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Диплом участника -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областной конкурс исследовательских работ «Растим патриотов России»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0833" name="Picture 1" descr="сканирование000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3140968"/>
            <a:ext cx="916246" cy="126514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" name="Picture 1" descr="C:\Documents and Settings\Евгений\Рабочий стол\светик\фото- 2012\Orenburg\index.jpg"/>
          <p:cNvPicPr>
            <a:picLocks noChangeAspect="1" noChangeArrowheads="1"/>
          </p:cNvPicPr>
          <p:nvPr/>
        </p:nvPicPr>
        <p:blipFill>
          <a:blip r:embed="rId10" cstate="print"/>
          <a:srcRect l="12446"/>
          <a:stretch>
            <a:fillRect/>
          </a:stretch>
        </p:blipFill>
        <p:spPr bwMode="auto">
          <a:xfrm>
            <a:off x="0" y="1628800"/>
            <a:ext cx="2413800" cy="1837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0834" name="Picture 2" descr="сканирование0002"/>
          <p:cNvPicPr>
            <a:picLocks noChangeAspect="1" noChangeArrowheads="1"/>
          </p:cNvPicPr>
          <p:nvPr/>
        </p:nvPicPr>
        <p:blipFill>
          <a:blip r:embed="rId11" cstate="print"/>
          <a:srcRect r="2679"/>
          <a:stretch>
            <a:fillRect/>
          </a:stretch>
        </p:blipFill>
        <p:spPr bwMode="auto">
          <a:xfrm>
            <a:off x="1907704" y="2708920"/>
            <a:ext cx="936104" cy="13211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7" name="Прямоугольник 26"/>
          <p:cNvSpPr/>
          <p:nvPr/>
        </p:nvSpPr>
        <p:spPr>
          <a:xfrm>
            <a:off x="3707904" y="3501008"/>
            <a:ext cx="51125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 место - областной смотр-конкурс музеев «Этих дней не смолкнет слава»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1" name="Заголовок 48"/>
          <p:cNvSpPr txBox="1">
            <a:spLocks/>
          </p:cNvSpPr>
          <p:nvPr/>
        </p:nvSpPr>
        <p:spPr>
          <a:xfrm>
            <a:off x="179512" y="116632"/>
            <a:ext cx="7488832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ТВОРЧЕСТВУ –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ЗЕЛЕНЫЙ СВЕТ</a:t>
            </a:r>
            <a:r>
              <a:rPr lang="ru-RU" sz="40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!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1571604" y="1142984"/>
            <a:ext cx="1376702" cy="2288296"/>
            <a:chOff x="103266750" y="116640300"/>
            <a:chExt cx="7560000" cy="10728000"/>
          </a:xfrm>
        </p:grpSpPr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103266750" y="116640300"/>
              <a:ext cx="7560000" cy="10728000"/>
            </a:xfrm>
            <a:prstGeom prst="rect">
              <a:avLst/>
            </a:prstGeom>
            <a:solidFill>
              <a:srgbClr val="DA0000"/>
            </a:solidFill>
            <a:ln w="9525" algn="in">
              <a:solidFill>
                <a:srgbClr val="DA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5" name="Picture 16"/>
            <p:cNvPicPr>
              <a:picLocks noChangeAspect="1" noChangeArrowheads="1"/>
            </p:cNvPicPr>
            <p:nvPr/>
          </p:nvPicPr>
          <p:blipFill>
            <a:blip r:embed="rId6" cstate="print"/>
            <a:srcRect l="21700" t="15207" r="52689" b="49184"/>
            <a:stretch>
              <a:fillRect/>
            </a:stretch>
          </p:blipFill>
          <p:spPr bwMode="auto">
            <a:xfrm>
              <a:off x="107026337" y="117072300"/>
              <a:ext cx="3080413" cy="5976000"/>
            </a:xfrm>
            <a:prstGeom prst="rect">
              <a:avLst/>
            </a:prstGeom>
            <a:noFill/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</p:pic>
        <p:pic>
          <p:nvPicPr>
            <p:cNvPr id="16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 t="-647" b="4332"/>
            <a:stretch>
              <a:fillRect/>
            </a:stretch>
          </p:blipFill>
          <p:spPr bwMode="auto">
            <a:xfrm>
              <a:off x="103986750" y="123408300"/>
              <a:ext cx="6264000" cy="360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17" name="Group 18"/>
            <p:cNvGrpSpPr>
              <a:grpSpLocks/>
            </p:cNvGrpSpPr>
            <p:nvPr/>
          </p:nvGrpSpPr>
          <p:grpSpPr bwMode="auto">
            <a:xfrm>
              <a:off x="103410750" y="116856300"/>
              <a:ext cx="2772000" cy="1476000"/>
              <a:chOff x="112158525" y="119250450"/>
              <a:chExt cx="2772000" cy="1476000"/>
            </a:xfrm>
          </p:grpSpPr>
          <p:pic>
            <p:nvPicPr>
              <p:cNvPr id="18" name="Picture 1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l="3091" t="1007" r="61433" b="85236"/>
              <a:stretch>
                <a:fillRect/>
              </a:stretch>
            </p:blipFill>
            <p:spPr bwMode="auto">
              <a:xfrm>
                <a:off x="112158525" y="119250450"/>
                <a:ext cx="2772000" cy="1476000"/>
              </a:xfrm>
              <a:prstGeom prst="rect">
                <a:avLst/>
              </a:prstGeom>
              <a:noFill/>
              <a:ln w="9525" algn="ctr">
                <a:miter lim="800000"/>
                <a:headEnd/>
                <a:tailEnd/>
              </a:ln>
            </p:spPr>
          </p:pic>
          <p:sp>
            <p:nvSpPr>
              <p:cNvPr id="19" name="Rectangle 20"/>
              <p:cNvSpPr>
                <a:spLocks noChangeArrowheads="1"/>
              </p:cNvSpPr>
              <p:nvPr/>
            </p:nvSpPr>
            <p:spPr bwMode="auto">
              <a:xfrm>
                <a:off x="112338525" y="119466450"/>
                <a:ext cx="2592000" cy="1080000"/>
              </a:xfrm>
              <a:prstGeom prst="rect">
                <a:avLst/>
              </a:prstGeom>
              <a:solidFill>
                <a:srgbClr val="FFE7CF"/>
              </a:solidFill>
              <a:ln w="9525" algn="in">
                <a:solidFill>
                  <a:srgbClr val="FFEEDD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2482525" y="119610450"/>
                <a:ext cx="2340000" cy="8572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solidFill>
                      <a:srgbClr val="FF3300"/>
                    </a:solidFill>
                    <a:effectLst/>
                    <a:latin typeface="Arial Black"/>
                  </a:rPr>
                  <a:t>ЗОЛОТЫЕ</a:t>
                </a:r>
              </a:p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solidFill>
                      <a:srgbClr val="FF3300"/>
                    </a:solidFill>
                    <a:effectLst/>
                    <a:latin typeface="Arial Black"/>
                  </a:rPr>
                  <a:t>ЗВЁЗДЫ</a:t>
                </a:r>
              </a:p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solidFill>
                      <a:srgbClr val="FF3300"/>
                    </a:solidFill>
                    <a:effectLst/>
                    <a:latin typeface="Arial Black"/>
                  </a:rPr>
                  <a:t>БУГУРУСЛАНА</a:t>
                </a:r>
                <a:endParaRPr lang="ru-RU" sz="1600" kern="10" spc="0">
                  <a:ln w="9525" algn="ctr">
                    <a:solidFill>
                      <a:srgbClr val="FF33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/>
                  <a:latin typeface="Arial Black"/>
                </a:endParaRPr>
              </a:p>
            </p:txBody>
          </p:sp>
        </p:grpSp>
      </p:grpSp>
      <p:grpSp>
        <p:nvGrpSpPr>
          <p:cNvPr id="48" name="Группа 47"/>
          <p:cNvGrpSpPr/>
          <p:nvPr/>
        </p:nvGrpSpPr>
        <p:grpSpPr>
          <a:xfrm rot="21218701">
            <a:off x="179512" y="3645024"/>
            <a:ext cx="1944216" cy="2736305"/>
            <a:chOff x="683568" y="4509120"/>
            <a:chExt cx="1944216" cy="2736305"/>
          </a:xfrm>
        </p:grpSpPr>
        <p:pic>
          <p:nvPicPr>
            <p:cNvPr id="35" name="Picture 2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83568" y="4509121"/>
              <a:ext cx="1944216" cy="2736304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6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053895" y="5025057"/>
              <a:ext cx="1281119" cy="26814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b="1" kern="10" spc="0" dirty="0" smtClean="0">
                  <a:ln w="9525" algn="ctr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Times New Roman"/>
                  <a:cs typeface="Times New Roman"/>
                </a:rPr>
                <a:t>Зажги свечу памяти</a:t>
              </a:r>
            </a:p>
            <a:p>
              <a:pPr algn="ctr" rtl="0"/>
              <a:r>
                <a:rPr lang="ru-RU" sz="3600" b="1" kern="10" spc="0" dirty="0" smtClean="0">
                  <a:ln w="9525" algn="ctr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Times New Roman"/>
                  <a:cs typeface="Times New Roman"/>
                </a:rPr>
                <a:t> Неизвестному солдату...</a:t>
              </a:r>
              <a:endParaRPr lang="ru-RU" sz="3600" b="1" kern="10" spc="0" dirty="0"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endParaRPr>
            </a:p>
          </p:txBody>
        </p:sp>
        <p:pic>
          <p:nvPicPr>
            <p:cNvPr id="37" name="Picture 3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31699" y="5669977"/>
              <a:ext cx="1666471" cy="113179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38" name="Text Box 31"/>
            <p:cNvSpPr txBox="1">
              <a:spLocks noChangeArrowheads="1"/>
            </p:cNvSpPr>
            <p:nvPr/>
          </p:nvSpPr>
          <p:spPr bwMode="auto">
            <a:xfrm>
              <a:off x="899592" y="4509120"/>
              <a:ext cx="1684987" cy="31364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/>
                  <a:latin typeface="Times New Roman" pitchFamily="18" charset="0"/>
                  <a:cs typeface="Arial" pitchFamily="34" charset="0"/>
                </a:rPr>
                <a:t>Муниципальное бюджетное общеобразовательное учреждение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/>
                  <a:latin typeface="Times New Roman" pitchFamily="18" charset="0"/>
                  <a:cs typeface="Arial" pitchFamily="34" charset="0"/>
                </a:rPr>
                <a:t>"Лицей № 1"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800" b="1" i="0" u="none" strike="noStrike" cap="none" normalizeH="0" baseline="0" dirty="0" smtClean="0">
                  <a:ln>
                    <a:noFill/>
                  </a:ln>
                  <a:solidFill>
                    <a:srgbClr val="990000"/>
                  </a:solidFill>
                  <a:effectLst/>
                  <a:latin typeface="Times New Roman" pitchFamily="18" charset="0"/>
                  <a:cs typeface="Arial" pitchFamily="34" charset="0"/>
                </a:rPr>
                <a:t>МО "город Бугуруслан"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2987824" y="1196752"/>
            <a:ext cx="59766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90000"/>
              </a:lnSpc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Мы храним память о защитниках Отечества. Предмет особой гордости – наши творческие сборники - «70 лет Великой Победы», «Золотые звёзды Бугуруслана», летопись «Памяти святой набат», исследовательские работы  «История Отечества в истории моей семьи», «А вместо детства была война…», «Детство, опаленное войной», 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музея «Жемчужина»,  буклеты. А это значит, что актив музея – инициативные, творческие личности, что поможет им стать настоящими патриотами страны, которая носит гордое имя - Россия! </a:t>
            </a:r>
            <a:endParaRPr lang="ru-RU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0" name="Group 29"/>
          <p:cNvGrpSpPr>
            <a:grpSpLocks/>
          </p:cNvGrpSpPr>
          <p:nvPr/>
        </p:nvGrpSpPr>
        <p:grpSpPr bwMode="auto">
          <a:xfrm>
            <a:off x="7668344" y="188640"/>
            <a:ext cx="1224136" cy="1080120"/>
            <a:chOff x="114107775" y="111096150"/>
            <a:chExt cx="2088000" cy="1926001"/>
          </a:xfrm>
        </p:grpSpPr>
        <p:sp>
          <p:nvSpPr>
            <p:cNvPr id="41" name="Oval 30"/>
            <p:cNvSpPr>
              <a:spLocks noChangeArrowheads="1"/>
            </p:cNvSpPr>
            <p:nvPr/>
          </p:nvSpPr>
          <p:spPr bwMode="auto">
            <a:xfrm>
              <a:off x="114107775" y="111096150"/>
              <a:ext cx="2088000" cy="1860582"/>
            </a:xfrm>
            <a:prstGeom prst="ellipse">
              <a:avLst/>
            </a:prstGeom>
            <a:solidFill>
              <a:srgbClr val="CCCCCC"/>
            </a:solidFill>
            <a:ln w="50800" algn="in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42" name="Group 31"/>
            <p:cNvGrpSpPr>
              <a:grpSpLocks/>
            </p:cNvGrpSpPr>
            <p:nvPr/>
          </p:nvGrpSpPr>
          <p:grpSpPr bwMode="auto">
            <a:xfrm>
              <a:off x="114197775" y="111279192"/>
              <a:ext cx="1926000" cy="1742959"/>
              <a:chOff x="114197775" y="111279192"/>
              <a:chExt cx="1926000" cy="1742959"/>
            </a:xfrm>
          </p:grpSpPr>
          <p:pic>
            <p:nvPicPr>
              <p:cNvPr id="43" name="Picture 32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14260555" y="111322205"/>
                <a:ext cx="1782438" cy="150327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4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489724" y="111279192"/>
                <a:ext cx="1336831" cy="688222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 rtl="0"/>
                <a:r>
                  <a:rPr lang="ru-RU" sz="1600" kern="10" spc="0" dirty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Times New Roman"/>
                    <a:cs typeface="Times New Roman"/>
                  </a:rPr>
                  <a:t>«ЖЕМЧУЖИНА»</a:t>
                </a:r>
                <a:endParaRPr lang="ru-RU" sz="1600" kern="10" spc="0" dirty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  <p:sp>
            <p:nvSpPr>
              <p:cNvPr id="45" name="AutoShape 34"/>
              <p:cNvSpPr>
                <a:spLocks noChangeArrowheads="1"/>
              </p:cNvSpPr>
              <p:nvPr/>
            </p:nvSpPr>
            <p:spPr bwMode="auto">
              <a:xfrm>
                <a:off x="114197775" y="112741663"/>
                <a:ext cx="1926000" cy="280488"/>
              </a:xfrm>
              <a:prstGeom prst="ellipseRibbon">
                <a:avLst>
                  <a:gd name="adj1" fmla="val 25000"/>
                  <a:gd name="adj2" fmla="val 50000"/>
                  <a:gd name="adj3" fmla="val 12500"/>
                </a:avLst>
              </a:prstGeom>
              <a:solidFill>
                <a:srgbClr val="CC3300"/>
              </a:solidFill>
              <a:ln w="9525" algn="ctr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WordArt 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024457" y="111408234"/>
                <a:ext cx="254633" cy="10619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Arial Black"/>
                  </a:rPr>
                  <a:t>2017</a:t>
                </a:r>
                <a:endParaRPr lang="ru-RU" sz="1600" kern="10" spc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47" name="WordArt 3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755775" y="112842150"/>
                <a:ext cx="828000" cy="144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МБОУ «Лицей №1»</a:t>
                </a:r>
              </a:p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БУГУРУСЛАН</a:t>
                </a:r>
                <a:endParaRPr lang="ru-RU" sz="900" kern="10" spc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</p:grpSp>
      </p:grpSp>
      <p:grpSp>
        <p:nvGrpSpPr>
          <p:cNvPr id="21" name="Group 1"/>
          <p:cNvGrpSpPr>
            <a:grpSpLocks/>
          </p:cNvGrpSpPr>
          <p:nvPr/>
        </p:nvGrpSpPr>
        <p:grpSpPr bwMode="auto">
          <a:xfrm rot="21148487">
            <a:off x="163268" y="1089403"/>
            <a:ext cx="1327586" cy="2215603"/>
            <a:chOff x="102575550" y="114274050"/>
            <a:chExt cx="7574748" cy="10747050"/>
          </a:xfrm>
        </p:grpSpPr>
        <p:sp>
          <p:nvSpPr>
            <p:cNvPr id="22" name="Rectangle 2"/>
            <p:cNvSpPr>
              <a:spLocks noChangeArrowheads="1"/>
            </p:cNvSpPr>
            <p:nvPr/>
          </p:nvSpPr>
          <p:spPr bwMode="auto">
            <a:xfrm>
              <a:off x="102575550" y="114293100"/>
              <a:ext cx="1944000" cy="10728000"/>
            </a:xfrm>
            <a:prstGeom prst="rect">
              <a:avLst/>
            </a:prstGeom>
            <a:solidFill>
              <a:srgbClr val="FF3300"/>
            </a:solidFill>
            <a:ln w="9525" algn="in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104519550" y="114274050"/>
              <a:ext cx="5616000" cy="10728000"/>
            </a:xfrm>
            <a:prstGeom prst="rect">
              <a:avLst/>
            </a:prstGeom>
            <a:solidFill>
              <a:srgbClr val="FFFFED"/>
            </a:solidFill>
            <a:ln w="9525" algn="in">
              <a:solidFill>
                <a:srgbClr val="FFFFED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24" name="Group 4"/>
            <p:cNvGrpSpPr>
              <a:grpSpLocks/>
            </p:cNvGrpSpPr>
            <p:nvPr/>
          </p:nvGrpSpPr>
          <p:grpSpPr bwMode="auto">
            <a:xfrm>
              <a:off x="102593550" y="114347100"/>
              <a:ext cx="2772000" cy="1476000"/>
              <a:chOff x="102593550" y="114347100"/>
              <a:chExt cx="2772000" cy="1476000"/>
            </a:xfrm>
          </p:grpSpPr>
          <p:pic>
            <p:nvPicPr>
              <p:cNvPr id="31" name="Picture 5"/>
              <p:cNvPicPr>
                <a:picLocks noChangeArrowheads="1"/>
              </p:cNvPicPr>
              <p:nvPr/>
            </p:nvPicPr>
            <p:blipFill>
              <a:blip r:embed="rId12" cstate="print"/>
              <a:srcRect l="3091" t="1007" r="61433" b="85236"/>
              <a:stretch>
                <a:fillRect/>
              </a:stretch>
            </p:blipFill>
            <p:spPr bwMode="auto">
              <a:xfrm>
                <a:off x="102593550" y="114347100"/>
                <a:ext cx="2772000" cy="147600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32" name="Rectangle 6"/>
              <p:cNvSpPr>
                <a:spLocks noChangeArrowheads="1"/>
              </p:cNvSpPr>
              <p:nvPr/>
            </p:nvSpPr>
            <p:spPr bwMode="auto">
              <a:xfrm>
                <a:off x="102773550" y="114563100"/>
                <a:ext cx="2592000" cy="1080000"/>
              </a:xfrm>
              <a:prstGeom prst="rect">
                <a:avLst/>
              </a:prstGeom>
              <a:solidFill>
                <a:srgbClr val="FFE7CF"/>
              </a:solidFill>
              <a:ln w="9525" algn="in">
                <a:solidFill>
                  <a:srgbClr val="FFEEDD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3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2863550" y="114584475"/>
                <a:ext cx="2340000" cy="8572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endParaRPr lang="ru-RU" sz="1600" kern="10" spc="0" smtClean="0">
                  <a:ln w="9525" algn="ctr">
                    <a:solidFill>
                      <a:srgbClr val="FF33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/>
                  <a:latin typeface="Arial Black"/>
                </a:endParaRPr>
              </a:p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solidFill>
                      <a:srgbClr val="FF3300"/>
                    </a:solidFill>
                    <a:effectLst/>
                    <a:latin typeface="Arial Black"/>
                  </a:rPr>
                  <a:t>ВЕЛИКАЯ</a:t>
                </a:r>
              </a:p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solidFill>
                      <a:srgbClr val="FF3300"/>
                    </a:solidFill>
                    <a:effectLst/>
                    <a:latin typeface="Arial Black"/>
                  </a:rPr>
                  <a:t>ОТЕЧЕСТВЕННАЯ ВОЙНА</a:t>
                </a:r>
              </a:p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solidFill>
                      <a:srgbClr val="FF3300"/>
                    </a:solidFill>
                    <a:effectLst/>
                    <a:latin typeface="Arial Black"/>
                  </a:rPr>
                  <a:t>1941 - 1945</a:t>
                </a:r>
                <a:endParaRPr lang="ru-RU" sz="1600" kern="10" spc="0">
                  <a:ln w="9525" algn="ctr">
                    <a:solidFill>
                      <a:srgbClr val="FF33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/>
                  <a:latin typeface="Arial Black"/>
                </a:endParaRPr>
              </a:p>
            </p:txBody>
          </p:sp>
        </p:grpSp>
        <p:pic>
          <p:nvPicPr>
            <p:cNvPr id="25" name="Picture 8" descr="1941—1945. Избранные фотографии Александра Устинова"/>
            <p:cNvPicPr>
              <a:picLocks noChangeAspect="1" noChangeArrowheads="1"/>
            </p:cNvPicPr>
            <p:nvPr/>
          </p:nvPicPr>
          <p:blipFill>
            <a:blip r:embed="rId13" cstate="print"/>
            <a:srcRect b="10155"/>
            <a:stretch>
              <a:fillRect/>
            </a:stretch>
          </p:blipFill>
          <p:spPr bwMode="auto">
            <a:xfrm>
              <a:off x="104528716" y="116073126"/>
              <a:ext cx="5621582" cy="7128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04519550" y="121965900"/>
              <a:ext cx="2039582" cy="1233075"/>
            </a:xfrm>
            <a:prstGeom prst="rect">
              <a:avLst/>
            </a:prstGeom>
            <a:solidFill>
              <a:srgbClr val="1C1C1C"/>
            </a:solidFill>
            <a:ln w="9525" algn="in">
              <a:solidFill>
                <a:srgbClr val="1C1C1C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05449046" y="121972087"/>
              <a:ext cx="3744000" cy="16134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200" b="1" i="1" kern="10" spc="0" smtClean="0">
                  <a:ln w="9525" algn="ctr">
                    <a:solidFill>
                      <a:srgbClr val="DA0000"/>
                    </a:solidFill>
                    <a:round/>
                    <a:headEnd/>
                    <a:tailEnd/>
                  </a:ln>
                  <a:solidFill>
                    <a:srgbClr val="DA0000"/>
                  </a:solidFill>
                  <a:effectLst/>
                  <a:latin typeface="Times New Roman"/>
                  <a:cs typeface="Times New Roman"/>
                </a:rPr>
                <a:t>ПАМЯТИ</a:t>
              </a:r>
            </a:p>
            <a:p>
              <a:pPr algn="ctr" rtl="0"/>
              <a:r>
                <a:rPr lang="ru-RU" sz="3200" b="1" i="1" kern="10" spc="0" smtClean="0">
                  <a:ln w="9525" algn="ctr">
                    <a:solidFill>
                      <a:srgbClr val="DA0000"/>
                    </a:solidFill>
                    <a:round/>
                    <a:headEnd/>
                    <a:tailEnd/>
                  </a:ln>
                  <a:solidFill>
                    <a:srgbClr val="DA0000"/>
                  </a:solidFill>
                  <a:effectLst/>
                  <a:latin typeface="Times New Roman"/>
                  <a:cs typeface="Times New Roman"/>
                </a:rPr>
                <a:t>СВЯТОЙ</a:t>
              </a:r>
            </a:p>
            <a:p>
              <a:pPr algn="ctr" rtl="0"/>
              <a:r>
                <a:rPr lang="ru-RU" sz="3200" b="1" i="1" kern="10" spc="0" smtClean="0">
                  <a:ln w="9525" algn="ctr">
                    <a:solidFill>
                      <a:srgbClr val="DA0000"/>
                    </a:solidFill>
                    <a:round/>
                    <a:headEnd/>
                    <a:tailEnd/>
                  </a:ln>
                  <a:solidFill>
                    <a:srgbClr val="DA0000"/>
                  </a:solidFill>
                  <a:effectLst/>
                  <a:latin typeface="Times New Roman"/>
                  <a:cs typeface="Times New Roman"/>
                </a:rPr>
                <a:t>НАБАТ</a:t>
              </a:r>
              <a:endParaRPr lang="ru-RU" sz="3200" b="1" i="1" kern="10" spc="0">
                <a:ln w="9525" algn="ctr">
                  <a:solidFill>
                    <a:srgbClr val="DA0000"/>
                  </a:solidFill>
                  <a:round/>
                  <a:headEnd/>
                  <a:tailEnd/>
                </a:ln>
                <a:solidFill>
                  <a:srgbClr val="DA0000"/>
                </a:solidFill>
                <a:effectLst/>
                <a:latin typeface="Times New Roman"/>
                <a:cs typeface="Times New Roman"/>
              </a:endParaRP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9924875" y="116073126"/>
              <a:ext cx="72000" cy="7128000"/>
            </a:xfrm>
            <a:prstGeom prst="rect">
              <a:avLst/>
            </a:prstGeom>
            <a:solidFill>
              <a:srgbClr val="FF0000"/>
            </a:solidFill>
            <a:ln w="9525" algn="in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104476125" y="116070975"/>
              <a:ext cx="72000" cy="7128000"/>
            </a:xfrm>
            <a:prstGeom prst="rect">
              <a:avLst/>
            </a:prstGeom>
            <a:solidFill>
              <a:srgbClr val="FF0000"/>
            </a:solidFill>
            <a:ln w="9525" algn="in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05872250" y="115013100"/>
              <a:ext cx="3543300" cy="2952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2000" b="1" kern="10" spc="0" dirty="0" smtClean="0">
                  <a:ln w="9525" algn="ctr">
                    <a:solidFill>
                      <a:srgbClr val="DA0000"/>
                    </a:solidFill>
                    <a:round/>
                    <a:headEnd/>
                    <a:tailEnd/>
                  </a:ln>
                  <a:solidFill>
                    <a:srgbClr val="DA0000"/>
                  </a:solidFill>
                  <a:effectLst/>
                  <a:latin typeface="Times New Roman"/>
                  <a:cs typeface="Times New Roman"/>
                </a:rPr>
                <a:t>70 - </a:t>
              </a:r>
              <a:r>
                <a:rPr lang="ru-RU" sz="2000" b="1" kern="10" spc="0" dirty="0" err="1" smtClean="0">
                  <a:ln w="9525" algn="ctr">
                    <a:solidFill>
                      <a:srgbClr val="DA0000"/>
                    </a:solidFill>
                    <a:round/>
                    <a:headEnd/>
                    <a:tailEnd/>
                  </a:ln>
                  <a:solidFill>
                    <a:srgbClr val="DA0000"/>
                  </a:solidFill>
                  <a:effectLst/>
                  <a:latin typeface="Times New Roman"/>
                  <a:cs typeface="Times New Roman"/>
                </a:rPr>
                <a:t>летию</a:t>
              </a:r>
              <a:r>
                <a:rPr lang="ru-RU" sz="2000" b="1" kern="10" spc="0" dirty="0" smtClean="0">
                  <a:ln w="9525" algn="ctr">
                    <a:solidFill>
                      <a:srgbClr val="DA0000"/>
                    </a:solidFill>
                    <a:round/>
                    <a:headEnd/>
                    <a:tailEnd/>
                  </a:ln>
                  <a:solidFill>
                    <a:srgbClr val="DA0000"/>
                  </a:solidFill>
                  <a:effectLst/>
                  <a:latin typeface="Times New Roman"/>
                  <a:cs typeface="Times New Roman"/>
                </a:rPr>
                <a:t> Победы посвящается</a:t>
              </a:r>
              <a:endParaRPr lang="ru-RU" sz="2000" b="1" kern="10" spc="0" dirty="0">
                <a:ln w="9525" algn="ctr">
                  <a:solidFill>
                    <a:srgbClr val="DA0000"/>
                  </a:solidFill>
                  <a:round/>
                  <a:headEnd/>
                  <a:tailEnd/>
                </a:ln>
                <a:solidFill>
                  <a:srgbClr val="DA0000"/>
                </a:solidFill>
                <a:effectLst/>
                <a:latin typeface="Times New Roman"/>
                <a:cs typeface="Times New Roman"/>
              </a:endParaRPr>
            </a:p>
          </p:txBody>
        </p:sp>
      </p:grpSp>
      <p:grpSp>
        <p:nvGrpSpPr>
          <p:cNvPr id="145410" name="Group 2"/>
          <p:cNvGrpSpPr>
            <a:grpSpLocks/>
          </p:cNvGrpSpPr>
          <p:nvPr/>
        </p:nvGrpSpPr>
        <p:grpSpPr bwMode="auto">
          <a:xfrm rot="458145">
            <a:off x="7045510" y="3893888"/>
            <a:ext cx="1783553" cy="2435194"/>
            <a:chOff x="105001950" y="112764300"/>
            <a:chExt cx="7668000" cy="10800000"/>
          </a:xfrm>
        </p:grpSpPr>
        <p:sp>
          <p:nvSpPr>
            <p:cNvPr id="145411" name="Rectangle 3"/>
            <p:cNvSpPr>
              <a:spLocks noChangeArrowheads="1"/>
            </p:cNvSpPr>
            <p:nvPr/>
          </p:nvSpPr>
          <p:spPr bwMode="auto">
            <a:xfrm>
              <a:off x="105037950" y="112764300"/>
              <a:ext cx="7560000" cy="1922400"/>
            </a:xfrm>
            <a:prstGeom prst="rect">
              <a:avLst/>
            </a:prstGeom>
            <a:noFill/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45412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1422" t="671" r="1895" b="1334"/>
            <a:stretch>
              <a:fillRect/>
            </a:stretch>
          </p:blipFill>
          <p:spPr bwMode="auto">
            <a:xfrm>
              <a:off x="105037950" y="112764300"/>
              <a:ext cx="7632000" cy="10692000"/>
            </a:xfrm>
            <a:prstGeom prst="rect">
              <a:avLst/>
            </a:prstGeom>
            <a:solidFill>
              <a:srgbClr val="006600"/>
            </a:solidFill>
            <a:ln w="9525" algn="in">
              <a:solidFill>
                <a:srgbClr val="006600"/>
              </a:solidFill>
              <a:miter lim="800000"/>
              <a:headEnd/>
              <a:tailEnd/>
            </a:ln>
            <a:effectLst/>
          </p:spPr>
        </p:pic>
        <p:pic>
          <p:nvPicPr>
            <p:cNvPr id="145413" name="Picture 5"/>
            <p:cNvPicPr>
              <a:picLocks noChangeAspect="1" noChangeArrowheads="1"/>
            </p:cNvPicPr>
            <p:nvPr/>
          </p:nvPicPr>
          <p:blipFill>
            <a:blip r:embed="rId15" cstate="print"/>
            <a:srcRect l="926" t="9210" r="926" b="12500"/>
            <a:stretch>
              <a:fillRect/>
            </a:stretch>
          </p:blipFill>
          <p:spPr bwMode="auto">
            <a:xfrm>
              <a:off x="105037950" y="122952300"/>
              <a:ext cx="7632000" cy="612000"/>
            </a:xfrm>
            <a:prstGeom prst="rect">
              <a:avLst/>
            </a:prstGeom>
            <a:solidFill>
              <a:srgbClr val="006600"/>
            </a:solidFill>
            <a:ln w="9525" algn="in">
              <a:solidFill>
                <a:srgbClr val="006600"/>
              </a:solidFill>
              <a:miter lim="800000"/>
              <a:headEnd/>
              <a:tailEnd/>
            </a:ln>
            <a:effectLst/>
          </p:spPr>
        </p:pic>
        <p:pic>
          <p:nvPicPr>
            <p:cNvPr id="145414" name="Picture 6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05819186" y="115284300"/>
              <a:ext cx="6058764" cy="648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145415" name="Rectangle 7"/>
            <p:cNvSpPr>
              <a:spLocks noChangeArrowheads="1"/>
            </p:cNvSpPr>
            <p:nvPr/>
          </p:nvSpPr>
          <p:spPr bwMode="auto">
            <a:xfrm>
              <a:off x="105037950" y="112764300"/>
              <a:ext cx="7632000" cy="1656000"/>
            </a:xfrm>
            <a:prstGeom prst="rect">
              <a:avLst/>
            </a:prstGeom>
            <a:solidFill>
              <a:srgbClr val="006600"/>
            </a:solidFill>
            <a:ln w="9525" algn="in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416" name="WordArt 8"/>
            <p:cNvSpPr>
              <a:spLocks noChangeArrowheads="1" noChangeShapeType="1" noTextEdit="1"/>
            </p:cNvSpPr>
            <p:nvPr/>
          </p:nvSpPr>
          <p:spPr bwMode="auto">
            <a:xfrm>
              <a:off x="105541950" y="112980300"/>
              <a:ext cx="6912000" cy="19145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9525" algn="ctr">
                    <a:solidFill>
                      <a:srgbClr val="CCECFF"/>
                    </a:solidFill>
                    <a:round/>
                    <a:headEnd/>
                    <a:tailEnd/>
                  </a:ln>
                  <a:solidFill>
                    <a:srgbClr val="CCECFF"/>
                  </a:solidFill>
                  <a:effectLst/>
                  <a:latin typeface="Comic Sans MS"/>
                </a:rPr>
                <a:t>Родословное древо...</a:t>
              </a:r>
            </a:p>
            <a:p>
              <a:pPr algn="ctr" rtl="0"/>
              <a:r>
                <a:rPr lang="ru-RU" sz="3600" kern="10" spc="0" smtClean="0">
                  <a:ln w="9525" algn="ctr">
                    <a:solidFill>
                      <a:srgbClr val="CCECFF"/>
                    </a:solidFill>
                    <a:round/>
                    <a:headEnd/>
                    <a:tailEnd/>
                  </a:ln>
                  <a:solidFill>
                    <a:srgbClr val="CCECFF"/>
                  </a:solidFill>
                  <a:effectLst/>
                  <a:latin typeface="Comic Sans MS"/>
                </a:rPr>
                <a:t> Корни, ветви, ствол, плоды - имена…</a:t>
              </a:r>
            </a:p>
            <a:p>
              <a:pPr algn="ctr" rtl="0"/>
              <a:endParaRPr lang="ru-RU" sz="3600" kern="10" spc="0">
                <a:ln w="9525" algn="ctr">
                  <a:solidFill>
                    <a:srgbClr val="CCECFF"/>
                  </a:solidFill>
                  <a:round/>
                  <a:headEnd/>
                  <a:tailEnd/>
                </a:ln>
                <a:solidFill>
                  <a:srgbClr val="CCECFF"/>
                </a:solidFill>
                <a:effectLst/>
                <a:latin typeface="Comic Sans MS"/>
              </a:endParaRPr>
            </a:p>
          </p:txBody>
        </p:sp>
        <p:sp>
          <p:nvSpPr>
            <p:cNvPr id="145417" name="Rectangle 9"/>
            <p:cNvSpPr>
              <a:spLocks noChangeArrowheads="1"/>
            </p:cNvSpPr>
            <p:nvPr/>
          </p:nvSpPr>
          <p:spPr bwMode="auto">
            <a:xfrm>
              <a:off x="105037950" y="114528300"/>
              <a:ext cx="7632000" cy="72000"/>
            </a:xfrm>
            <a:prstGeom prst="rect">
              <a:avLst/>
            </a:prstGeom>
            <a:solidFill>
              <a:srgbClr val="006600"/>
            </a:solidFill>
            <a:ln w="9525" algn="in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418" name="Rectangle 10"/>
            <p:cNvSpPr>
              <a:spLocks noChangeArrowheads="1"/>
            </p:cNvSpPr>
            <p:nvPr/>
          </p:nvSpPr>
          <p:spPr bwMode="auto">
            <a:xfrm>
              <a:off x="105037950" y="122664300"/>
              <a:ext cx="7632000" cy="72000"/>
            </a:xfrm>
            <a:prstGeom prst="rect">
              <a:avLst/>
            </a:prstGeom>
            <a:solidFill>
              <a:srgbClr val="006600"/>
            </a:solidFill>
            <a:ln w="9525" algn="in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419" name="Rectangle 11"/>
            <p:cNvSpPr>
              <a:spLocks noChangeArrowheads="1"/>
            </p:cNvSpPr>
            <p:nvPr/>
          </p:nvSpPr>
          <p:spPr bwMode="auto">
            <a:xfrm>
              <a:off x="105001950" y="122880300"/>
              <a:ext cx="7668000" cy="684000"/>
            </a:xfrm>
            <a:prstGeom prst="rect">
              <a:avLst/>
            </a:prstGeom>
            <a:solidFill>
              <a:srgbClr val="006600"/>
            </a:solidFill>
            <a:ln w="9525" algn="in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420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7917950" y="122988300"/>
              <a:ext cx="2160000" cy="288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2400" kern="10" spc="0" smtClean="0">
                  <a:ln w="9525" algn="ctr">
                    <a:solidFill>
                      <a:srgbClr val="CCECFF"/>
                    </a:solidFill>
                    <a:round/>
                    <a:headEnd/>
                    <a:tailEnd/>
                  </a:ln>
                  <a:solidFill>
                    <a:srgbClr val="CCECFF"/>
                  </a:solidFill>
                  <a:effectLst/>
                  <a:latin typeface="Comic Sans MS"/>
                </a:rPr>
                <a:t>Бугуруслан 2014</a:t>
              </a:r>
              <a:endParaRPr lang="ru-RU" sz="2400" kern="10" spc="0">
                <a:ln w="9525" algn="ctr">
                  <a:solidFill>
                    <a:srgbClr val="CCECFF"/>
                  </a:solidFill>
                  <a:round/>
                  <a:headEnd/>
                  <a:tailEnd/>
                </a:ln>
                <a:solidFill>
                  <a:srgbClr val="CCECFF"/>
                </a:solidFill>
                <a:effectLst/>
                <a:latin typeface="Comic Sans MS"/>
              </a:endParaRPr>
            </a:p>
          </p:txBody>
        </p:sp>
      </p:grpSp>
      <p:grpSp>
        <p:nvGrpSpPr>
          <p:cNvPr id="145426" name="Group 18"/>
          <p:cNvGrpSpPr>
            <a:grpSpLocks/>
          </p:cNvGrpSpPr>
          <p:nvPr/>
        </p:nvGrpSpPr>
        <p:grpSpPr bwMode="auto">
          <a:xfrm>
            <a:off x="5364088" y="3717032"/>
            <a:ext cx="1872208" cy="2520280"/>
            <a:chOff x="104274750" y="112478700"/>
            <a:chExt cx="7596000" cy="10728000"/>
          </a:xfrm>
        </p:grpSpPr>
        <p:sp>
          <p:nvSpPr>
            <p:cNvPr id="145427" name="Rectangle 19"/>
            <p:cNvSpPr>
              <a:spLocks noChangeArrowheads="1"/>
            </p:cNvSpPr>
            <p:nvPr/>
          </p:nvSpPr>
          <p:spPr bwMode="auto">
            <a:xfrm>
              <a:off x="104274750" y="112478700"/>
              <a:ext cx="7560000" cy="10728000"/>
            </a:xfrm>
            <a:prstGeom prst="rect">
              <a:avLst/>
            </a:prstGeom>
            <a:solidFill>
              <a:srgbClr val="FF3300"/>
            </a:solidFill>
            <a:ln w="9525" algn="in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45428" name="Picture 20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445627">
              <a:off x="107307576" y="112846702"/>
              <a:ext cx="2280401" cy="2868599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45429" name="Picture 21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rot="192376">
              <a:off x="104417060" y="112484091"/>
              <a:ext cx="3417914" cy="2919894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145430" name="AutoShape 22"/>
            <p:cNvSpPr>
              <a:spLocks noChangeArrowheads="1"/>
            </p:cNvSpPr>
            <p:nvPr/>
          </p:nvSpPr>
          <p:spPr bwMode="auto">
            <a:xfrm>
              <a:off x="104274750" y="119750700"/>
              <a:ext cx="7596000" cy="3384000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FFF00"/>
            </a:solidFill>
            <a:ln w="25400" algn="in">
              <a:solidFill>
                <a:srgbClr val="5F5F5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43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5210750" y="120614700"/>
              <a:ext cx="6096000" cy="1512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5F5F5F"/>
                  </a:solidFill>
                  <a:effectLst/>
                  <a:latin typeface="Times New Roman"/>
                  <a:cs typeface="Times New Roman"/>
                </a:rPr>
                <a:t>История Отечества –</a:t>
              </a:r>
            </a:p>
            <a:p>
              <a:pPr algn="ctr" rtl="0"/>
              <a:r>
                <a:rPr lang="ru-RU" sz="3600" kern="10" spc="0" dirty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5F5F5F"/>
                  </a:solidFill>
                  <a:effectLst/>
                  <a:latin typeface="Times New Roman"/>
                  <a:cs typeface="Times New Roman"/>
                </a:rPr>
                <a:t> в истории моей семьи</a:t>
              </a:r>
              <a:endParaRPr lang="ru-RU" sz="3600" kern="10" spc="0" dirty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5F5F5F"/>
                </a:solidFill>
                <a:effectLst/>
                <a:latin typeface="Times New Roman"/>
                <a:cs typeface="Times New Roman"/>
              </a:endParaRPr>
            </a:p>
          </p:txBody>
        </p:sp>
        <p:sp>
          <p:nvSpPr>
            <p:cNvPr id="145432" name="Rectangle 24"/>
            <p:cNvSpPr>
              <a:spLocks noChangeArrowheads="1"/>
            </p:cNvSpPr>
            <p:nvPr/>
          </p:nvSpPr>
          <p:spPr bwMode="auto">
            <a:xfrm>
              <a:off x="104274750" y="122198700"/>
              <a:ext cx="7596000" cy="1008000"/>
            </a:xfrm>
            <a:prstGeom prst="rect">
              <a:avLst/>
            </a:prstGeom>
            <a:solidFill>
              <a:srgbClr val="FF3300"/>
            </a:solidFill>
            <a:ln w="9525" algn="in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45433" name="Picture 25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09170750" y="113054700"/>
              <a:ext cx="2664000" cy="3420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45434" name="Picture 26"/>
            <p:cNvPicPr>
              <a:picLocks noChangeAspect="1" noChangeArrowheads="1"/>
            </p:cNvPicPr>
            <p:nvPr/>
          </p:nvPicPr>
          <p:blipFill>
            <a:blip r:embed="rId20" cstate="print"/>
            <a:srcRect l="2777" t="3909" r="2777" b="2251"/>
            <a:stretch>
              <a:fillRect/>
            </a:stretch>
          </p:blipFill>
          <p:spPr bwMode="auto">
            <a:xfrm>
              <a:off x="104778750" y="114494700"/>
              <a:ext cx="2664000" cy="188047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145435" name="Rectangle 27"/>
            <p:cNvSpPr>
              <a:spLocks noChangeArrowheads="1"/>
            </p:cNvSpPr>
            <p:nvPr/>
          </p:nvSpPr>
          <p:spPr bwMode="auto">
            <a:xfrm>
              <a:off x="104994750" y="112622700"/>
              <a:ext cx="6264000" cy="432000"/>
            </a:xfrm>
            <a:prstGeom prst="rect">
              <a:avLst/>
            </a:prstGeom>
            <a:solidFill>
              <a:srgbClr val="FFFF00"/>
            </a:solidFill>
            <a:ln w="9525" algn="in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436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05138750" y="112694700"/>
              <a:ext cx="5976000" cy="288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426"/>
                </a:avLst>
              </a:prstTxWarp>
            </a:bodyPr>
            <a:lstStyle/>
            <a:p>
              <a:pPr algn="ctr" rtl="0"/>
              <a:r>
                <a:rPr lang="ru-RU" sz="10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Times New Roman"/>
                  <a:cs typeface="Times New Roman"/>
                </a:rPr>
                <a:t>МУНИЦИПАЛЬНОЕ БЮДЖЕТНОЕ ОБЩЕОБРАЗОВАТЕЛЬНОЕ УЧРЕЖДЕНИЕ</a:t>
              </a:r>
            </a:p>
            <a:p>
              <a:pPr algn="ctr" rtl="0"/>
              <a:r>
                <a:rPr lang="ru-RU" sz="1000" kern="10" spc="0" smtClean="0"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Times New Roman"/>
                  <a:cs typeface="Times New Roman"/>
                </a:rPr>
                <a:t>"ЛИЦЕЙ №1"</a:t>
              </a:r>
              <a:endParaRPr lang="ru-RU" sz="1000" kern="10" spc="0"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endParaRPr>
            </a:p>
          </p:txBody>
        </p:sp>
        <p:sp>
          <p:nvSpPr>
            <p:cNvPr id="145437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07010750" y="122630700"/>
              <a:ext cx="2448000" cy="2000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426"/>
                </a:avLst>
              </a:prstTxWarp>
            </a:bodyPr>
            <a:lstStyle/>
            <a:p>
              <a:pPr algn="ctr" rtl="0"/>
              <a:r>
                <a:rPr lang="ru-RU" sz="1400" kern="10" spc="0" smtClean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Times New Roman"/>
                  <a:cs typeface="Times New Roman"/>
                </a:rPr>
                <a:t>БУГУРУСЛАН - 2014</a:t>
              </a:r>
              <a:endParaRPr lang="ru-RU" sz="1400" kern="10" spc="0">
                <a:ln w="9525" algn="ctr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imes New Roman"/>
                <a:cs typeface="Times New Roman"/>
              </a:endParaRPr>
            </a:p>
          </p:txBody>
        </p:sp>
        <p:pic>
          <p:nvPicPr>
            <p:cNvPr id="145438" name="Picture 30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105786750" y="116582700"/>
              <a:ext cx="1883827" cy="1292464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45439" name="Picture 31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04490750" y="116006700"/>
              <a:ext cx="1881039" cy="2556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45440" name="Picture 32"/>
            <p:cNvPicPr>
              <a:picLocks noChangeAspect="1" noChangeArrowheads="1"/>
            </p:cNvPicPr>
            <p:nvPr/>
          </p:nvPicPr>
          <p:blipFill>
            <a:blip r:embed="rId23" cstate="print"/>
            <a:srcRect l="13335" t="5371"/>
            <a:stretch>
              <a:fillRect/>
            </a:stretch>
          </p:blipFill>
          <p:spPr bwMode="auto">
            <a:xfrm>
              <a:off x="104742750" y="117940632"/>
              <a:ext cx="2556000" cy="192782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45441" name="Picture 33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109782750" y="114998700"/>
              <a:ext cx="1885809" cy="2675218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45442" name="Picture 34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109422750" y="117410700"/>
              <a:ext cx="2212085" cy="273600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grpSp>
          <p:nvGrpSpPr>
            <p:cNvPr id="145443" name="Group 35"/>
            <p:cNvGrpSpPr>
              <a:grpSpLocks/>
            </p:cNvGrpSpPr>
            <p:nvPr/>
          </p:nvGrpSpPr>
          <p:grpSpPr bwMode="auto">
            <a:xfrm>
              <a:off x="109458750" y="118922700"/>
              <a:ext cx="2124000" cy="432000"/>
              <a:chOff x="108917813" y="119451913"/>
              <a:chExt cx="2520000" cy="468000"/>
            </a:xfrm>
          </p:grpSpPr>
          <p:sp>
            <p:nvSpPr>
              <p:cNvPr id="145444" name="AutoShape 36"/>
              <p:cNvSpPr>
                <a:spLocks noChangeArrowheads="1"/>
              </p:cNvSpPr>
              <p:nvPr/>
            </p:nvSpPr>
            <p:spPr bwMode="auto">
              <a:xfrm>
                <a:off x="108917813" y="119451913"/>
                <a:ext cx="2520000" cy="468000"/>
              </a:xfrm>
              <a:prstGeom prst="roundRect">
                <a:avLst>
                  <a:gd name="adj" fmla="val 16667"/>
                </a:avLst>
              </a:prstGeom>
              <a:solidFill>
                <a:srgbClr val="006600"/>
              </a:solidFill>
              <a:ln w="25400" algn="in">
                <a:solidFill>
                  <a:srgbClr val="339966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5445" name="WordArt 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9421813" y="119595913"/>
                <a:ext cx="1485900" cy="2000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426"/>
                  </a:avLst>
                </a:prstTxWarp>
              </a:bodyPr>
              <a:lstStyle/>
              <a:p>
                <a:pPr algn="ctr" rtl="0"/>
                <a:r>
                  <a:rPr lang="ru-RU" sz="1400" kern="10" spc="0" smtClean="0">
                    <a:ln w="9525" algn="ctr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FF00"/>
                    </a:solidFill>
                    <a:effectLst/>
                    <a:latin typeface="Times New Roman"/>
                    <a:cs typeface="Times New Roman"/>
                  </a:rPr>
                  <a:t>РОД РУДАКОВЫХ</a:t>
                </a:r>
                <a:endParaRPr lang="ru-RU" sz="1400" kern="10" spc="0">
                  <a:ln w="9525" algn="ctr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</p:grpSp>
        <p:grpSp>
          <p:nvGrpSpPr>
            <p:cNvPr id="145446" name="Group 38"/>
            <p:cNvGrpSpPr>
              <a:grpSpLocks/>
            </p:cNvGrpSpPr>
            <p:nvPr/>
          </p:nvGrpSpPr>
          <p:grpSpPr bwMode="auto">
            <a:xfrm>
              <a:off x="104706750" y="119642700"/>
              <a:ext cx="4068000" cy="432000"/>
              <a:chOff x="104706750" y="119606700"/>
              <a:chExt cx="4068000" cy="432000"/>
            </a:xfrm>
          </p:grpSpPr>
          <p:sp>
            <p:nvSpPr>
              <p:cNvPr id="145447" name="Rectangle 39"/>
              <p:cNvSpPr>
                <a:spLocks noChangeArrowheads="1"/>
              </p:cNvSpPr>
              <p:nvPr/>
            </p:nvSpPr>
            <p:spPr bwMode="auto">
              <a:xfrm>
                <a:off x="104706750" y="119606700"/>
                <a:ext cx="4068000" cy="432000"/>
              </a:xfrm>
              <a:prstGeom prst="rect">
                <a:avLst/>
              </a:prstGeom>
              <a:solidFill>
                <a:srgbClr val="990033"/>
              </a:solidFill>
              <a:ln w="9525" algn="in">
                <a:solidFill>
                  <a:srgbClr val="990033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5448" name="WordArt 4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778750" y="119606700"/>
                <a:ext cx="3895725" cy="40005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28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Исследовательская работа</a:t>
                </a:r>
                <a:endParaRPr lang="ru-RU" sz="2800" kern="10" spc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</p:grpSp>
        <p:grpSp>
          <p:nvGrpSpPr>
            <p:cNvPr id="145449" name="Group 41"/>
            <p:cNvGrpSpPr>
              <a:grpSpLocks/>
            </p:cNvGrpSpPr>
            <p:nvPr/>
          </p:nvGrpSpPr>
          <p:grpSpPr bwMode="auto">
            <a:xfrm>
              <a:off x="109494750" y="114782700"/>
              <a:ext cx="2124000" cy="432000"/>
              <a:chOff x="110538750" y="115106700"/>
              <a:chExt cx="2124000" cy="432000"/>
            </a:xfrm>
          </p:grpSpPr>
          <p:sp>
            <p:nvSpPr>
              <p:cNvPr id="145450" name="AutoShape 42"/>
              <p:cNvSpPr>
                <a:spLocks noChangeArrowheads="1"/>
              </p:cNvSpPr>
              <p:nvPr/>
            </p:nvSpPr>
            <p:spPr bwMode="auto">
              <a:xfrm>
                <a:off x="110538750" y="115106700"/>
                <a:ext cx="2124000" cy="432000"/>
              </a:xfrm>
              <a:prstGeom prst="roundRect">
                <a:avLst>
                  <a:gd name="adj" fmla="val 16667"/>
                </a:avLst>
              </a:prstGeom>
              <a:solidFill>
                <a:srgbClr val="006600"/>
              </a:solidFill>
              <a:ln w="25400" algn="in">
                <a:solidFill>
                  <a:srgbClr val="339966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5451" name="WordArt 4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0862750" y="115214700"/>
                <a:ext cx="1485900" cy="20002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426"/>
                  </a:avLst>
                </a:prstTxWarp>
              </a:bodyPr>
              <a:lstStyle/>
              <a:p>
                <a:pPr algn="ctr" rtl="0"/>
                <a:r>
                  <a:rPr lang="ru-RU" sz="1400" kern="10" spc="0" smtClean="0">
                    <a:ln w="9525" algn="ctr">
                      <a:solidFill>
                        <a:srgbClr val="FFFF00"/>
                      </a:solidFill>
                      <a:round/>
                      <a:headEnd/>
                      <a:tailEnd/>
                    </a:ln>
                    <a:solidFill>
                      <a:srgbClr val="FFFF00"/>
                    </a:solidFill>
                    <a:effectLst/>
                    <a:latin typeface="Times New Roman"/>
                    <a:cs typeface="Times New Roman"/>
                  </a:rPr>
                  <a:t>РОД КИРИЧЕНКО</a:t>
                </a:r>
                <a:endParaRPr lang="ru-RU" sz="1400" kern="10" spc="0">
                  <a:ln w="9525" algn="ctr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</p:grpSp>
        <p:pic>
          <p:nvPicPr>
            <p:cNvPr id="145452" name="Picture 44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107226750" y="115142700"/>
              <a:ext cx="2880000" cy="210731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45453" name="Picture 45" descr="091306cc93a201ba71b80978b4cdde0b[1]"/>
            <p:cNvPicPr>
              <a:picLocks noChangeAspect="1" noChangeArrowheads="1"/>
            </p:cNvPicPr>
            <p:nvPr/>
          </p:nvPicPr>
          <p:blipFill>
            <a:blip r:embed="rId27" cstate="print"/>
            <a:srcRect l="4233" t="4648" r="50266" b="67467"/>
            <a:stretch>
              <a:fillRect/>
            </a:stretch>
          </p:blipFill>
          <p:spPr bwMode="auto">
            <a:xfrm>
              <a:off x="108990750" y="119390700"/>
              <a:ext cx="2376000" cy="994604"/>
            </a:xfrm>
            <a:prstGeom prst="rect">
              <a:avLst/>
            </a:prstGeom>
            <a:noFill/>
            <a:ln w="12700" algn="in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  <p:pic>
          <p:nvPicPr>
            <p:cNvPr id="145454" name="Picture 46" descr="gerb_sssr+kontur-250x250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07154750" y="117086700"/>
              <a:ext cx="2434341" cy="252525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9809" name="Group 1"/>
          <p:cNvGrpSpPr>
            <a:grpSpLocks/>
          </p:cNvGrpSpPr>
          <p:nvPr/>
        </p:nvGrpSpPr>
        <p:grpSpPr bwMode="auto">
          <a:xfrm rot="21168913">
            <a:off x="2047384" y="3822606"/>
            <a:ext cx="1835696" cy="2348880"/>
            <a:chOff x="91871550" y="107381100"/>
            <a:chExt cx="7349875" cy="9972000"/>
          </a:xfrm>
        </p:grpSpPr>
        <p:pic>
          <p:nvPicPr>
            <p:cNvPr id="119810" name="Picture 2" descr="45a8eb_b014aa60abe76078a86e29b204fb7f3c"/>
            <p:cNvPicPr>
              <a:picLocks noChangeAspect="1" noChangeArrowheads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 rot="183951">
              <a:off x="96335550" y="107669100"/>
              <a:ext cx="1949874" cy="2687490"/>
            </a:xfrm>
            <a:prstGeom prst="rect">
              <a:avLst/>
            </a:prstGeom>
            <a:noFill/>
            <a:ln w="31750" algn="in">
              <a:solidFill>
                <a:srgbClr val="660066"/>
              </a:solidFill>
              <a:miter lim="800000"/>
              <a:headEnd/>
              <a:tailEnd/>
            </a:ln>
            <a:effectLst/>
          </p:spPr>
        </p:pic>
        <p:sp>
          <p:nvSpPr>
            <p:cNvPr id="119811" name="Rectangle 3"/>
            <p:cNvSpPr>
              <a:spLocks noChangeArrowheads="1"/>
            </p:cNvSpPr>
            <p:nvPr/>
          </p:nvSpPr>
          <p:spPr bwMode="auto">
            <a:xfrm>
              <a:off x="92087550" y="107381100"/>
              <a:ext cx="6840000" cy="9972000"/>
            </a:xfrm>
            <a:prstGeom prst="rect">
              <a:avLst/>
            </a:prstGeom>
            <a:solidFill>
              <a:srgbClr val="99CCFF">
                <a:alpha val="14999"/>
              </a:srgbClr>
            </a:solidFill>
            <a:ln w="38100" algn="in">
              <a:solidFill>
                <a:srgbClr val="0099FF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9812" name="Picture 4" descr="cms"/>
            <p:cNvPicPr>
              <a:picLocks noChangeAspect="1" noChangeArrowheads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97561091" y="115552754"/>
              <a:ext cx="32918" cy="43891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pic>
          <p:nvPicPr>
            <p:cNvPr id="119813" name="Picture 5" descr="16865_900[1]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 rot="-516748">
              <a:off x="92375550" y="113861100"/>
              <a:ext cx="3456000" cy="2453760"/>
            </a:xfrm>
            <a:prstGeom prst="rect">
              <a:avLst/>
            </a:prstGeom>
            <a:no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</p:pic>
        <p:pic>
          <p:nvPicPr>
            <p:cNvPr id="119814" name="Picture 6" descr="i10B3GHEQ"/>
            <p:cNvPicPr>
              <a:picLocks noChangeAspect="1" noChangeArrowheads="1"/>
            </p:cNvPicPr>
            <p:nvPr/>
          </p:nvPicPr>
          <p:blipFill>
            <a:blip r:embed="rId32" cstate="print"/>
            <a:srcRect l="57980" t="14110" r="2646" b="50616"/>
            <a:stretch>
              <a:fillRect/>
            </a:stretch>
          </p:blipFill>
          <p:spPr bwMode="auto">
            <a:xfrm rot="920539">
              <a:off x="95054778" y="112173563"/>
              <a:ext cx="3526717" cy="2369574"/>
            </a:xfrm>
            <a:prstGeom prst="rect">
              <a:avLst/>
            </a:prstGeom>
            <a:no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</p:pic>
        <p:pic>
          <p:nvPicPr>
            <p:cNvPr id="119815" name="Picture 7" descr="voyna_glazami_detey_kartinki_3[1]"/>
            <p:cNvPicPr>
              <a:picLocks noChangeAspect="1" noChangeArrowheads="1"/>
            </p:cNvPicPr>
            <p:nvPr/>
          </p:nvPicPr>
          <p:blipFill>
            <a:blip r:embed="rId33" cstate="print"/>
            <a:srcRect l="4233" t="2821" r="5820" b="6879"/>
            <a:stretch>
              <a:fillRect/>
            </a:stretch>
          </p:blipFill>
          <p:spPr bwMode="auto">
            <a:xfrm>
              <a:off x="92663550" y="107597100"/>
              <a:ext cx="5688000" cy="4282729"/>
            </a:xfrm>
            <a:prstGeom prst="rect">
              <a:avLst/>
            </a:prstGeom>
            <a:noFill/>
            <a:ln w="19050" algn="in">
              <a:solidFill>
                <a:srgbClr val="336699"/>
              </a:solidFill>
              <a:miter lim="800000"/>
              <a:headEnd/>
              <a:tailEnd/>
            </a:ln>
            <a:effectLst/>
          </p:spPr>
        </p:pic>
        <p:sp>
          <p:nvSpPr>
            <p:cNvPr id="119816" name="AutoShape 8"/>
            <p:cNvSpPr>
              <a:spLocks noChangeArrowheads="1"/>
            </p:cNvSpPr>
            <p:nvPr/>
          </p:nvSpPr>
          <p:spPr bwMode="auto">
            <a:xfrm rot="-1178511">
              <a:off x="91871550" y="111341100"/>
              <a:ext cx="7349875" cy="1130400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FFFFF"/>
            </a:solidFill>
            <a:ln w="19050" algn="in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817" name="WordArt 9"/>
            <p:cNvSpPr>
              <a:spLocks noChangeArrowheads="1" noChangeShapeType="1" noTextEdit="1"/>
            </p:cNvSpPr>
            <p:nvPr/>
          </p:nvSpPr>
          <p:spPr bwMode="auto">
            <a:xfrm rot="-978702">
              <a:off x="92591550" y="111629100"/>
              <a:ext cx="6186998" cy="5014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1600" b="1" i="1" kern="10" spc="0" dirty="0" smtClean="0">
                  <a:ln w="9525" algn="ctr">
                    <a:solidFill>
                      <a:srgbClr val="5F5F5F"/>
                    </a:solidFill>
                    <a:round/>
                    <a:headEnd/>
                    <a:tailEnd/>
                  </a:ln>
                  <a:solidFill>
                    <a:srgbClr val="5F5F5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rPr>
                <a:t>Детство, опалённое войной...</a:t>
              </a:r>
              <a:endParaRPr lang="ru-RU" sz="1600" b="1" i="1" kern="10" spc="0" dirty="0">
                <a:ln w="9525" algn="ctr">
                  <a:solidFill>
                    <a:srgbClr val="5F5F5F"/>
                  </a:solidFill>
                  <a:round/>
                  <a:headEnd/>
                  <a:tailEnd/>
                </a:ln>
                <a:solidFill>
                  <a:srgbClr val="5F5F5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  <p:pic>
          <p:nvPicPr>
            <p:cNvPr id="119818" name="Picture 10" descr="2562[1]"/>
            <p:cNvPicPr>
              <a:picLocks noChangeAspect="1" noChangeArrowheads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 rot="349543">
              <a:off x="95039550" y="114725100"/>
              <a:ext cx="3666204" cy="2355537"/>
            </a:xfrm>
            <a:prstGeom prst="rect">
              <a:avLst/>
            </a:prstGeom>
            <a:noFill/>
            <a:ln w="19050" algn="in">
              <a:solidFill>
                <a:srgbClr val="000000"/>
              </a:solidFill>
              <a:miter lim="800000"/>
              <a:headEnd/>
              <a:tailEnd/>
            </a:ln>
            <a:effectLst/>
          </p:spPr>
        </p:pic>
      </p:grpSp>
      <p:grpSp>
        <p:nvGrpSpPr>
          <p:cNvPr id="119819" name="Group 11"/>
          <p:cNvGrpSpPr>
            <a:grpSpLocks/>
          </p:cNvGrpSpPr>
          <p:nvPr/>
        </p:nvGrpSpPr>
        <p:grpSpPr bwMode="auto">
          <a:xfrm>
            <a:off x="3419872" y="3717032"/>
            <a:ext cx="2016224" cy="2520280"/>
            <a:chOff x="92034750" y="107957100"/>
            <a:chExt cx="7349875" cy="9972000"/>
          </a:xfrm>
        </p:grpSpPr>
        <p:grpSp>
          <p:nvGrpSpPr>
            <p:cNvPr id="119820" name="Group 12"/>
            <p:cNvGrpSpPr>
              <a:grpSpLocks/>
            </p:cNvGrpSpPr>
            <p:nvPr/>
          </p:nvGrpSpPr>
          <p:grpSpPr bwMode="auto">
            <a:xfrm>
              <a:off x="92034750" y="107957100"/>
              <a:ext cx="7349875" cy="9972000"/>
              <a:chOff x="92034750" y="107957100"/>
              <a:chExt cx="7349875" cy="9972000"/>
            </a:xfrm>
          </p:grpSpPr>
          <p:pic>
            <p:nvPicPr>
              <p:cNvPr id="119821" name="Picture 13" descr="45a8eb_b014aa60abe76078a86e29b204fb7f3c"/>
              <p:cNvPicPr>
                <a:picLocks noChangeAspect="1" noChangeArrowheads="1"/>
              </p:cNvPicPr>
              <p:nvPr/>
            </p:nvPicPr>
            <p:blipFill>
              <a:blip r:embed="rId35" cstate="print"/>
              <a:srcRect/>
              <a:stretch>
                <a:fillRect/>
              </a:stretch>
            </p:blipFill>
            <p:spPr bwMode="auto">
              <a:xfrm rot="183951">
                <a:off x="96498750" y="108245100"/>
                <a:ext cx="1949874" cy="2687490"/>
              </a:xfrm>
              <a:prstGeom prst="rect">
                <a:avLst/>
              </a:prstGeom>
              <a:noFill/>
              <a:ln w="31750" algn="in">
                <a:solidFill>
                  <a:srgbClr val="660066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22" name="Picture 14" descr="S8000120"/>
              <p:cNvPicPr>
                <a:picLocks noChangeAspect="1" noChangeArrowheads="1"/>
              </p:cNvPicPr>
              <p:nvPr/>
            </p:nvPicPr>
            <p:blipFill>
              <a:blip r:embed="rId36" cstate="print"/>
              <a:srcRect/>
              <a:stretch>
                <a:fillRect/>
              </a:stretch>
            </p:blipFill>
            <p:spPr bwMode="auto">
              <a:xfrm rot="521691">
                <a:off x="96066750" y="112997100"/>
                <a:ext cx="2808000" cy="2106000"/>
              </a:xfrm>
              <a:prstGeom prst="rect">
                <a:avLst/>
              </a:prstGeom>
              <a:noFill/>
              <a:ln w="31750" algn="in">
                <a:solidFill>
                  <a:srgbClr val="660066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23" name="Picture 15" descr="IMG_6858"/>
              <p:cNvPicPr>
                <a:picLocks noChangeAspect="1" noChangeArrowheads="1"/>
              </p:cNvPicPr>
              <p:nvPr/>
            </p:nvPicPr>
            <p:blipFill>
              <a:blip r:embed="rId37" cstate="print"/>
              <a:srcRect/>
              <a:stretch>
                <a:fillRect/>
              </a:stretch>
            </p:blipFill>
            <p:spPr bwMode="auto">
              <a:xfrm rot="-578811">
                <a:off x="95919237" y="110843472"/>
                <a:ext cx="2952000" cy="1968000"/>
              </a:xfrm>
              <a:prstGeom prst="rect">
                <a:avLst/>
              </a:prstGeom>
              <a:noFill/>
              <a:ln w="31750" algn="in">
                <a:solidFill>
                  <a:srgbClr val="660066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119824" name="Rectangle 16"/>
              <p:cNvSpPr>
                <a:spLocks noChangeArrowheads="1"/>
              </p:cNvSpPr>
              <p:nvPr/>
            </p:nvSpPr>
            <p:spPr bwMode="auto">
              <a:xfrm>
                <a:off x="92250750" y="107957100"/>
                <a:ext cx="6840000" cy="9972000"/>
              </a:xfrm>
              <a:prstGeom prst="rect">
                <a:avLst/>
              </a:prstGeom>
              <a:solidFill>
                <a:srgbClr val="A3007A">
                  <a:alpha val="14999"/>
                </a:srgbClr>
              </a:solidFill>
              <a:ln w="38100" algn="in">
                <a:solidFill>
                  <a:srgbClr val="A3007A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pic>
            <p:nvPicPr>
              <p:cNvPr id="119825" name="Picture 17" descr="IMG_6737"/>
              <p:cNvPicPr>
                <a:picLocks noChangeAspect="1" noChangeArrowheads="1"/>
              </p:cNvPicPr>
              <p:nvPr/>
            </p:nvPicPr>
            <p:blipFill>
              <a:blip r:embed="rId38" cstate="print"/>
              <a:srcRect/>
              <a:stretch>
                <a:fillRect/>
              </a:stretch>
            </p:blipFill>
            <p:spPr bwMode="auto">
              <a:xfrm rot="-366949">
                <a:off x="96138750" y="115517100"/>
                <a:ext cx="2736000" cy="1824000"/>
              </a:xfrm>
              <a:prstGeom prst="rect">
                <a:avLst/>
              </a:prstGeom>
              <a:noFill/>
              <a:ln w="31750" algn="in">
                <a:solidFill>
                  <a:srgbClr val="660066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26" name="Picture 18" descr="cms"/>
              <p:cNvPicPr>
                <a:picLocks noChangeAspect="1" noChangeArrowheads="1"/>
              </p:cNvPicPr>
              <p:nvPr/>
            </p:nvPicPr>
            <p:blipFill>
              <a:blip r:embed="rId39" cstate="print"/>
              <a:srcRect/>
              <a:stretch>
                <a:fillRect/>
              </a:stretch>
            </p:blipFill>
            <p:spPr bwMode="auto">
              <a:xfrm>
                <a:off x="97724291" y="116128754"/>
                <a:ext cx="32918" cy="43891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19827" name="Picture 19" descr="0_88d9e_22776823_XXL[1]"/>
              <p:cNvPicPr>
                <a:picLocks noChangeAspect="1" noChangeArrowheads="1"/>
              </p:cNvPicPr>
              <p:nvPr/>
            </p:nvPicPr>
            <p:blipFill>
              <a:blip r:embed="rId40" cstate="print"/>
              <a:srcRect b="3442"/>
              <a:stretch>
                <a:fillRect/>
              </a:stretch>
            </p:blipFill>
            <p:spPr bwMode="auto">
              <a:xfrm rot="-344627">
                <a:off x="96069665" y="115516953"/>
                <a:ext cx="2808000" cy="1872000"/>
              </a:xfrm>
              <a:prstGeom prst="rect">
                <a:avLst/>
              </a:prstGeom>
              <a:noFill/>
              <a:ln w="190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28" name="Picture 20" descr="1268638600_slajd19[1]"/>
              <p:cNvPicPr>
                <a:picLocks noChangeAspect="1" noChangeArrowheads="1"/>
              </p:cNvPicPr>
              <p:nvPr/>
            </p:nvPicPr>
            <p:blipFill>
              <a:blip r:embed="rId41" cstate="print"/>
              <a:srcRect b="11647"/>
              <a:stretch>
                <a:fillRect/>
              </a:stretch>
            </p:blipFill>
            <p:spPr bwMode="auto">
              <a:xfrm rot="-571166">
                <a:off x="95879902" y="110657670"/>
                <a:ext cx="2988000" cy="2158203"/>
              </a:xfrm>
              <a:prstGeom prst="rect">
                <a:avLst/>
              </a:prstGeom>
              <a:noFill/>
              <a:ln w="190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29" name="Picture 21" descr="slide_7[1]"/>
              <p:cNvPicPr>
                <a:picLocks noChangeAspect="1" noChangeArrowheads="1"/>
              </p:cNvPicPr>
              <p:nvPr/>
            </p:nvPicPr>
            <p:blipFill>
              <a:blip r:embed="rId42" cstate="print"/>
              <a:srcRect l="7408" t="16931" r="6879" b="4056"/>
              <a:stretch>
                <a:fillRect/>
              </a:stretch>
            </p:blipFill>
            <p:spPr bwMode="auto">
              <a:xfrm rot="528634">
                <a:off x="96027695" y="112961098"/>
                <a:ext cx="2847037" cy="2160000"/>
              </a:xfrm>
              <a:prstGeom prst="rect">
                <a:avLst/>
              </a:prstGeom>
              <a:noFill/>
              <a:ln w="190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30" name="Picture 22" descr="img3[1]"/>
              <p:cNvPicPr>
                <a:picLocks noChangeAspect="1" noChangeArrowheads="1"/>
              </p:cNvPicPr>
              <p:nvPr/>
            </p:nvPicPr>
            <p:blipFill>
              <a:blip r:embed="rId43" cstate="print"/>
              <a:srcRect l="58202" t="14815" r="4762" b="36507"/>
              <a:stretch>
                <a:fillRect/>
              </a:stretch>
            </p:blipFill>
            <p:spPr bwMode="auto">
              <a:xfrm rot="228071">
                <a:off x="96430027" y="108209060"/>
                <a:ext cx="2232000" cy="2483820"/>
              </a:xfrm>
              <a:prstGeom prst="rect">
                <a:avLst/>
              </a:prstGeom>
              <a:noFill/>
              <a:ln w="190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31" name="Picture 23" descr="depositphotos_75609321-Funny-and-funny-clowns-entertained-the-children[1]"/>
              <p:cNvPicPr>
                <a:picLocks noChangeAspect="1" noChangeArrowheads="1"/>
              </p:cNvPicPr>
              <p:nvPr/>
            </p:nvPicPr>
            <p:blipFill>
              <a:blip r:embed="rId44" cstate="print"/>
              <a:srcRect t="13963" b="2238"/>
              <a:stretch>
                <a:fillRect/>
              </a:stretch>
            </p:blipFill>
            <p:spPr bwMode="auto">
              <a:xfrm>
                <a:off x="92466750" y="108101100"/>
                <a:ext cx="3513308" cy="9648000"/>
              </a:xfrm>
              <a:prstGeom prst="rect">
                <a:avLst/>
              </a:prstGeom>
              <a:noFill/>
              <a:ln w="19050" algn="in">
                <a:solidFill>
                  <a:srgbClr val="CC0099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32" name="Picture 24" descr="1390317359_img_1519_izmen"/>
              <p:cNvPicPr>
                <a:picLocks noChangeAspect="1" noChangeArrowheads="1"/>
              </p:cNvPicPr>
              <p:nvPr/>
            </p:nvPicPr>
            <p:blipFill>
              <a:blip r:embed="rId45" cstate="print"/>
              <a:srcRect r="1732" b="9291"/>
              <a:stretch>
                <a:fillRect/>
              </a:stretch>
            </p:blipFill>
            <p:spPr bwMode="auto">
              <a:xfrm rot="-809690">
                <a:off x="92466750" y="108245100"/>
                <a:ext cx="1980000" cy="1370769"/>
              </a:xfrm>
              <a:prstGeom prst="rect">
                <a:avLst/>
              </a:prstGeom>
              <a:noFill/>
              <a:ln w="190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33" name="Picture 25" descr="i[10]"/>
              <p:cNvPicPr>
                <a:picLocks noChangeAspect="1" noChangeArrowheads="1"/>
              </p:cNvPicPr>
              <p:nvPr/>
            </p:nvPicPr>
            <p:blipFill>
              <a:blip r:embed="rId46" cstate="print"/>
              <a:srcRect l="7086" t="23622" r="42126" b="5511"/>
              <a:stretch>
                <a:fillRect/>
              </a:stretch>
            </p:blipFill>
            <p:spPr bwMode="auto">
              <a:xfrm rot="355391">
                <a:off x="96282750" y="108173100"/>
                <a:ext cx="2545600" cy="2664000"/>
              </a:xfrm>
              <a:prstGeom prst="rect">
                <a:avLst/>
              </a:prstGeom>
              <a:noFill/>
              <a:ln w="190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119834" name="AutoShape 26"/>
              <p:cNvSpPr>
                <a:spLocks noChangeArrowheads="1"/>
              </p:cNvSpPr>
              <p:nvPr/>
            </p:nvSpPr>
            <p:spPr bwMode="auto">
              <a:xfrm rot="-1178511">
                <a:off x="92034750" y="110549100"/>
                <a:ext cx="7349875" cy="1130400"/>
              </a:xfrm>
              <a:prstGeom prst="wave">
                <a:avLst>
                  <a:gd name="adj1" fmla="val 13005"/>
                  <a:gd name="adj2" fmla="val 0"/>
                </a:avLst>
              </a:prstGeom>
              <a:solidFill>
                <a:srgbClr val="FFFFFF"/>
              </a:solidFill>
              <a:ln w="19050" algn="in">
                <a:solidFill>
                  <a:srgbClr val="A3007A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835" name="WordArt 27"/>
              <p:cNvSpPr>
                <a:spLocks noChangeArrowheads="1" noChangeShapeType="1" noTextEdit="1"/>
              </p:cNvSpPr>
              <p:nvPr/>
            </p:nvSpPr>
            <p:spPr bwMode="auto">
              <a:xfrm rot="-978702">
                <a:off x="92646750" y="110801100"/>
                <a:ext cx="6186998" cy="50147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1600" b="1" i="1" kern="10" spc="0" dirty="0" smtClean="0">
                    <a:ln w="9525" algn="ctr">
                      <a:solidFill>
                        <a:srgbClr val="5F5F5F"/>
                      </a:solidFill>
                      <a:round/>
                      <a:headEnd/>
                      <a:tailEnd/>
                    </a:ln>
                    <a:solidFill>
                      <a:srgbClr val="5F5F5F"/>
                    </a:solidFill>
                    <a:effectLst>
                      <a:outerShdw dist="45791" dir="2021404" algn="ctr" rotWithShape="0">
                        <a:srgbClr val="B2B2B2">
                          <a:alpha val="80000"/>
                        </a:srgbClr>
                      </a:outerShdw>
                    </a:effectLst>
                    <a:latin typeface="Times New Roman"/>
                    <a:cs typeface="Times New Roman"/>
                  </a:rPr>
                  <a:t>А вместо детства была война...</a:t>
                </a:r>
                <a:endParaRPr lang="ru-RU" sz="1600" b="1" i="1" kern="10" spc="0" dirty="0">
                  <a:ln w="9525" algn="ctr">
                    <a:solidFill>
                      <a:srgbClr val="5F5F5F"/>
                    </a:solidFill>
                    <a:round/>
                    <a:headEnd/>
                    <a:tailEnd/>
                  </a:ln>
                  <a:solidFill>
                    <a:srgbClr val="5F5F5F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19836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92538750" y="115085100"/>
              <a:ext cx="4676775" cy="4286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2400" kern="10" spc="0" smtClean="0">
                  <a:ln w="9525" algn="ctr">
                    <a:solidFill>
                      <a:srgbClr val="CCCCCC"/>
                    </a:solidFill>
                    <a:round/>
                    <a:headEnd/>
                    <a:tailEnd/>
                  </a:ln>
                  <a:solidFill>
                    <a:srgbClr val="5F5F5F"/>
                  </a:solidFill>
                  <a:effectLst/>
                  <a:latin typeface="Times New Roman"/>
                  <a:cs typeface="Times New Roman"/>
                </a:rPr>
                <a:t>Исследовательская работа</a:t>
              </a:r>
              <a:endParaRPr lang="ru-RU" sz="2400" kern="10" spc="0">
                <a:ln w="9525" algn="ctr">
                  <a:solidFill>
                    <a:srgbClr val="CCCCCC"/>
                  </a:solidFill>
                  <a:round/>
                  <a:headEnd/>
                  <a:tailEnd/>
                </a:ln>
                <a:solidFill>
                  <a:srgbClr val="5F5F5F"/>
                </a:solidFill>
                <a:effectLst/>
                <a:latin typeface="Times New Roman"/>
                <a:cs typeface="Times New Roman"/>
              </a:endParaRPr>
            </a:p>
          </p:txBody>
        </p:sp>
        <p:sp>
          <p:nvSpPr>
            <p:cNvPr id="119837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94986750" y="117101100"/>
              <a:ext cx="1314450" cy="5715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1600" kern="10" spc="0" smtClean="0">
                  <a:ln w="9525" algn="ctr">
                    <a:solidFill>
                      <a:srgbClr val="CC0066"/>
                    </a:solidFill>
                    <a:round/>
                    <a:headEnd/>
                    <a:tailEnd/>
                  </a:ln>
                  <a:solidFill>
                    <a:srgbClr val="CC0066"/>
                  </a:solidFill>
                  <a:effectLst/>
                  <a:latin typeface="Times New Roman"/>
                  <a:cs typeface="Times New Roman"/>
                </a:rPr>
                <a:t>Бугуруслан</a:t>
              </a:r>
            </a:p>
            <a:p>
              <a:pPr algn="ctr" rtl="0"/>
              <a:r>
                <a:rPr lang="ru-RU" sz="1600" kern="10" spc="0" smtClean="0">
                  <a:ln w="9525" algn="ctr">
                    <a:solidFill>
                      <a:srgbClr val="CC0066"/>
                    </a:solidFill>
                    <a:round/>
                    <a:headEnd/>
                    <a:tailEnd/>
                  </a:ln>
                  <a:solidFill>
                    <a:srgbClr val="CC0066"/>
                  </a:solidFill>
                  <a:effectLst/>
                  <a:latin typeface="Times New Roman"/>
                  <a:cs typeface="Times New Roman"/>
                </a:rPr>
                <a:t>2015</a:t>
              </a:r>
              <a:endParaRPr lang="ru-RU" sz="1600" kern="10" spc="0">
                <a:ln w="9525" algn="ctr">
                  <a:solidFill>
                    <a:srgbClr val="CC0066"/>
                  </a:solidFill>
                  <a:round/>
                  <a:headEnd/>
                  <a:tailEnd/>
                </a:ln>
                <a:solidFill>
                  <a:srgbClr val="CC0066"/>
                </a:solidFill>
                <a:effectLst/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2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3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4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1" name="Заголовок 48"/>
          <p:cNvSpPr txBox="1">
            <a:spLocks/>
          </p:cNvSpPr>
          <p:nvPr/>
        </p:nvSpPr>
        <p:spPr>
          <a:xfrm>
            <a:off x="0" y="188640"/>
            <a:ext cx="91440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СОТРУДНИЧЕСТВО. СОДРУЖЕСТВО. СОТВОРЧЕСТВО.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1" name="Picture 2" descr="F:\S80001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5013176"/>
            <a:ext cx="245976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2" descr="Журналисты)))"/>
          <p:cNvPicPr>
            <a:picLocks noChangeAspect="1" noChangeArrowheads="1"/>
          </p:cNvPicPr>
          <p:nvPr/>
        </p:nvPicPr>
        <p:blipFill>
          <a:blip r:embed="rId6" cstate="print"/>
          <a:srcRect l="1237" r="51753" b="63711"/>
          <a:stretch>
            <a:fillRect/>
          </a:stretch>
        </p:blipFill>
        <p:spPr bwMode="auto">
          <a:xfrm>
            <a:off x="0" y="2924944"/>
            <a:ext cx="267199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7" cstate="print"/>
          <a:srcRect l="19048" t="2695" r="12434" b="64204"/>
          <a:stretch>
            <a:fillRect/>
          </a:stretch>
        </p:blipFill>
        <p:spPr bwMode="auto">
          <a:xfrm>
            <a:off x="0" y="980728"/>
            <a:ext cx="2699792" cy="1792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Picture 2" descr="K:\Лера Белова\Москва(в школу)\uCY8rua6Ddw.jpg"/>
          <p:cNvPicPr>
            <a:picLocks noChangeAspect="1" noChangeArrowheads="1"/>
          </p:cNvPicPr>
          <p:nvPr/>
        </p:nvPicPr>
        <p:blipFill>
          <a:blip r:embed="rId8" cstate="print"/>
          <a:srcRect l="12500"/>
          <a:stretch>
            <a:fillRect/>
          </a:stretch>
        </p:blipFill>
        <p:spPr bwMode="auto">
          <a:xfrm>
            <a:off x="6695728" y="2780928"/>
            <a:ext cx="2448272" cy="186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_s40964"/>
          <p:cNvSpPr>
            <a:spLocks noChangeShapeType="1"/>
          </p:cNvSpPr>
          <p:nvPr/>
        </p:nvSpPr>
        <p:spPr bwMode="auto">
          <a:xfrm flipH="1" flipV="1">
            <a:off x="3405507" y="2527688"/>
            <a:ext cx="595861" cy="35010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8" name="_s40966"/>
          <p:cNvSpPr>
            <a:spLocks noChangeShapeType="1"/>
          </p:cNvSpPr>
          <p:nvPr/>
        </p:nvSpPr>
        <p:spPr bwMode="auto">
          <a:xfrm flipH="1">
            <a:off x="3131840" y="3284984"/>
            <a:ext cx="792088" cy="1931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9" name="_s40967"/>
          <p:cNvSpPr>
            <a:spLocks noChangeArrowheads="1"/>
          </p:cNvSpPr>
          <p:nvPr/>
        </p:nvSpPr>
        <p:spPr bwMode="auto">
          <a:xfrm>
            <a:off x="1691680" y="2924944"/>
            <a:ext cx="1513242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20" name="_s40968"/>
          <p:cNvSpPr>
            <a:spLocks noChangeShapeType="1"/>
          </p:cNvSpPr>
          <p:nvPr/>
        </p:nvSpPr>
        <p:spPr bwMode="auto">
          <a:xfrm flipH="1">
            <a:off x="3635896" y="3573016"/>
            <a:ext cx="504056" cy="50830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2" name="_s40970"/>
          <p:cNvSpPr>
            <a:spLocks noChangeShapeType="1"/>
          </p:cNvSpPr>
          <p:nvPr/>
        </p:nvSpPr>
        <p:spPr bwMode="auto">
          <a:xfrm>
            <a:off x="5004048" y="3645024"/>
            <a:ext cx="546281" cy="50700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4" name="_s40972"/>
          <p:cNvSpPr>
            <a:spLocks noChangeShapeType="1"/>
          </p:cNvSpPr>
          <p:nvPr/>
        </p:nvSpPr>
        <p:spPr bwMode="auto">
          <a:xfrm>
            <a:off x="5325891" y="3351091"/>
            <a:ext cx="740894" cy="12448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5" name="_s40973"/>
          <p:cNvSpPr>
            <a:spLocks noChangeArrowheads="1"/>
          </p:cNvSpPr>
          <p:nvPr/>
        </p:nvSpPr>
        <p:spPr bwMode="auto">
          <a:xfrm>
            <a:off x="6012160" y="2996952"/>
            <a:ext cx="1513242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26" name="_s40974"/>
          <p:cNvSpPr>
            <a:spLocks noChangeShapeType="1"/>
          </p:cNvSpPr>
          <p:nvPr/>
        </p:nvSpPr>
        <p:spPr bwMode="auto">
          <a:xfrm flipV="1">
            <a:off x="5180858" y="2526391"/>
            <a:ext cx="592366" cy="35140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8" name="_s40976"/>
          <p:cNvSpPr>
            <a:spLocks noChangeShapeType="1"/>
          </p:cNvSpPr>
          <p:nvPr/>
        </p:nvSpPr>
        <p:spPr bwMode="auto">
          <a:xfrm flipH="1" flipV="1">
            <a:off x="4139952" y="2060848"/>
            <a:ext cx="306271" cy="605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9" name="_s40977"/>
          <p:cNvSpPr>
            <a:spLocks noChangeArrowheads="1"/>
          </p:cNvSpPr>
          <p:nvPr/>
        </p:nvSpPr>
        <p:spPr bwMode="auto">
          <a:xfrm>
            <a:off x="3131840" y="980728"/>
            <a:ext cx="1514989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30" name="_s40978"/>
          <p:cNvSpPr>
            <a:spLocks noChangeArrowheads="1"/>
          </p:cNvSpPr>
          <p:nvPr/>
        </p:nvSpPr>
        <p:spPr bwMode="auto">
          <a:xfrm>
            <a:off x="3851920" y="2564904"/>
            <a:ext cx="1514989" cy="1120347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pic>
        <p:nvPicPr>
          <p:cNvPr id="34" name="Picture 4" descr="IMG_916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93383" y="908720"/>
            <a:ext cx="2550617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_s40975"/>
          <p:cNvSpPr>
            <a:spLocks noChangeArrowheads="1"/>
          </p:cNvSpPr>
          <p:nvPr/>
        </p:nvSpPr>
        <p:spPr bwMode="auto">
          <a:xfrm>
            <a:off x="5724128" y="1844824"/>
            <a:ext cx="1513242" cy="1124237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17" name="_s40965"/>
          <p:cNvSpPr>
            <a:spLocks noChangeArrowheads="1"/>
          </p:cNvSpPr>
          <p:nvPr/>
        </p:nvSpPr>
        <p:spPr bwMode="auto">
          <a:xfrm>
            <a:off x="1979712" y="1772816"/>
            <a:ext cx="1513242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21" name="_s40969"/>
          <p:cNvSpPr>
            <a:spLocks noChangeArrowheads="1"/>
          </p:cNvSpPr>
          <p:nvPr/>
        </p:nvSpPr>
        <p:spPr bwMode="auto">
          <a:xfrm>
            <a:off x="2411760" y="3933056"/>
            <a:ext cx="1513242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23" name="_s40971"/>
          <p:cNvSpPr>
            <a:spLocks noChangeArrowheads="1"/>
          </p:cNvSpPr>
          <p:nvPr/>
        </p:nvSpPr>
        <p:spPr bwMode="auto">
          <a:xfrm>
            <a:off x="5292080" y="4005064"/>
            <a:ext cx="1513242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771800" y="2780928"/>
            <a:ext cx="371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Музей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«Жемчужина»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1124744"/>
            <a:ext cx="1571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Городской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краеведческий музей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907704" y="1772816"/>
            <a:ext cx="17145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Управление образованием</a:t>
            </a:r>
          </a:p>
          <a:p>
            <a:pPr algn="ctr"/>
            <a:r>
              <a:rPr lang="ru-RU" sz="1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администрации</a:t>
            </a:r>
          </a:p>
          <a:p>
            <a:pPr algn="ctr"/>
            <a:r>
              <a:rPr lang="ru-RU" sz="1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МО «город Бугуруслан»</a:t>
            </a:r>
            <a:endParaRPr lang="ru-RU" sz="1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547664" y="2924944"/>
            <a:ext cx="194027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Редакции 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газет «Ведомости»,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Бугурусланская</a:t>
            </a: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правда»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411760" y="4005064"/>
            <a:ext cx="1473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Казачье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общество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г.Бугуруслана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220072" y="3933056"/>
            <a:ext cx="165391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Отдел 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молодежной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политики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администрации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г. Бугуруслана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5796136" y="1916832"/>
            <a:ext cx="14730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Совет 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ветеранов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г.Бугуруслана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012160" y="3068960"/>
            <a:ext cx="14730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Военный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комиссариат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г.Бугуруслана</a:t>
            </a:r>
          </a:p>
        </p:txBody>
      </p:sp>
      <p:pic>
        <p:nvPicPr>
          <p:cNvPr id="144386" name="Picture 2" descr="1%20(6)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88224" y="4653136"/>
            <a:ext cx="2555776" cy="2016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7" name="Picture 3" descr="F:\ВСЕ ФОТО\фото2012-2013\фо-то\DCIM\100SSCAM\S800026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1" y="4653136"/>
            <a:ext cx="2723795" cy="2042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" name="_s40976"/>
          <p:cNvSpPr>
            <a:spLocks noChangeShapeType="1"/>
          </p:cNvSpPr>
          <p:nvPr/>
        </p:nvSpPr>
        <p:spPr bwMode="auto">
          <a:xfrm flipV="1">
            <a:off x="4860032" y="1988840"/>
            <a:ext cx="261409" cy="68597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47" name="_s40977"/>
          <p:cNvSpPr>
            <a:spLocks noChangeArrowheads="1"/>
          </p:cNvSpPr>
          <p:nvPr/>
        </p:nvSpPr>
        <p:spPr bwMode="auto">
          <a:xfrm>
            <a:off x="4644008" y="980728"/>
            <a:ext cx="1514989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644008" y="1052736"/>
            <a:ext cx="1571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Филиал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ГБУ «ГАОО» в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г.Бугуруслане</a:t>
            </a:r>
          </a:p>
        </p:txBody>
      </p:sp>
      <p:sp>
        <p:nvSpPr>
          <p:cNvPr id="49" name="_s40970"/>
          <p:cNvSpPr>
            <a:spLocks noChangeShapeType="1"/>
          </p:cNvSpPr>
          <p:nvPr/>
        </p:nvSpPr>
        <p:spPr bwMode="auto">
          <a:xfrm>
            <a:off x="4644008" y="3717032"/>
            <a:ext cx="1" cy="64807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50" name="_s40969"/>
          <p:cNvSpPr>
            <a:spLocks noChangeArrowheads="1"/>
          </p:cNvSpPr>
          <p:nvPr/>
        </p:nvSpPr>
        <p:spPr bwMode="auto">
          <a:xfrm>
            <a:off x="3851920" y="4149080"/>
            <a:ext cx="1513242" cy="1122940"/>
          </a:xfrm>
          <a:prstGeom prst="ellipse">
            <a:avLst/>
          </a:prstGeom>
          <a:solidFill>
            <a:srgbClr val="FFCC00"/>
          </a:solidFill>
          <a:ln w="9525">
            <a:solidFill>
              <a:srgbClr val="CC66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ru-RU" sz="1600" b="1" dirty="0">
              <a:solidFill>
                <a:srgbClr val="99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851920" y="4149080"/>
            <a:ext cx="14857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Детская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библиотека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имени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С.Т.Аксакова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4" name="Заголовок 48"/>
          <p:cNvSpPr txBox="1">
            <a:spLocks/>
          </p:cNvSpPr>
          <p:nvPr/>
        </p:nvSpPr>
        <p:spPr>
          <a:xfrm>
            <a:off x="-214346" y="214290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МЫ ПИШЕМ ОБ ИСТОРИИ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7" name="AutoShape 55"/>
          <p:cNvSpPr>
            <a:spLocks noChangeArrowheads="1"/>
          </p:cNvSpPr>
          <p:nvPr/>
        </p:nvSpPr>
        <p:spPr bwMode="ltGray">
          <a:xfrm rot="5400000" flipH="1">
            <a:off x="-2016125" y="1836726"/>
            <a:ext cx="4032250" cy="3930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" name="Picture 3" descr="D:\Documents and Settings\Документы\Рабочий стол\О9\аним\о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356992"/>
            <a:ext cx="1281112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54"/>
          <p:cNvSpPr>
            <a:spLocks noChangeArrowheads="1"/>
          </p:cNvSpPr>
          <p:nvPr/>
        </p:nvSpPr>
        <p:spPr bwMode="ltGray">
          <a:xfrm rot="5400000">
            <a:off x="-2412207" y="1312847"/>
            <a:ext cx="4824413" cy="47704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1 w 21600"/>
              <a:gd name="T13" fmla="*/ 0 h 21600"/>
              <a:gd name="T14" fmla="*/ 21199 w 21600"/>
              <a:gd name="T15" fmla="*/ 1362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0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" name="Group 88"/>
          <p:cNvGrpSpPr>
            <a:grpSpLocks/>
          </p:cNvGrpSpPr>
          <p:nvPr/>
        </p:nvGrpSpPr>
        <p:grpSpPr bwMode="auto">
          <a:xfrm>
            <a:off x="1643042" y="2000240"/>
            <a:ext cx="381000" cy="381000"/>
            <a:chOff x="2078" y="1680"/>
            <a:chExt cx="1615" cy="1615"/>
          </a:xfrm>
        </p:grpSpPr>
        <p:sp>
          <p:nvSpPr>
            <p:cNvPr id="21" name="Oval 89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Oval 90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Oval 91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9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5" name="Oval 93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9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7" name="Group 95"/>
          <p:cNvGrpSpPr>
            <a:grpSpLocks/>
          </p:cNvGrpSpPr>
          <p:nvPr/>
        </p:nvGrpSpPr>
        <p:grpSpPr bwMode="auto">
          <a:xfrm>
            <a:off x="2000232" y="2786058"/>
            <a:ext cx="381000" cy="381000"/>
            <a:chOff x="2078" y="1680"/>
            <a:chExt cx="1615" cy="1615"/>
          </a:xfrm>
        </p:grpSpPr>
        <p:sp>
          <p:nvSpPr>
            <p:cNvPr id="28" name="Oval 9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Oval 9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98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9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2" name="Oval 100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10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4" name="Group 102"/>
          <p:cNvGrpSpPr>
            <a:grpSpLocks/>
          </p:cNvGrpSpPr>
          <p:nvPr/>
        </p:nvGrpSpPr>
        <p:grpSpPr bwMode="auto">
          <a:xfrm>
            <a:off x="2133600" y="3687763"/>
            <a:ext cx="381000" cy="381000"/>
            <a:chOff x="2078" y="1680"/>
            <a:chExt cx="1615" cy="1615"/>
          </a:xfrm>
        </p:grpSpPr>
        <p:sp>
          <p:nvSpPr>
            <p:cNvPr id="35" name="Oval 10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0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Oval 105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Oval 10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9" name="Oval 107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Oval 10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1" name="Group 109"/>
          <p:cNvGrpSpPr>
            <a:grpSpLocks/>
          </p:cNvGrpSpPr>
          <p:nvPr/>
        </p:nvGrpSpPr>
        <p:grpSpPr bwMode="auto">
          <a:xfrm>
            <a:off x="1979712" y="4509120"/>
            <a:ext cx="381000" cy="381000"/>
            <a:chOff x="2078" y="1680"/>
            <a:chExt cx="1615" cy="1615"/>
          </a:xfrm>
        </p:grpSpPr>
        <p:sp>
          <p:nvSpPr>
            <p:cNvPr id="42" name="Oval 1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Oval 1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Oval 112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1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46" name="Oval 114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Oval 1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8" name="Group 116"/>
          <p:cNvGrpSpPr>
            <a:grpSpLocks/>
          </p:cNvGrpSpPr>
          <p:nvPr/>
        </p:nvGrpSpPr>
        <p:grpSpPr bwMode="auto">
          <a:xfrm>
            <a:off x="1500166" y="5214950"/>
            <a:ext cx="355600" cy="381000"/>
            <a:chOff x="2078" y="1680"/>
            <a:chExt cx="1615" cy="1615"/>
          </a:xfrm>
        </p:grpSpPr>
        <p:sp>
          <p:nvSpPr>
            <p:cNvPr id="49" name="Oval 117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118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119"/>
            <p:cNvSpPr>
              <a:spLocks noChangeArrowheads="1"/>
            </p:cNvSpPr>
            <p:nvPr/>
          </p:nvSpPr>
          <p:spPr bwMode="gray">
            <a:xfrm>
              <a:off x="2251" y="1855"/>
              <a:ext cx="1262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Oval 12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3" name="Oval 121"/>
            <p:cNvSpPr>
              <a:spLocks noChangeArrowheads="1"/>
            </p:cNvSpPr>
            <p:nvPr/>
          </p:nvSpPr>
          <p:spPr bwMode="gray">
            <a:xfrm>
              <a:off x="2338" y="1936"/>
              <a:ext cx="1096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Oval 12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5" name="AutoShape 87"/>
          <p:cNvSpPr>
            <a:spLocks noChangeArrowheads="1"/>
          </p:cNvSpPr>
          <p:nvPr/>
        </p:nvSpPr>
        <p:spPr bwMode="gray">
          <a:xfrm>
            <a:off x="2072104" y="1702290"/>
            <a:ext cx="6786590" cy="6508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AutoShape 84"/>
          <p:cNvSpPr>
            <a:spLocks noChangeArrowheads="1"/>
          </p:cNvSpPr>
          <p:nvPr/>
        </p:nvSpPr>
        <p:spPr bwMode="gray">
          <a:xfrm>
            <a:off x="2337304" y="2444800"/>
            <a:ext cx="6480720" cy="64294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dirty="0" smtClean="0"/>
              <a:t>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Во славу Великой Победы…//«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ЮнПресс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» приложение  газеты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Бугурусланская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правда». - № 72. – 1 июля 2014. – с. 1.</a:t>
            </a:r>
          </a:p>
          <a:p>
            <a:pPr>
              <a:defRPr/>
            </a:pPr>
            <a:endParaRPr lang="en-US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AutoShape 81"/>
          <p:cNvSpPr>
            <a:spLocks noChangeArrowheads="1"/>
          </p:cNvSpPr>
          <p:nvPr/>
        </p:nvSpPr>
        <p:spPr bwMode="gray">
          <a:xfrm>
            <a:off x="2422526" y="3187737"/>
            <a:ext cx="6336704" cy="64294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Память.// 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Бугурусланская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правда». - № 139. – 6 декабря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2014. – с.1.</a:t>
            </a:r>
            <a:endParaRPr lang="en-US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AutoShape 78"/>
          <p:cNvSpPr>
            <a:spLocks noChangeArrowheads="1"/>
          </p:cNvSpPr>
          <p:nvPr/>
        </p:nvSpPr>
        <p:spPr bwMode="gray">
          <a:xfrm>
            <a:off x="2385492" y="3937796"/>
            <a:ext cx="6480720" cy="78581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Деньги пахнут… медом.(по материалам филиала 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госархива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)//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ЮнПресс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» приложение  газеты 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Бугурусланская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правда». –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№ 50. – 30 июня 2015. – с.13</a:t>
            </a:r>
          </a:p>
        </p:txBody>
      </p:sp>
      <p:sp>
        <p:nvSpPr>
          <p:cNvPr id="59" name="AutoShape 53"/>
          <p:cNvSpPr>
            <a:spLocks noChangeArrowheads="1"/>
          </p:cNvSpPr>
          <p:nvPr/>
        </p:nvSpPr>
        <p:spPr bwMode="gray">
          <a:xfrm>
            <a:off x="1937622" y="4834280"/>
            <a:ext cx="7128792" cy="74931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  Возрождаются традиции.// 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Бугурусланские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ведомости». –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  № 50. – 20 декабря 2016. – с. 2.</a:t>
            </a:r>
            <a:endParaRPr lang="en-US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8545" name="Picture 1" descr="112812829_112798631_0_c930c_902165d1_M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0"/>
            <a:ext cx="1892175" cy="104052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grpSp>
        <p:nvGrpSpPr>
          <p:cNvPr id="62" name="Group 109"/>
          <p:cNvGrpSpPr>
            <a:grpSpLocks/>
          </p:cNvGrpSpPr>
          <p:nvPr/>
        </p:nvGrpSpPr>
        <p:grpSpPr bwMode="auto">
          <a:xfrm>
            <a:off x="1115616" y="1484784"/>
            <a:ext cx="381000" cy="381000"/>
            <a:chOff x="2078" y="1680"/>
            <a:chExt cx="1615" cy="1615"/>
          </a:xfrm>
        </p:grpSpPr>
        <p:sp>
          <p:nvSpPr>
            <p:cNvPr id="63" name="Oval 1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Oval 1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Oval 112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Oval 1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7" name="Oval 114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Oval 1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9" name="AutoShape 87"/>
          <p:cNvSpPr>
            <a:spLocks noChangeArrowheads="1"/>
          </p:cNvSpPr>
          <p:nvPr/>
        </p:nvSpPr>
        <p:spPr bwMode="gray">
          <a:xfrm>
            <a:off x="1456965" y="966500"/>
            <a:ext cx="6786590" cy="6508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649598">
            <a:off x="175739" y="4551070"/>
            <a:ext cx="1630557" cy="461326"/>
          </a:xfrm>
          <a:prstGeom prst="rect">
            <a:avLst/>
          </a:prstGeom>
          <a:noFill/>
          <a:ln w="25400" algn="in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3" name="Прямоугольник 72"/>
          <p:cNvSpPr/>
          <p:nvPr/>
        </p:nvSpPr>
        <p:spPr>
          <a:xfrm>
            <a:off x="1690429" y="995137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Юбилей музея «Жемчужина».// «ШОК: школьная объективная </a:t>
            </a:r>
          </a:p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корреспонденция». - № 71. – февраль 2014. – с. 1</a:t>
            </a:r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2259975" y="1758660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Красный билет.//«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ЮнПресс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» приложение газеты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Бугурусланская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правда». - № 89. -20 ноября 2014. – с. 3</a:t>
            </a:r>
            <a:endParaRPr lang="ru-RU" dirty="0"/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39008">
            <a:off x="288242" y="2177773"/>
            <a:ext cx="758241" cy="1098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1" name="AutoShape 81"/>
          <p:cNvSpPr>
            <a:spLocks noChangeArrowheads="1"/>
          </p:cNvSpPr>
          <p:nvPr/>
        </p:nvSpPr>
        <p:spPr bwMode="gray">
          <a:xfrm>
            <a:off x="2422526" y="3186483"/>
            <a:ext cx="6336704" cy="64294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Память.// 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Бугурусланская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правда». - № 139. – 6 декабря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 2014. – с.1.</a:t>
            </a:r>
            <a:endParaRPr lang="en-US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AutoShape 81"/>
          <p:cNvSpPr>
            <a:spLocks noChangeArrowheads="1"/>
          </p:cNvSpPr>
          <p:nvPr/>
        </p:nvSpPr>
        <p:spPr bwMode="gray">
          <a:xfrm>
            <a:off x="1403648" y="5663545"/>
            <a:ext cx="6336704" cy="64294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Погиб в Пальмире русский офицер//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Бугурусланские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ведомости».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- № 139. – 6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декабря, 2019.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с.2.</a:t>
            </a:r>
            <a:endParaRPr lang="en-US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Text Box 39"/>
          <p:cNvSpPr txBox="1">
            <a:spLocks noChangeArrowheads="1"/>
          </p:cNvSpPr>
          <p:nvPr/>
        </p:nvSpPr>
        <p:spPr bwMode="auto">
          <a:xfrm>
            <a:off x="2428860" y="908720"/>
            <a:ext cx="6572296" cy="19442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Приглашаем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вас прикоснуться к истории и приоткрыть для себя завесу прошлого, совершив вместе с нами путешествие по </a:t>
            </a:r>
            <a:r>
              <a:rPr kumimoji="0" lang="ru-RU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экспозиции «Никто не забыт, ничто не забыто» 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художественного музея «Жемчужина» муниципального бюджетного общеобразовательного учреждения «Лицей №1» муниципального образования «город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угуруслан».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1663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600" b="1" spc="50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СТАРТ, ВНИМАНИЕ… В МУЗЕЙ!</a:t>
            </a:r>
          </a:p>
        </p:txBody>
      </p:sp>
      <p:pic>
        <p:nvPicPr>
          <p:cNvPr id="123907" name="Picture 3" descr="F:\ВСЕ ФОТО\фото 2013-2014 учебный год\фото\100SSCAM\S80002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708920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77" name="Picture 1" descr="E:\DCIM\100SSCAM\S80003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4429132"/>
            <a:ext cx="1821652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78" name="Picture 2" descr="E:\DCIM\100SSCAM\S80003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572008"/>
            <a:ext cx="2571736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79" name="Picture 3" descr="E:\DCIM\100SSCAM\S800034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71736" y="4643446"/>
            <a:ext cx="2405080" cy="1803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0" name="Picture 4" descr="E:\DCIM\100SSCAM\S800035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59" y="2786058"/>
            <a:ext cx="2143141" cy="160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5" name="Picture 9" descr="E:\DCIM\100SSCAM\S8000338.JPG"/>
          <p:cNvPicPr>
            <a:picLocks noChangeAspect="1" noChangeArrowheads="1"/>
          </p:cNvPicPr>
          <p:nvPr/>
        </p:nvPicPr>
        <p:blipFill>
          <a:blip r:embed="rId11" cstate="print"/>
          <a:srcRect l="17969" r="7812"/>
          <a:stretch>
            <a:fillRect/>
          </a:stretch>
        </p:blipFill>
        <p:spPr bwMode="auto">
          <a:xfrm>
            <a:off x="6883260" y="4573479"/>
            <a:ext cx="2260740" cy="2284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E:\DCIM\100SSCAM\S8000369.JPG"/>
          <p:cNvPicPr>
            <a:picLocks noChangeAspect="1" noChangeArrowheads="1"/>
          </p:cNvPicPr>
          <p:nvPr/>
        </p:nvPicPr>
        <p:blipFill>
          <a:blip r:embed="rId12" cstate="print"/>
          <a:srcRect l="6896"/>
          <a:stretch>
            <a:fillRect/>
          </a:stretch>
        </p:blipFill>
        <p:spPr bwMode="auto">
          <a:xfrm>
            <a:off x="0" y="857232"/>
            <a:ext cx="2428860" cy="1956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E:\DCIM\100SSCAM\S8000377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00298" y="2786058"/>
            <a:ext cx="2285984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E:\DCIM\100SSCAM\S8000375.JPG"/>
          <p:cNvPicPr>
            <a:picLocks noChangeAspect="1" noChangeArrowheads="1"/>
          </p:cNvPicPr>
          <p:nvPr/>
        </p:nvPicPr>
        <p:blipFill>
          <a:blip r:embed="rId14" cstate="print"/>
          <a:srcRect t="7291" b="21875"/>
          <a:stretch>
            <a:fillRect/>
          </a:stretch>
        </p:blipFill>
        <p:spPr bwMode="auto">
          <a:xfrm>
            <a:off x="4714876" y="3000372"/>
            <a:ext cx="2357454" cy="1252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4" name="Заголовок 48"/>
          <p:cNvSpPr txBox="1">
            <a:spLocks/>
          </p:cNvSpPr>
          <p:nvPr/>
        </p:nvSpPr>
        <p:spPr>
          <a:xfrm>
            <a:off x="0" y="188640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ПАМЯТИ СВЯТОЙ НАБАТ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63841" name="Picture 1" descr="S800009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7393974" y="5036185"/>
            <a:ext cx="1999886" cy="150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404665"/>
            <a:ext cx="8784976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  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История, хранящаяся в народной памяти и в экспозиции музея «Никто не забыт, ничто не забыто», бесценна, ибо именно память каждого народа о своем прошлом помогает сохранению его гражданской идентичности. Без прошлого - нет будущего!</a:t>
            </a:r>
            <a:endParaRPr lang="ru-RU" u="sng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Все меньше и меньше остается среди нас тех, кто сражался за светлое будущее своей Отчизны, за достойную жизнь своих детей и внуков на фронте, и тех, кто в годы войны трудился в тылу. Пока ветераны еще не покинули нас, мы хотим сохранить их воспоминания - свидетельства о том, что они совершили, как жили, как сражались, как работали, во что верили и на что надеялись</a:t>
            </a:r>
            <a:r>
              <a:rPr kumimoji="0" lang="ru-RU" i="0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. Эти воспоминания помогут нам и нашим детям и внукам понять какими были те, кто жил на соседней улице, в соседнем селе и сделать правильные выводы об истории ХХ века…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Наш музей сохраняет  у потомков память о тех, кто стоял на защите нашего Отечества, память о боевых заслугах предков.</a:t>
            </a:r>
            <a:endParaRPr kumimoji="0" lang="ru-RU" i="0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   Мы пытаемся побудить своих ровесников к осознанию и идентификации себя как наследников Победы. Это также наш долг перед памятью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 ветеранов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И очень приятно осознавать, что не только в лицее, но и по всей России «Никто не забыт, ничто не забыто».</a:t>
            </a:r>
            <a:endParaRPr lang="ru-RU" dirty="0" smtClean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47" name="Picture 7" descr="http://www.metod-kopilka.ru/images/doc/51/45902/4/img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96" y="0"/>
            <a:ext cx="1346874" cy="1010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2338" name="Picture 2" descr="F:\НИК-2\P1000587.JPG"/>
          <p:cNvPicPr>
            <a:picLocks noChangeAspect="1" noChangeArrowheads="1"/>
          </p:cNvPicPr>
          <p:nvPr/>
        </p:nvPicPr>
        <p:blipFill>
          <a:blip r:embed="rId8" cstate="print"/>
          <a:srcRect l="6250"/>
          <a:stretch>
            <a:fillRect/>
          </a:stretch>
        </p:blipFill>
        <p:spPr bwMode="auto">
          <a:xfrm>
            <a:off x="5572132" y="5036356"/>
            <a:ext cx="2143108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F:\ВСЕ ФОТО\фотографии 2010-2011учебный год\конкурс\S800036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036332"/>
            <a:ext cx="2285984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2339" name="Picture 3" descr="F:\ВСЕ ФОТО\фотографии 2011 -2012\фотографии 2011-2012 учебного годо\война-фото\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3108" y="5143512"/>
            <a:ext cx="1785950" cy="124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" descr="E:\DCIM\100SSCAM\S8000374.JPG"/>
          <p:cNvPicPr>
            <a:picLocks noChangeAspect="1" noChangeArrowheads="1"/>
          </p:cNvPicPr>
          <p:nvPr/>
        </p:nvPicPr>
        <p:blipFill>
          <a:blip r:embed="rId11" cstate="print"/>
          <a:srcRect l="3704"/>
          <a:stretch>
            <a:fillRect/>
          </a:stretch>
        </p:blipFill>
        <p:spPr bwMode="auto">
          <a:xfrm>
            <a:off x="3857620" y="5143512"/>
            <a:ext cx="1857324" cy="1446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8" name="Text Box 39"/>
          <p:cNvSpPr txBox="1">
            <a:spLocks noChangeArrowheads="1"/>
          </p:cNvSpPr>
          <p:nvPr/>
        </p:nvSpPr>
        <p:spPr bwMode="auto">
          <a:xfrm>
            <a:off x="-396552" y="1052736"/>
            <a:ext cx="3419872" cy="12241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НАИМЕНОВАНИЕ</a:t>
            </a:r>
            <a:r>
              <a:rPr kumimoji="0" lang="ru-RU" sz="12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 МУЗЕЯ – </a:t>
            </a:r>
            <a:r>
              <a:rPr kumimoji="0" lang="ru-RU" sz="1200" b="1" u="sng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ХУДОЖЕСТВЕННЫЙ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endParaRPr lang="ru-RU" sz="1200" b="1" i="1" baseline="0" dirty="0" smtClean="0">
              <a:solidFill>
                <a:srgbClr val="FF0000"/>
              </a:solidFill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1200" b="1" i="1" baseline="0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ПРОФИЛЬ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1200" b="1" u="sng" baseline="0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ПРИКЛАДНОЕ ИСКУССТВО</a:t>
            </a:r>
            <a:endParaRPr kumimoji="0" lang="ru-RU" sz="1800" b="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-180528" y="2348880"/>
            <a:ext cx="2951162" cy="93610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ДАТА ОТКРЫТИЯ МУЗЕЯ: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1200" b="1" u="sng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4. АПРЕЛЯ 2004 года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200" b="1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СВИДЕТЕЛЬСТВО № 9621</a:t>
            </a:r>
            <a:endParaRPr kumimoji="0" lang="ru-RU" sz="1800" b="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6192838" y="1052736"/>
            <a:ext cx="2951162" cy="5040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ЭМБЛЕМА</a:t>
            </a:r>
            <a:r>
              <a:rPr lang="ru-RU" sz="1200" b="1" i="1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1200" b="1" u="sng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ХУДОЖЕСТВЕННОГО МУЗЕЯ</a:t>
            </a:r>
            <a:r>
              <a:rPr lang="ru-RU" sz="1200" b="1" u="sng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1200" b="1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«ЖЕМЧУЖИНА»</a:t>
            </a:r>
            <a:endParaRPr kumimoji="0" lang="ru-RU" sz="1800" b="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9"/>
          <p:cNvGrpSpPr>
            <a:grpSpLocks/>
          </p:cNvGrpSpPr>
          <p:nvPr/>
        </p:nvGrpSpPr>
        <p:grpSpPr bwMode="auto">
          <a:xfrm>
            <a:off x="6948264" y="1556792"/>
            <a:ext cx="1944216" cy="1944216"/>
            <a:chOff x="114107775" y="111096150"/>
            <a:chExt cx="2088000" cy="1926001"/>
          </a:xfrm>
        </p:grpSpPr>
        <p:sp>
          <p:nvSpPr>
            <p:cNvPr id="23" name="Oval 30"/>
            <p:cNvSpPr>
              <a:spLocks noChangeArrowheads="1"/>
            </p:cNvSpPr>
            <p:nvPr/>
          </p:nvSpPr>
          <p:spPr bwMode="auto">
            <a:xfrm>
              <a:off x="114107775" y="111096150"/>
              <a:ext cx="2088000" cy="1860582"/>
            </a:xfrm>
            <a:prstGeom prst="ellipse">
              <a:avLst/>
            </a:prstGeom>
            <a:solidFill>
              <a:srgbClr val="CCCCCC"/>
            </a:solidFill>
            <a:ln w="50800" algn="in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24" name="Group 31"/>
            <p:cNvGrpSpPr>
              <a:grpSpLocks/>
            </p:cNvGrpSpPr>
            <p:nvPr/>
          </p:nvGrpSpPr>
          <p:grpSpPr bwMode="auto">
            <a:xfrm>
              <a:off x="114197775" y="111279192"/>
              <a:ext cx="1926000" cy="1742959"/>
              <a:chOff x="114197775" y="111279192"/>
              <a:chExt cx="1926000" cy="1742959"/>
            </a:xfrm>
          </p:grpSpPr>
          <p:pic>
            <p:nvPicPr>
              <p:cNvPr id="25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14260555" y="111322205"/>
                <a:ext cx="1782438" cy="150327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6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489724" y="111279192"/>
                <a:ext cx="1336831" cy="688222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Times New Roman"/>
                    <a:cs typeface="Times New Roman"/>
                  </a:rPr>
                  <a:t>«ЖЕМЧУЖИНА»</a:t>
                </a:r>
                <a:endParaRPr lang="ru-RU" sz="1600" kern="10" spc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  <p:sp>
            <p:nvSpPr>
              <p:cNvPr id="27" name="AutoShape 34"/>
              <p:cNvSpPr>
                <a:spLocks noChangeArrowheads="1"/>
              </p:cNvSpPr>
              <p:nvPr/>
            </p:nvSpPr>
            <p:spPr bwMode="auto">
              <a:xfrm>
                <a:off x="114197775" y="112741663"/>
                <a:ext cx="1926000" cy="280488"/>
              </a:xfrm>
              <a:prstGeom prst="ellipseRibbon">
                <a:avLst>
                  <a:gd name="adj1" fmla="val 25000"/>
                  <a:gd name="adj2" fmla="val 50000"/>
                  <a:gd name="adj3" fmla="val 12500"/>
                </a:avLst>
              </a:prstGeom>
              <a:solidFill>
                <a:srgbClr val="CC3300"/>
              </a:solidFill>
              <a:ln w="9525" algn="ctr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WordArt 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024457" y="111408234"/>
                <a:ext cx="254633" cy="10619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Arial Black"/>
                  </a:rPr>
                  <a:t>2017</a:t>
                </a:r>
                <a:endParaRPr lang="ru-RU" sz="1600" kern="10" spc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29" name="WordArt 3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755775" y="112842150"/>
                <a:ext cx="828000" cy="144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МБОУ «Лицей №1»</a:t>
                </a:r>
              </a:p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БУГУРУСЛАН</a:t>
                </a:r>
                <a:endParaRPr lang="ru-RU" sz="900" kern="10" spc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</p:grpSp>
      </p:grpSp>
      <p:sp>
        <p:nvSpPr>
          <p:cNvPr id="30" name="Text Box 46"/>
          <p:cNvSpPr txBox="1">
            <a:spLocks noChangeArrowheads="1"/>
          </p:cNvSpPr>
          <p:nvPr/>
        </p:nvSpPr>
        <p:spPr bwMode="auto">
          <a:xfrm>
            <a:off x="2928926" y="3000372"/>
            <a:ext cx="3528392" cy="5040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РАЗДЕЛЫ</a:t>
            </a:r>
            <a:r>
              <a:rPr kumimoji="0" lang="ru-RU" sz="12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ЭКСПОЗИЦИИ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1.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Прикладное искусство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2.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История родного края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3.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Выставка исследовательских работ по краеведению и этнографии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4.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Нумизматика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5.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Бонистика </a:t>
            </a:r>
            <a:r>
              <a:rPr kumimoji="0" lang="en-US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XIX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alibri" pitchFamily="34" charset="0"/>
                <a:cs typeface="Arial" pitchFamily="34" charset="0"/>
              </a:rPr>
              <a:t>–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XX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веков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6.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Этнография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alibri" pitchFamily="34" charset="0"/>
                <a:cs typeface="Arial" pitchFamily="34" charset="0"/>
              </a:rPr>
              <a:t>–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культура, традиции, быт народов Оренбуржья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7.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Народный фольклор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8.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Археология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9.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Участники Великой Отечественной войны города Бугуруслана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10.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История школы</a:t>
            </a:r>
            <a:endParaRPr kumimoji="0" lang="ru-RU" sz="6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11. </a:t>
            </a:r>
            <a:r>
              <a:rPr kumimoji="0" lang="ru-RU" sz="140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От цифры до винила</a:t>
            </a:r>
            <a:endParaRPr kumimoji="0" lang="ru-RU" sz="180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Заголовок 48"/>
          <p:cNvSpPr txBox="1">
            <a:spLocks/>
          </p:cNvSpPr>
          <p:nvPr/>
        </p:nvSpPr>
        <p:spPr>
          <a:xfrm>
            <a:off x="0" y="116632"/>
            <a:ext cx="91440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ВИЗИТНАЯ КАРТОЧКА ХУДОЖЕСТВЕННОГО МУЗЕЯ «ЖЕМЧУЖИНА»</a:t>
            </a:r>
            <a:endParaRPr kumimoji="0" lang="ru-RU" sz="2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1" name="Text Box 39"/>
          <p:cNvSpPr txBox="1">
            <a:spLocks noChangeArrowheads="1"/>
          </p:cNvSpPr>
          <p:nvPr/>
        </p:nvSpPr>
        <p:spPr bwMode="auto">
          <a:xfrm>
            <a:off x="2627784" y="1052736"/>
            <a:ext cx="3672408" cy="158417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400"/>
              </a:spcAft>
            </a:pPr>
            <a:r>
              <a:rPr lang="ru-RU" sz="1200" b="1" i="1" dirty="0" smtClean="0">
                <a:solidFill>
                  <a:srgbClr val="FF0000"/>
                </a:solidFill>
                <a:latin typeface="Times New Roman" pitchFamily="18" charset="0"/>
                <a:cs typeface="Arial" pitchFamily="34" charset="0"/>
              </a:rPr>
              <a:t>ЦЕЛЬ </a:t>
            </a:r>
            <a:r>
              <a:rPr kumimoji="0" lang="ru-RU" sz="1200" b="1" u="sng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МУЗЕЯ</a:t>
            </a:r>
            <a:r>
              <a:rPr lang="ru-RU" sz="1200" b="1" u="sng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1200" b="1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«ЖЕМЧУЖИНА»:</a:t>
            </a:r>
            <a:r>
              <a:rPr lang="ru-RU" dirty="0" smtClean="0"/>
              <a:t> </a:t>
            </a:r>
            <a:r>
              <a:rPr lang="ru-RU" sz="12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формировать у обучающихся гражданско-патриотические качества, расширять кругозор и воспитывать познавательные интересы и способности к овладению практическими навыками поисковой, исследовательской деятельности.</a:t>
            </a:r>
            <a:endParaRPr kumimoji="0" lang="ru-RU" sz="1400" b="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977" name="Rectangle 1"/>
          <p:cNvSpPr>
            <a:spLocks noChangeArrowheads="1"/>
          </p:cNvSpPr>
          <p:nvPr/>
        </p:nvSpPr>
        <p:spPr bwMode="auto">
          <a:xfrm>
            <a:off x="2428860" y="2714620"/>
            <a:ext cx="453650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МУЗЕЙ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ЗАНИМАЕТ ДВЕ КОМНАТЫ ПЛОЩАДЬЮ – 20 кв.м</a:t>
            </a: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228184" y="3789040"/>
            <a:ext cx="2915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СТРАНИЦА  </a:t>
            </a:r>
          </a:p>
          <a:p>
            <a:pPr algn="ctr"/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МУЗЕЯ «ЖЕМЧУЖИНА» </a:t>
            </a:r>
          </a:p>
          <a:p>
            <a:pPr algn="ctr"/>
            <a:r>
              <a:rPr lang="ru-RU" sz="1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САЙТЕ ЛИЦЕЯ</a:t>
            </a:r>
            <a:endParaRPr lang="ru-RU" sz="1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5953" name="Picture 1" descr="img651"/>
          <p:cNvPicPr>
            <a:picLocks noChangeAspect="1" noChangeArrowheads="1"/>
          </p:cNvPicPr>
          <p:nvPr/>
        </p:nvPicPr>
        <p:blipFill>
          <a:blip r:embed="rId7" cstate="print"/>
          <a:srcRect l="11597" t="9383" r="10097" b="9552"/>
          <a:stretch>
            <a:fillRect/>
          </a:stretch>
        </p:blipFill>
        <p:spPr bwMode="auto">
          <a:xfrm>
            <a:off x="285720" y="3143248"/>
            <a:ext cx="2071702" cy="2951612"/>
          </a:xfrm>
          <a:prstGeom prst="rect">
            <a:avLst/>
          </a:prstGeom>
          <a:noFill/>
          <a:ln w="19050" algn="in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8" cstate="print"/>
          <a:srcRect t="8839" r="2319" b="5342"/>
          <a:stretch>
            <a:fillRect/>
          </a:stretch>
        </p:blipFill>
        <p:spPr>
          <a:xfrm>
            <a:off x="6515174" y="4500570"/>
            <a:ext cx="2498744" cy="1372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Text Box 39"/>
          <p:cNvSpPr txBox="1">
            <a:spLocks noChangeArrowheads="1"/>
          </p:cNvSpPr>
          <p:nvPr/>
        </p:nvSpPr>
        <p:spPr bwMode="auto">
          <a:xfrm>
            <a:off x="2411760" y="1052736"/>
            <a:ext cx="6552728" cy="12961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   В музее лицея имеется 550 экспонатов</a:t>
            </a:r>
            <a:r>
              <a:rPr kumimoji="0" lang="ru-RU" u="none" strike="noStrike" cap="none" normalizeH="0" baseline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,</a:t>
            </a:r>
            <a:r>
              <a:rPr kumimoji="0" lang="ru-RU" u="none" strike="noStrike" cap="none" normalizeH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385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из них подлинные. Это предметы этнографии, денежные знаки, медали, фотографии, письма, дипломы и другие экспонаты. Ежегодно  музей посещают около 700 человек.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   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1" descr="F:\ВСЕ ФОТО\фото 2013-2014 учебный год\фото\100SSCAM\S80002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08720"/>
            <a:ext cx="2448272" cy="183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5" descr="F:\ВСЕ ФОТО\фото 2013-2014 учебный год\фото\100SSCAM\S8000251.JPG"/>
          <p:cNvPicPr>
            <a:picLocks noChangeAspect="1" noChangeArrowheads="1"/>
          </p:cNvPicPr>
          <p:nvPr/>
        </p:nvPicPr>
        <p:blipFill>
          <a:blip r:embed="rId7" cstate="print"/>
          <a:srcRect l="7332" b="5882"/>
          <a:stretch>
            <a:fillRect/>
          </a:stretch>
        </p:blipFill>
        <p:spPr bwMode="auto">
          <a:xfrm>
            <a:off x="0" y="4365104"/>
            <a:ext cx="2363292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56" name="Picture 4" descr="F:\ВСЕ ФОТО\фото 2013-2014 учебный год\фото\100SSCAM\S8000272.JPG"/>
          <p:cNvPicPr>
            <a:picLocks noChangeAspect="1" noChangeArrowheads="1"/>
          </p:cNvPicPr>
          <p:nvPr/>
        </p:nvPicPr>
        <p:blipFill>
          <a:blip r:embed="rId8" cstate="print"/>
          <a:srcRect t="24371" b="10641"/>
          <a:stretch>
            <a:fillRect/>
          </a:stretch>
        </p:blipFill>
        <p:spPr bwMode="auto">
          <a:xfrm>
            <a:off x="4860032" y="1916832"/>
            <a:ext cx="2363755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57" name="Picture 5" descr="F:\ВСЕ ФОТО\фото 2013-2014 учебный год\фото\100SSCAM\S800027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4509120"/>
            <a:ext cx="2243741" cy="1682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58" name="Picture 6" descr="F:\ВСЕ ФОТО\фото 2013-2014 учебный год\фото\100SSCAM\S800026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9752" y="4437112"/>
            <a:ext cx="2376264" cy="1782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59" name="Picture 7" descr="F:\ВСЕ ФОТО\фото 2013-2014 учебный год\фото\100SSCAM\S800026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61802" y="1988840"/>
            <a:ext cx="178219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60" name="Picture 8" descr="F:\ВСЕ ФОТО\фото 2013-2014 учебный год\фото\100SSCAM\S800026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32040" y="2924944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61" name="Picture 9" descr="F:\ВСЕ ФОТО\фото 2013-2014 учебный год\фото\100SSCAM\S800025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7492" y="4437112"/>
            <a:ext cx="2286508" cy="1714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63" name="Picture 11" descr="F:\ВСЕ ФОТО\фото 2013-2014 учебный год\фото\100SSCAM\S800026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" y="2636912"/>
            <a:ext cx="2436779" cy="1827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15" descr="F:\ВСЕ ФОТО\фото 2013-2014 учебный год\фото\100SSCAM\S8000247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83768" y="2348880"/>
            <a:ext cx="2315749" cy="173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Заголовок 48"/>
          <p:cNvSpPr txBox="1">
            <a:spLocks/>
          </p:cNvSpPr>
          <p:nvPr/>
        </p:nvSpPr>
        <p:spPr>
          <a:xfrm>
            <a:off x="827584" y="188640"/>
            <a:ext cx="685804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ПРИХОДИТЕ К НАМ, В МУЗЕЙ!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24" name="Group 29"/>
          <p:cNvGrpSpPr>
            <a:grpSpLocks/>
          </p:cNvGrpSpPr>
          <p:nvPr/>
        </p:nvGrpSpPr>
        <p:grpSpPr bwMode="auto">
          <a:xfrm>
            <a:off x="7740352" y="0"/>
            <a:ext cx="1224136" cy="1080120"/>
            <a:chOff x="114107775" y="111096150"/>
            <a:chExt cx="2088000" cy="1926001"/>
          </a:xfrm>
        </p:grpSpPr>
        <p:sp>
          <p:nvSpPr>
            <p:cNvPr id="25" name="Oval 30"/>
            <p:cNvSpPr>
              <a:spLocks noChangeArrowheads="1"/>
            </p:cNvSpPr>
            <p:nvPr/>
          </p:nvSpPr>
          <p:spPr bwMode="auto">
            <a:xfrm>
              <a:off x="114107775" y="111096150"/>
              <a:ext cx="2088000" cy="1860582"/>
            </a:xfrm>
            <a:prstGeom prst="ellipse">
              <a:avLst/>
            </a:prstGeom>
            <a:solidFill>
              <a:srgbClr val="CCCCCC"/>
            </a:solidFill>
            <a:ln w="50800" algn="in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26" name="Group 31"/>
            <p:cNvGrpSpPr>
              <a:grpSpLocks/>
            </p:cNvGrpSpPr>
            <p:nvPr/>
          </p:nvGrpSpPr>
          <p:grpSpPr bwMode="auto">
            <a:xfrm>
              <a:off x="114197775" y="111279192"/>
              <a:ext cx="1926000" cy="1742959"/>
              <a:chOff x="114197775" y="111279192"/>
              <a:chExt cx="1926000" cy="1742959"/>
            </a:xfrm>
          </p:grpSpPr>
          <p:pic>
            <p:nvPicPr>
              <p:cNvPr id="28" name="Picture 32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14260555" y="111322205"/>
                <a:ext cx="1782438" cy="150327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9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489724" y="111279192"/>
                <a:ext cx="1336831" cy="688222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 rtl="0"/>
                <a:r>
                  <a:rPr lang="ru-RU" sz="1600" kern="10" spc="0" dirty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Times New Roman"/>
                    <a:cs typeface="Times New Roman"/>
                  </a:rPr>
                  <a:t>«ЖЕМЧУЖИНА»</a:t>
                </a:r>
                <a:endParaRPr lang="ru-RU" sz="1600" kern="10" spc="0" dirty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  <p:sp>
            <p:nvSpPr>
              <p:cNvPr id="30" name="AutoShape 34"/>
              <p:cNvSpPr>
                <a:spLocks noChangeArrowheads="1"/>
              </p:cNvSpPr>
              <p:nvPr/>
            </p:nvSpPr>
            <p:spPr bwMode="auto">
              <a:xfrm>
                <a:off x="114197775" y="112741663"/>
                <a:ext cx="1926000" cy="280488"/>
              </a:xfrm>
              <a:prstGeom prst="ellipseRibbon">
                <a:avLst>
                  <a:gd name="adj1" fmla="val 25000"/>
                  <a:gd name="adj2" fmla="val 50000"/>
                  <a:gd name="adj3" fmla="val 12500"/>
                </a:avLst>
              </a:prstGeom>
              <a:solidFill>
                <a:srgbClr val="CC3300"/>
              </a:solidFill>
              <a:ln w="9525" algn="ctr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WordArt 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024457" y="111408234"/>
                <a:ext cx="254633" cy="10619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Arial Black"/>
                  </a:rPr>
                  <a:t>2017</a:t>
                </a:r>
                <a:endParaRPr lang="ru-RU" sz="1600" kern="10" spc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32" name="WordArt 3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755775" y="112842150"/>
                <a:ext cx="828000" cy="144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МБОУ «Лицей №1»</a:t>
                </a:r>
              </a:p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БУГУРУСЛАН</a:t>
                </a:r>
                <a:endParaRPr lang="ru-RU" sz="900" kern="10" spc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Заголовок 48"/>
          <p:cNvSpPr txBox="1">
            <a:spLocks/>
          </p:cNvSpPr>
          <p:nvPr/>
        </p:nvSpPr>
        <p:spPr>
          <a:xfrm>
            <a:off x="0" y="188640"/>
            <a:ext cx="778671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ОРГАНИЗАТОРЫ, СОВЕТ И АКТИВ МУЗЕЯ</a:t>
            </a:r>
            <a:endParaRPr kumimoji="0" lang="ru-RU" sz="28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Picture 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282" y="1196752"/>
            <a:ext cx="1305611" cy="1946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Group 29"/>
          <p:cNvGrpSpPr>
            <a:grpSpLocks/>
          </p:cNvGrpSpPr>
          <p:nvPr/>
        </p:nvGrpSpPr>
        <p:grpSpPr bwMode="auto">
          <a:xfrm>
            <a:off x="7740352" y="188640"/>
            <a:ext cx="1224136" cy="1080120"/>
            <a:chOff x="114107775" y="111096150"/>
            <a:chExt cx="2088000" cy="1926001"/>
          </a:xfrm>
        </p:grpSpPr>
        <p:sp>
          <p:nvSpPr>
            <p:cNvPr id="14" name="Oval 30"/>
            <p:cNvSpPr>
              <a:spLocks noChangeArrowheads="1"/>
            </p:cNvSpPr>
            <p:nvPr/>
          </p:nvSpPr>
          <p:spPr bwMode="auto">
            <a:xfrm>
              <a:off x="114107775" y="111096150"/>
              <a:ext cx="2088000" cy="1860582"/>
            </a:xfrm>
            <a:prstGeom prst="ellipse">
              <a:avLst/>
            </a:prstGeom>
            <a:solidFill>
              <a:srgbClr val="CCCCCC"/>
            </a:solidFill>
            <a:ln w="50800" algn="in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5" name="Group 31"/>
            <p:cNvGrpSpPr>
              <a:grpSpLocks/>
            </p:cNvGrpSpPr>
            <p:nvPr/>
          </p:nvGrpSpPr>
          <p:grpSpPr bwMode="auto">
            <a:xfrm>
              <a:off x="114197775" y="111279192"/>
              <a:ext cx="1926000" cy="1742959"/>
              <a:chOff x="114197775" y="111279192"/>
              <a:chExt cx="1926000" cy="1742959"/>
            </a:xfrm>
          </p:grpSpPr>
          <p:pic>
            <p:nvPicPr>
              <p:cNvPr id="16" name="Picture 3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14260555" y="111322205"/>
                <a:ext cx="1782438" cy="1503272"/>
              </a:xfrm>
              <a:prstGeom prst="rect">
                <a:avLst/>
              </a:prstGeom>
              <a:noFill/>
              <a:ln w="9525" algn="in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7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489724" y="111279192"/>
                <a:ext cx="1336831" cy="688222"/>
              </a:xfrm>
              <a:prstGeom prst="rect">
                <a:avLst/>
              </a:prstGeom>
            </p:spPr>
            <p:txBody>
              <a:bodyPr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Times New Roman"/>
                    <a:cs typeface="Times New Roman"/>
                  </a:rPr>
                  <a:t>«ЖЕМЧУЖИНА»</a:t>
                </a:r>
                <a:endParaRPr lang="ru-RU" sz="1600" kern="10" spc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  <p:sp>
            <p:nvSpPr>
              <p:cNvPr id="18" name="AutoShape 34"/>
              <p:cNvSpPr>
                <a:spLocks noChangeArrowheads="1"/>
              </p:cNvSpPr>
              <p:nvPr/>
            </p:nvSpPr>
            <p:spPr bwMode="auto">
              <a:xfrm>
                <a:off x="114197775" y="112741663"/>
                <a:ext cx="1926000" cy="280488"/>
              </a:xfrm>
              <a:prstGeom prst="ellipseRibbon">
                <a:avLst>
                  <a:gd name="adj1" fmla="val 25000"/>
                  <a:gd name="adj2" fmla="val 50000"/>
                  <a:gd name="adj3" fmla="val 12500"/>
                </a:avLst>
              </a:prstGeom>
              <a:solidFill>
                <a:srgbClr val="CC3300"/>
              </a:solidFill>
              <a:ln w="9525" algn="ctr">
                <a:solidFill>
                  <a:srgbClr val="5F5F5F"/>
                </a:solidFill>
                <a:round/>
                <a:headEnd/>
                <a:tailEnd/>
              </a:ln>
              <a:effectLst/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WordArt 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5024457" y="111408234"/>
                <a:ext cx="254633" cy="10619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1600" kern="10" spc="0" smtClean="0">
                    <a:ln w="9525" algn="ctr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solidFill>
                      <a:srgbClr val="CC3300"/>
                    </a:solidFill>
                    <a:effectLst/>
                    <a:latin typeface="Arial Black"/>
                  </a:rPr>
                  <a:t>2017</a:t>
                </a:r>
                <a:endParaRPr lang="ru-RU" sz="1600" kern="10" spc="0">
                  <a:ln w="9525" algn="ctr">
                    <a:solidFill>
                      <a:srgbClr val="CC3300"/>
                    </a:solidFill>
                    <a:round/>
                    <a:headEnd/>
                    <a:tailEnd/>
                  </a:ln>
                  <a:solidFill>
                    <a:srgbClr val="CC3300"/>
                  </a:solidFill>
                  <a:effectLst/>
                  <a:latin typeface="Arial Black"/>
                </a:endParaRPr>
              </a:p>
            </p:txBody>
          </p:sp>
          <p:sp>
            <p:nvSpPr>
              <p:cNvPr id="20" name="WordArt 3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4755775" y="112842150"/>
                <a:ext cx="828000" cy="1440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МБОУ «Лицей №1»</a:t>
                </a:r>
              </a:p>
              <a:p>
                <a:pPr algn="ctr" rtl="0"/>
                <a:r>
                  <a:rPr lang="ru-RU" sz="900" kern="10" spc="0" smtClean="0">
                    <a:ln w="9525" algn="ctr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latin typeface="Times New Roman"/>
                    <a:cs typeface="Times New Roman"/>
                  </a:rPr>
                  <a:t>БУГУРУСЛАН</a:t>
                </a:r>
                <a:endParaRPr lang="ru-RU" sz="900" kern="10" spc="0">
                  <a:ln w="9525" algn="ctr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latin typeface="Times New Roman"/>
                  <a:cs typeface="Times New Roman"/>
                </a:endParaRPr>
              </a:p>
            </p:txBody>
          </p:sp>
        </p:grpSp>
      </p:grpSp>
      <p:sp>
        <p:nvSpPr>
          <p:cNvPr id="21" name="Text Box 37"/>
          <p:cNvSpPr txBox="1">
            <a:spLocks noChangeArrowheads="1"/>
          </p:cNvSpPr>
          <p:nvPr/>
        </p:nvSpPr>
        <p:spPr bwMode="auto">
          <a:xfrm>
            <a:off x="755576" y="1484784"/>
            <a:ext cx="2952750" cy="14401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Директор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МБОУ </a:t>
            </a: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«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Лицей №1</a:t>
            </a: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»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Тютерев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Виктор Анатольевич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3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5816" y="1196752"/>
            <a:ext cx="138965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 Box 37"/>
          <p:cNvSpPr txBox="1">
            <a:spLocks noChangeArrowheads="1"/>
          </p:cNvSpPr>
          <p:nvPr/>
        </p:nvSpPr>
        <p:spPr bwMode="auto">
          <a:xfrm>
            <a:off x="2915816" y="1340768"/>
            <a:ext cx="4391025" cy="38163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Куратор музея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«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Жемчужина</a:t>
            </a: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»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Денисова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Галина Александровна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зам. директора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по ВР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2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3" y="1196752"/>
            <a:ext cx="1272541" cy="1893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6660232" y="1412776"/>
            <a:ext cx="2808287" cy="38163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Основатель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и руководитель музея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«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Жемчужина</a:t>
            </a: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»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с 2004 года по 2012 год 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Бородина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Любовь Николаевна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4005064"/>
            <a:ext cx="1290147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755576" y="4509120"/>
            <a:ext cx="2951162" cy="2743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Руководитель музея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«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Жемчужина</a:t>
            </a:r>
            <a:r>
              <a:rPr kumimoji="0" lang="en-US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»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с 2012 года по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2020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год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Тютерева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Светлана Анатольевна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" descr="F:\МУЗЕЙ-СМОТР\S800011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0430" y="3500438"/>
            <a:ext cx="2472275" cy="1854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4929" name="Picture 1" descr="K:\фото музей\P1220655.JPG"/>
          <p:cNvPicPr>
            <a:picLocks noChangeAspect="1" noChangeArrowheads="1"/>
          </p:cNvPicPr>
          <p:nvPr/>
        </p:nvPicPr>
        <p:blipFill>
          <a:blip r:embed="rId12" cstate="print"/>
          <a:srcRect r="17516"/>
          <a:stretch>
            <a:fillRect/>
          </a:stretch>
        </p:blipFill>
        <p:spPr bwMode="auto">
          <a:xfrm>
            <a:off x="6215074" y="4286256"/>
            <a:ext cx="2574254" cy="1755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971600" y="3429000"/>
            <a:ext cx="2951162" cy="6480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Совет и актив</a:t>
            </a:r>
            <a:r>
              <a:rPr kumimoji="0" lang="ru-RU" sz="1200" b="1" i="1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музея «Жемчужина»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solidFill>
            <a:srgbClr val="CC0000"/>
          </a:solidFill>
          <a:ln w="9525" algn="in">
            <a:solidFill>
              <a:srgbClr val="990033"/>
            </a:solidFill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30049" name="AutoShape 1"/>
          <p:cNvSpPr>
            <a:spLocks noChangeArrowheads="1"/>
          </p:cNvSpPr>
          <p:nvPr/>
        </p:nvSpPr>
        <p:spPr bwMode="auto">
          <a:xfrm rot="5400000">
            <a:off x="411436" y="748804"/>
            <a:ext cx="976312" cy="1440160"/>
          </a:xfrm>
          <a:prstGeom prst="chevron">
            <a:avLst>
              <a:gd name="adj" fmla="val 30567"/>
            </a:avLst>
          </a:prstGeom>
          <a:solidFill>
            <a:srgbClr val="CC0000"/>
          </a:solidFill>
          <a:ln w="9525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0" name="AutoShape 2"/>
          <p:cNvSpPr>
            <a:spLocks noChangeArrowheads="1"/>
          </p:cNvSpPr>
          <p:nvPr/>
        </p:nvSpPr>
        <p:spPr bwMode="auto">
          <a:xfrm rot="5400000">
            <a:off x="447440" y="1576896"/>
            <a:ext cx="904304" cy="1440160"/>
          </a:xfrm>
          <a:prstGeom prst="chevron">
            <a:avLst>
              <a:gd name="adj" fmla="val 30567"/>
            </a:avLst>
          </a:prstGeom>
          <a:solidFill>
            <a:srgbClr val="CC0000"/>
          </a:solidFill>
          <a:ln w="9525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1" name="AutoShape 3"/>
          <p:cNvSpPr>
            <a:spLocks noChangeArrowheads="1"/>
          </p:cNvSpPr>
          <p:nvPr/>
        </p:nvSpPr>
        <p:spPr bwMode="auto">
          <a:xfrm rot="5400000">
            <a:off x="411436" y="2404988"/>
            <a:ext cx="976312" cy="1440160"/>
          </a:xfrm>
          <a:prstGeom prst="chevron">
            <a:avLst>
              <a:gd name="adj" fmla="val 30567"/>
            </a:avLst>
          </a:prstGeom>
          <a:solidFill>
            <a:srgbClr val="CC0000"/>
          </a:solidFill>
          <a:ln w="9525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 rot="5400000">
            <a:off x="411436" y="3269084"/>
            <a:ext cx="976312" cy="1440160"/>
          </a:xfrm>
          <a:prstGeom prst="chevron">
            <a:avLst>
              <a:gd name="adj" fmla="val 30567"/>
            </a:avLst>
          </a:prstGeom>
          <a:solidFill>
            <a:srgbClr val="CC0000"/>
          </a:solidFill>
          <a:ln w="9525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0053" name="AutoShape 5"/>
          <p:cNvSpPr>
            <a:spLocks noChangeArrowheads="1"/>
          </p:cNvSpPr>
          <p:nvPr/>
        </p:nvSpPr>
        <p:spPr bwMode="auto">
          <a:xfrm rot="5400000">
            <a:off x="411436" y="4133180"/>
            <a:ext cx="976312" cy="1440160"/>
          </a:xfrm>
          <a:prstGeom prst="chevron">
            <a:avLst>
              <a:gd name="adj" fmla="val 30567"/>
            </a:avLst>
          </a:prstGeom>
          <a:solidFill>
            <a:srgbClr val="CC0000"/>
          </a:solidFill>
          <a:ln w="9525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Заголовок 48"/>
          <p:cNvSpPr txBox="1">
            <a:spLocks/>
          </p:cNvSpPr>
          <p:nvPr/>
        </p:nvSpPr>
        <p:spPr>
          <a:xfrm>
            <a:off x="0" y="116632"/>
            <a:ext cx="9468544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ДЕЯТЕЛЬНОСТЬ МУЗЕЯ «ЖЕМЧУЖИНА»</a:t>
            </a:r>
            <a:endParaRPr kumimoji="0" lang="ru-RU" sz="32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auto">
          <a:xfrm>
            <a:off x="1619672" y="980728"/>
            <a:ext cx="7344816" cy="720080"/>
          </a:xfrm>
          <a:prstGeom prst="rect">
            <a:avLst/>
          </a:prstGeom>
          <a:noFill/>
          <a:ln w="19050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619672" y="1844824"/>
            <a:ext cx="7344816" cy="720080"/>
          </a:xfrm>
          <a:prstGeom prst="rect">
            <a:avLst/>
          </a:prstGeom>
          <a:noFill/>
          <a:ln w="19050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619672" y="2636912"/>
            <a:ext cx="7344816" cy="720080"/>
          </a:xfrm>
          <a:prstGeom prst="rect">
            <a:avLst/>
          </a:prstGeom>
          <a:noFill/>
          <a:ln w="19050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1619672" y="3501008"/>
            <a:ext cx="7344816" cy="720080"/>
          </a:xfrm>
          <a:prstGeom prst="rect">
            <a:avLst/>
          </a:prstGeom>
          <a:noFill/>
          <a:ln w="19050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619672" y="4365104"/>
            <a:ext cx="7344816" cy="792088"/>
          </a:xfrm>
          <a:prstGeom prst="rect">
            <a:avLst/>
          </a:prstGeom>
          <a:noFill/>
          <a:ln w="19050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1268760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Поисково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исследовательская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2132856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Информационно-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познавательная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2996952"/>
            <a:ext cx="15716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Экскурсионная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79512" y="3789040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Реставрационно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оформительская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79512" y="5589240"/>
            <a:ext cx="15716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Массовая</a:t>
            </a:r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 rot="5400000">
            <a:off x="411436" y="5069284"/>
            <a:ext cx="976312" cy="1440160"/>
          </a:xfrm>
          <a:prstGeom prst="chevron">
            <a:avLst>
              <a:gd name="adj" fmla="val 30567"/>
            </a:avLst>
          </a:prstGeom>
          <a:solidFill>
            <a:srgbClr val="CC0000"/>
          </a:solidFill>
          <a:ln w="9525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1619672" y="5301208"/>
            <a:ext cx="7344816" cy="720080"/>
          </a:xfrm>
          <a:prstGeom prst="rect">
            <a:avLst/>
          </a:prstGeom>
          <a:noFill/>
          <a:ln w="19050" algn="in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79512" y="4725144"/>
            <a:ext cx="15716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Массовая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79512" y="5589240"/>
            <a:ext cx="1571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Участие в конкурсах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835696" y="980728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поиск новых экспонатов и исторических фактов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работа с библиотечно-архивными фондами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2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– исследовательская, проектная деятельность обучающихся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763688" y="1772816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встречи с интересными людьми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публикации заметок о музее и об истории лицея в городские газеты, сайт лицея, сайт управления образованием  администрации МО «город Бугуруслан»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использование музейной информации и экспонатов в учебно-воспитательном процессе лицея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835696" y="2636912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подготовка экскурсоводов из состава обучающихся лицея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проведение экскурсий в музее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проведение экскурсий по интересным местам города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835696" y="3501008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оформление стендов и витрин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уход за экспонатами и их реставрация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ведение учетной документации музея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835696" y="5301208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городские конкурсы школьных музеев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сбор поисковых отрядов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областные и Всероссийские конкурсы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835696" y="4365104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вечера-встречи с интересными людьми, ветеранами </a:t>
            </a:r>
            <a:r>
              <a:rPr lang="ru-RU" sz="12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ВОв</a:t>
            </a:r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, тружениками тыла,  вдовами, детьми войны, викторины,  День родной школы, День открытых дверей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музейные уроки Мужества</a:t>
            </a:r>
          </a:p>
          <a:p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• проведение акций  «Обелиск», «День Победы», «</a:t>
            </a:r>
            <a:r>
              <a:rPr lang="ru-RU" sz="1200" b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Георгиевкая</a:t>
            </a:r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ленточка», «Зажги свечу памяти»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Text Box 39"/>
          <p:cNvSpPr txBox="1">
            <a:spLocks noChangeArrowheads="1"/>
          </p:cNvSpPr>
          <p:nvPr/>
        </p:nvSpPr>
        <p:spPr bwMode="auto">
          <a:xfrm>
            <a:off x="3059832" y="1124744"/>
            <a:ext cx="5904656" cy="502289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 Постоянная экспозиция </a:t>
            </a:r>
            <a:r>
              <a:rPr lang="en-US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«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Никто не забыт, ничто не забыто</a:t>
            </a:r>
            <a:r>
              <a:rPr lang="en-US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»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создана в 2004 году, занимает площадь  - 5 кв.м. Она ориентирована на изучение событий Великой Отечественной войны, воспитание уважительного отношения к памятникам прошлого, чувства гражданского долга, патриотизма, гражданственности, пробуждения исторического сознания. В ее основу легли материалы и экспонаты, собранные на местах боев в Новгородской области, а также воспоминания фронтовиков. Всего экспонатов  экспозиции - 120  экземпляров, из них – 35 подлинных.  </a:t>
            </a:r>
          </a:p>
          <a:p>
            <a:pPr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 Экспозиция музея включает несколько разделов: «Памяти святой набат», «Никто не забыт, ничто не забыто», «Афганистан – наша память и боль», «Чечня. Шаг в бессмертие», «Герои наших дней».</a:t>
            </a:r>
          </a:p>
          <a:p>
            <a:pPr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 Сегодня экспозиция освещает события Великой Отечественной войны и подвиги земляков на фронтах, в тылу в военное и мирное время. В ней оформлены 4 стенда, 5 витрин,  имеются 2 фильма,  видеокассеты.</a:t>
            </a:r>
            <a:endParaRPr lang="ru-RU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48"/>
          <p:cNvSpPr txBox="1">
            <a:spLocks/>
          </p:cNvSpPr>
          <p:nvPr/>
        </p:nvSpPr>
        <p:spPr>
          <a:xfrm>
            <a:off x="0" y="188640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ПАМЯТИ СВЯТОЙ НАБАТ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352" y="0"/>
            <a:ext cx="1187624" cy="131906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21857" name="Picture 1" descr="E:\DCIM\100SSCAM\S800036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857232"/>
            <a:ext cx="257176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1859" name="Picture 3" descr="E:\DCIM\100SSCAM\S80003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714620"/>
            <a:ext cx="2690799" cy="201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1860" name="Picture 4" descr="E:\DCIM\100SSCAM\S800036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42" y="4653136"/>
            <a:ext cx="1492913" cy="1990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" descr="E:\DCIM\100SSCAM\S800037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857760"/>
            <a:ext cx="1785918" cy="1339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3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4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5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Заголовок 48"/>
          <p:cNvSpPr txBox="1">
            <a:spLocks/>
          </p:cNvSpPr>
          <p:nvPr/>
        </p:nvSpPr>
        <p:spPr>
          <a:xfrm>
            <a:off x="-324544" y="188640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НИКТО НЕ ЗАБЫТ, НИЧТО НЕ ЗАБЫТО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69590" y="0"/>
            <a:ext cx="2074410" cy="11247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2071670" y="1071546"/>
            <a:ext cx="6892818" cy="2304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Основной раздел постоянной экспозиции «Никто не забыт, ничто не забыто» представлен фотокадрами основных сражений  Великой Отечественной войны, портретами полководцев Великой Победы и посвящен нашим землякам, участвовавшим в боевых действиях, начиная от Брестской крепости до штурма Рейхстага и войны с Японией. Фотографии и документы отражают боевой путь ветеранов, участников Великой Отечественной войны.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2071670" y="3000372"/>
            <a:ext cx="6929486" cy="36004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В нашем музее много подлинных экспонатов,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привезенных поисковой экспедицией с полей боевых сражений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времен Великой Отечественной войны, а также личных вещей ветеранов – участников войн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: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•каска, пряжка, ложка, граната бойца, блиндажные гвозди, солдатский ластик, пуговицы</a:t>
            </a:r>
          </a:p>
          <a:p>
            <a:pPr lvl="0" algn="just" fontAlgn="base">
              <a:spcBef>
                <a:spcPct val="0"/>
              </a:spcBef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• военные фотографии</a:t>
            </a:r>
          </a:p>
          <a:p>
            <a:pPr lvl="0"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• вырезки из фронтовых газет, рассказывающие о подвигах солдат</a:t>
            </a:r>
          </a:p>
          <a:p>
            <a:pPr lvl="0"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•фронтовые письма</a:t>
            </a:r>
          </a:p>
          <a:p>
            <a:pPr lvl="0" algn="just" fontAlgn="base">
              <a:spcBef>
                <a:spcPct val="0"/>
              </a:spcBef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  Эти экспонаты не оставляют равнодушными никого из посетителей, заставляя учащенно биться их сердца, наполняя чувством гордости за свой народ!</a:t>
            </a:r>
          </a:p>
          <a:p>
            <a:pPr lvl="0" algn="just" fontAlgn="base">
              <a:spcBef>
                <a:spcPct val="0"/>
              </a:spcBef>
              <a:spcAft>
                <a:spcPts val="1400"/>
              </a:spcAft>
            </a:pP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833" name="Picture 1" descr="E:\DCIM\100SSCAM\S80003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57430"/>
            <a:ext cx="2000296" cy="1500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0835" name="Picture 3" descr="E:\DCIM\100SSCAM\S800035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3857628"/>
            <a:ext cx="1821637" cy="2428849"/>
          </a:xfrm>
          <a:prstGeom prst="rect">
            <a:avLst/>
          </a:prstGeom>
          <a:noFill/>
        </p:spPr>
      </p:pic>
      <p:pic>
        <p:nvPicPr>
          <p:cNvPr id="120836" name="Picture 4" descr="E:\DCIM\100SSCAM\S800035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857232"/>
            <a:ext cx="2071701" cy="1553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1" name="Диаграмма 90"/>
          <p:cNvGraphicFramePr/>
          <p:nvPr/>
        </p:nvGraphicFramePr>
        <p:xfrm>
          <a:off x="3635896" y="1052736"/>
          <a:ext cx="514353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Заголовок 48"/>
          <p:cNvSpPr txBox="1">
            <a:spLocks/>
          </p:cNvSpPr>
          <p:nvPr/>
        </p:nvSpPr>
        <p:spPr>
          <a:xfrm>
            <a:off x="642910" y="142852"/>
            <a:ext cx="8120094" cy="635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</a:p>
        </p:txBody>
      </p:sp>
      <p:pic>
        <p:nvPicPr>
          <p:cNvPr id="142344" name="Picture 8" descr="kartinki-v-publisher-dlya-detskogo-sada-86062-large[1]"/>
          <p:cNvPicPr>
            <a:picLocks noChangeAspect="1" noChangeArrowheads="1"/>
          </p:cNvPicPr>
          <p:nvPr/>
        </p:nvPicPr>
        <p:blipFill>
          <a:blip r:embed="rId4" cstate="print"/>
          <a:srcRect b="91168"/>
          <a:stretch>
            <a:fillRect/>
          </a:stretch>
        </p:blipFill>
        <p:spPr bwMode="auto">
          <a:xfrm>
            <a:off x="0" y="0"/>
            <a:ext cx="9144000" cy="90872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0" name="Picture 4" descr="iN9OKUP8J"/>
          <p:cNvPicPr>
            <a:picLocks noChangeAspect="1" noChangeArrowheads="1"/>
          </p:cNvPicPr>
          <p:nvPr/>
        </p:nvPicPr>
        <p:blipFill>
          <a:blip r:embed="rId5" cstate="print"/>
          <a:srcRect r="38737" b="37931"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6" cstate="print"/>
          <a:srcRect l="755" r="491" b="9154"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1" name="Text Box 39"/>
          <p:cNvSpPr txBox="1">
            <a:spLocks noChangeArrowheads="1"/>
          </p:cNvSpPr>
          <p:nvPr/>
        </p:nvSpPr>
        <p:spPr bwMode="auto">
          <a:xfrm>
            <a:off x="3203848" y="1052736"/>
            <a:ext cx="5040560" cy="25202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</a:pP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Arial" pitchFamily="34" charset="0"/>
              </a:rPr>
              <a:t>     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Раздел экспозиции «Герои Советского Союза – наши земляки» рассказывает о </a:t>
            </a:r>
            <a:r>
              <a:rPr lang="ru-RU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бугурусланцах</a:t>
            </a:r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, которые были удостоены звания  Героя Советского Союза и увековечены на стелах Аллеи Славы в г.Бугуруслане (автор стелы А.Остроумов, автор архитектурного комплекса А.Сидоров). 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0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48"/>
          <p:cNvSpPr txBox="1">
            <a:spLocks/>
          </p:cNvSpPr>
          <p:nvPr/>
        </p:nvSpPr>
        <p:spPr>
          <a:xfrm>
            <a:off x="179512" y="188640"/>
            <a:ext cx="788436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ЗОЛОТЫЕ ЗВЕЗДЫ БУГУРУСЛАНА</a:t>
            </a: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8786" name="Picture 2" descr="zwsrd4xksbaafgmiqaoq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4408" y="0"/>
            <a:ext cx="755576" cy="148553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grpSp>
        <p:nvGrpSpPr>
          <p:cNvPr id="119809" name="Group 1"/>
          <p:cNvGrpSpPr>
            <a:grpSpLocks/>
          </p:cNvGrpSpPr>
          <p:nvPr/>
        </p:nvGrpSpPr>
        <p:grpSpPr bwMode="auto">
          <a:xfrm>
            <a:off x="7358082" y="4500570"/>
            <a:ext cx="1584325" cy="1655762"/>
            <a:chOff x="113544150" y="106763775"/>
            <a:chExt cx="1584000" cy="1656000"/>
          </a:xfrm>
        </p:grpSpPr>
        <p:sp>
          <p:nvSpPr>
            <p:cNvPr id="119810" name="AutoShape 2"/>
            <p:cNvSpPr>
              <a:spLocks noChangeArrowheads="1"/>
            </p:cNvSpPr>
            <p:nvPr/>
          </p:nvSpPr>
          <p:spPr bwMode="auto">
            <a:xfrm>
              <a:off x="113544150" y="106763775"/>
              <a:ext cx="1584000" cy="1656000"/>
            </a:xfrm>
            <a:prstGeom prst="star5">
              <a:avLst/>
            </a:prstGeom>
            <a:solidFill>
              <a:srgbClr val="FF0000"/>
            </a:solidFill>
            <a:ln w="952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9811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 t="1961" r="3413"/>
            <a:stretch>
              <a:fillRect/>
            </a:stretch>
          </p:blipFill>
          <p:spPr bwMode="auto">
            <a:xfrm>
              <a:off x="114444150" y="107303775"/>
              <a:ext cx="538560" cy="792000"/>
            </a:xfrm>
            <a:prstGeom prst="rect">
              <a:avLst/>
            </a:prstGeom>
            <a:noFill/>
            <a:ln w="1587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</p:pic>
        <p:pic>
          <p:nvPicPr>
            <p:cNvPr id="119812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 r="3624"/>
            <a:stretch>
              <a:fillRect/>
            </a:stretch>
          </p:blipFill>
          <p:spPr bwMode="auto">
            <a:xfrm rot="-632726">
              <a:off x="113904150" y="107267775"/>
              <a:ext cx="513514" cy="792000"/>
            </a:xfrm>
            <a:prstGeom prst="rect">
              <a:avLst/>
            </a:prstGeom>
            <a:noFill/>
            <a:ln w="1587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</p:pic>
      </p:grpSp>
      <p:grpSp>
        <p:nvGrpSpPr>
          <p:cNvPr id="39" name="Группа 38"/>
          <p:cNvGrpSpPr/>
          <p:nvPr/>
        </p:nvGrpSpPr>
        <p:grpSpPr>
          <a:xfrm>
            <a:off x="3428992" y="2786058"/>
            <a:ext cx="1583871" cy="1656207"/>
            <a:chOff x="5508104" y="6029896"/>
            <a:chExt cx="1583871" cy="1656207"/>
          </a:xfrm>
        </p:grpSpPr>
        <p:sp>
          <p:nvSpPr>
            <p:cNvPr id="119830" name="AutoShape 22"/>
            <p:cNvSpPr>
              <a:spLocks noChangeArrowheads="1"/>
            </p:cNvSpPr>
            <p:nvPr/>
          </p:nvSpPr>
          <p:spPr bwMode="auto">
            <a:xfrm>
              <a:off x="5508104" y="6029896"/>
              <a:ext cx="1583871" cy="1656207"/>
            </a:xfrm>
            <a:prstGeom prst="star5">
              <a:avLst/>
            </a:prstGeom>
            <a:solidFill>
              <a:srgbClr val="FF0000"/>
            </a:solidFill>
            <a:ln w="952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9833" name="Picture 25"/>
            <p:cNvPicPr>
              <a:picLocks noChangeAspect="1" noChangeArrowheads="1"/>
            </p:cNvPicPr>
            <p:nvPr/>
          </p:nvPicPr>
          <p:blipFill>
            <a:blip r:embed="rId10" cstate="print"/>
            <a:srcRect l="3421" r="1855" b="1286"/>
            <a:stretch>
              <a:fillRect/>
            </a:stretch>
          </p:blipFill>
          <p:spPr bwMode="auto">
            <a:xfrm>
              <a:off x="6084168" y="6669360"/>
              <a:ext cx="504056" cy="756095"/>
            </a:xfrm>
            <a:prstGeom prst="rect">
              <a:avLst/>
            </a:prstGeom>
            <a:noFill/>
            <a:ln w="1587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</p:pic>
      </p:grpSp>
      <p:grpSp>
        <p:nvGrpSpPr>
          <p:cNvPr id="52" name="Группа 51"/>
          <p:cNvGrpSpPr/>
          <p:nvPr/>
        </p:nvGrpSpPr>
        <p:grpSpPr>
          <a:xfrm>
            <a:off x="5072066" y="2786058"/>
            <a:ext cx="1584173" cy="1655233"/>
            <a:chOff x="611560" y="4868747"/>
            <a:chExt cx="1584173" cy="1655233"/>
          </a:xfrm>
        </p:grpSpPr>
        <p:sp>
          <p:nvSpPr>
            <p:cNvPr id="119841" name="AutoShape 33"/>
            <p:cNvSpPr>
              <a:spLocks noChangeArrowheads="1"/>
            </p:cNvSpPr>
            <p:nvPr/>
          </p:nvSpPr>
          <p:spPr bwMode="auto">
            <a:xfrm>
              <a:off x="611560" y="4868747"/>
              <a:ext cx="1584173" cy="1655233"/>
            </a:xfrm>
            <a:prstGeom prst="star5">
              <a:avLst/>
            </a:prstGeom>
            <a:solidFill>
              <a:srgbClr val="FF0000"/>
            </a:solidFill>
            <a:ln w="952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9831" name="Picture 23" descr="сканирование0002"/>
            <p:cNvPicPr>
              <a:picLocks noChangeAspect="1" noChangeArrowheads="1"/>
            </p:cNvPicPr>
            <p:nvPr/>
          </p:nvPicPr>
          <p:blipFill>
            <a:blip r:embed="rId11" cstate="print"/>
            <a:srcRect l="2980" t="1961" r="-107"/>
            <a:stretch>
              <a:fillRect/>
            </a:stretch>
          </p:blipFill>
          <p:spPr bwMode="auto">
            <a:xfrm rot="20892054">
              <a:off x="972847" y="5416299"/>
              <a:ext cx="500763" cy="768246"/>
            </a:xfrm>
            <a:prstGeom prst="rect">
              <a:avLst/>
            </a:prstGeom>
            <a:noFill/>
            <a:ln w="15875" algn="ctr">
              <a:solidFill>
                <a:srgbClr val="990033"/>
              </a:solidFill>
              <a:miter lim="800000"/>
              <a:headEnd/>
              <a:tailEnd/>
            </a:ln>
          </p:spPr>
        </p:pic>
        <p:pic>
          <p:nvPicPr>
            <p:cNvPr id="119832" name="Picture 24"/>
            <p:cNvPicPr>
              <a:picLocks noChangeAspect="1" noChangeArrowheads="1"/>
            </p:cNvPicPr>
            <p:nvPr/>
          </p:nvPicPr>
          <p:blipFill>
            <a:blip r:embed="rId12" cstate="print"/>
            <a:srcRect r="3343"/>
            <a:stretch>
              <a:fillRect/>
            </a:stretch>
          </p:blipFill>
          <p:spPr bwMode="auto">
            <a:xfrm>
              <a:off x="1403648" y="5517232"/>
              <a:ext cx="501053" cy="684086"/>
            </a:xfrm>
            <a:prstGeom prst="rect">
              <a:avLst/>
            </a:prstGeom>
            <a:noFill/>
            <a:ln w="1587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4" name="Picture 1" descr="37441297[1]"/>
          <p:cNvPicPr>
            <a:picLocks noChangeAspect="1" noChangeArrowheads="1"/>
          </p:cNvPicPr>
          <p:nvPr/>
        </p:nvPicPr>
        <p:blipFill>
          <a:blip r:embed="rId13" cstate="print"/>
          <a:srcRect b="12819"/>
          <a:stretch>
            <a:fillRect/>
          </a:stretch>
        </p:blipFill>
        <p:spPr bwMode="auto">
          <a:xfrm>
            <a:off x="3203848" y="4509120"/>
            <a:ext cx="2751137" cy="1798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9834" name="Group 26"/>
          <p:cNvGrpSpPr>
            <a:grpSpLocks/>
          </p:cNvGrpSpPr>
          <p:nvPr/>
        </p:nvGrpSpPr>
        <p:grpSpPr bwMode="auto">
          <a:xfrm>
            <a:off x="5715008" y="4500570"/>
            <a:ext cx="1584325" cy="1655762"/>
            <a:chOff x="112082070" y="109067775"/>
            <a:chExt cx="1584000" cy="1656000"/>
          </a:xfrm>
        </p:grpSpPr>
        <p:sp>
          <p:nvSpPr>
            <p:cNvPr id="119835" name="AutoShape 27"/>
            <p:cNvSpPr>
              <a:spLocks noChangeArrowheads="1"/>
            </p:cNvSpPr>
            <p:nvPr/>
          </p:nvSpPr>
          <p:spPr bwMode="auto">
            <a:xfrm>
              <a:off x="112082070" y="109067775"/>
              <a:ext cx="1584000" cy="1656000"/>
            </a:xfrm>
            <a:prstGeom prst="star5">
              <a:avLst/>
            </a:prstGeom>
            <a:solidFill>
              <a:srgbClr val="FF0000"/>
            </a:solidFill>
            <a:ln w="952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9836" name="Picture 28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12608150" y="109715775"/>
              <a:ext cx="507668" cy="684000"/>
            </a:xfrm>
            <a:prstGeom prst="rect">
              <a:avLst/>
            </a:prstGeom>
            <a:noFill/>
            <a:ln w="1587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5" name="Picture 1" descr="E:\DCIM\100SSCAM\S800033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43670" y="2786058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E:\DCIM\100SSCAM\S8000365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4348" y="3071810"/>
            <a:ext cx="2500298" cy="187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E:\DCIM\100SSCAM\S8000353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42844" y="1000108"/>
            <a:ext cx="1607337" cy="2143116"/>
          </a:xfrm>
          <a:prstGeom prst="rect">
            <a:avLst/>
          </a:prstGeom>
          <a:noFill/>
        </p:spPr>
      </p:pic>
      <p:grpSp>
        <p:nvGrpSpPr>
          <p:cNvPr id="119819" name="Group 11"/>
          <p:cNvGrpSpPr>
            <a:grpSpLocks/>
          </p:cNvGrpSpPr>
          <p:nvPr/>
        </p:nvGrpSpPr>
        <p:grpSpPr bwMode="auto">
          <a:xfrm>
            <a:off x="1714480" y="1000108"/>
            <a:ext cx="1584325" cy="1655762"/>
            <a:chOff x="113544150" y="110939775"/>
            <a:chExt cx="1584000" cy="1656000"/>
          </a:xfrm>
        </p:grpSpPr>
        <p:sp>
          <p:nvSpPr>
            <p:cNvPr id="119820" name="AutoShape 12"/>
            <p:cNvSpPr>
              <a:spLocks noChangeArrowheads="1"/>
            </p:cNvSpPr>
            <p:nvPr/>
          </p:nvSpPr>
          <p:spPr bwMode="auto">
            <a:xfrm>
              <a:off x="113544150" y="110939775"/>
              <a:ext cx="1584000" cy="1656000"/>
            </a:xfrm>
            <a:prstGeom prst="star5">
              <a:avLst/>
            </a:prstGeom>
            <a:solidFill>
              <a:srgbClr val="FF0000"/>
            </a:solidFill>
            <a:ln w="952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9821" name="Picture 13" descr="сканирование0003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114084150" y="111587775"/>
              <a:ext cx="508585" cy="792000"/>
            </a:xfrm>
            <a:prstGeom prst="rect">
              <a:avLst/>
            </a:prstGeom>
            <a:noFill/>
            <a:ln w="15875" algn="ctr">
              <a:solidFill>
                <a:srgbClr val="990033"/>
              </a:solidFill>
              <a:miter lim="800000"/>
              <a:headEnd/>
              <a:tailEnd/>
            </a:ln>
          </p:spPr>
        </p:pic>
      </p:grpSp>
      <p:grpSp>
        <p:nvGrpSpPr>
          <p:cNvPr id="53" name="Группа 52"/>
          <p:cNvGrpSpPr/>
          <p:nvPr/>
        </p:nvGrpSpPr>
        <p:grpSpPr>
          <a:xfrm>
            <a:off x="214282" y="4500570"/>
            <a:ext cx="1584669" cy="1655701"/>
            <a:chOff x="2555776" y="2348880"/>
            <a:chExt cx="1584669" cy="1655701"/>
          </a:xfrm>
        </p:grpSpPr>
        <p:sp>
          <p:nvSpPr>
            <p:cNvPr id="119823" name="AutoShape 15"/>
            <p:cNvSpPr>
              <a:spLocks noChangeArrowheads="1"/>
            </p:cNvSpPr>
            <p:nvPr/>
          </p:nvSpPr>
          <p:spPr bwMode="auto">
            <a:xfrm>
              <a:off x="2555776" y="2348880"/>
              <a:ext cx="1584669" cy="1655701"/>
            </a:xfrm>
            <a:prstGeom prst="star5">
              <a:avLst/>
            </a:prstGeom>
            <a:solidFill>
              <a:srgbClr val="FF0000"/>
            </a:solidFill>
            <a:ln w="952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19824" name="Picture 16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312095" y="2996763"/>
              <a:ext cx="505996" cy="791857"/>
            </a:xfrm>
            <a:prstGeom prst="rect">
              <a:avLst/>
            </a:prstGeom>
            <a:noFill/>
            <a:ln w="1587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</p:pic>
        <p:pic>
          <p:nvPicPr>
            <p:cNvPr id="119828" name="Picture 20"/>
            <p:cNvPicPr>
              <a:picLocks noChangeAspect="1" noChangeArrowheads="1"/>
            </p:cNvPicPr>
            <p:nvPr/>
          </p:nvPicPr>
          <p:blipFill>
            <a:blip r:embed="rId20" cstate="print"/>
            <a:srcRect r="2412"/>
            <a:stretch>
              <a:fillRect/>
            </a:stretch>
          </p:blipFill>
          <p:spPr bwMode="auto">
            <a:xfrm rot="21055557">
              <a:off x="2807882" y="2852789"/>
              <a:ext cx="492995" cy="791857"/>
            </a:xfrm>
            <a:prstGeom prst="rect">
              <a:avLst/>
            </a:prstGeom>
            <a:noFill/>
            <a:ln w="1587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</p:pic>
      </p:grpSp>
      <p:grpSp>
        <p:nvGrpSpPr>
          <p:cNvPr id="119814" name="Group 6"/>
          <p:cNvGrpSpPr>
            <a:grpSpLocks/>
          </p:cNvGrpSpPr>
          <p:nvPr/>
        </p:nvGrpSpPr>
        <p:grpSpPr bwMode="auto">
          <a:xfrm>
            <a:off x="1857356" y="4500570"/>
            <a:ext cx="1584325" cy="1655762"/>
            <a:chOff x="113544150" y="109571775"/>
            <a:chExt cx="1584000" cy="1656000"/>
          </a:xfrm>
        </p:grpSpPr>
        <p:sp>
          <p:nvSpPr>
            <p:cNvPr id="119815" name="AutoShape 7"/>
            <p:cNvSpPr>
              <a:spLocks noChangeArrowheads="1"/>
            </p:cNvSpPr>
            <p:nvPr/>
          </p:nvSpPr>
          <p:spPr bwMode="auto">
            <a:xfrm>
              <a:off x="113544150" y="109571775"/>
              <a:ext cx="1584000" cy="1656000"/>
            </a:xfrm>
            <a:prstGeom prst="star5">
              <a:avLst/>
            </a:prstGeom>
            <a:solidFill>
              <a:srgbClr val="FF0000"/>
            </a:solidFill>
            <a:ln w="9525" algn="in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19816" name="Group 8"/>
            <p:cNvGrpSpPr>
              <a:grpSpLocks/>
            </p:cNvGrpSpPr>
            <p:nvPr/>
          </p:nvGrpSpPr>
          <p:grpSpPr bwMode="auto">
            <a:xfrm>
              <a:off x="113724150" y="110111775"/>
              <a:ext cx="1089092" cy="792000"/>
              <a:chOff x="113724150" y="110111775"/>
              <a:chExt cx="1089092" cy="792000"/>
            </a:xfrm>
          </p:grpSpPr>
          <p:pic>
            <p:nvPicPr>
              <p:cNvPr id="119817" name="Picture 9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113724150" y="110147775"/>
                <a:ext cx="544072" cy="720000"/>
              </a:xfrm>
              <a:prstGeom prst="rect">
                <a:avLst/>
              </a:prstGeom>
              <a:noFill/>
              <a:ln w="15875" algn="in">
                <a:solidFill>
                  <a:srgbClr val="990033"/>
                </a:solidFill>
                <a:miter lim="800000"/>
                <a:headEnd/>
                <a:tailEnd/>
              </a:ln>
              <a:effectLst/>
            </p:spPr>
          </p:pic>
          <p:pic>
            <p:nvPicPr>
              <p:cNvPr id="119818" name="Picture 10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 rot="1070521">
                <a:off x="114300150" y="110111775"/>
                <a:ext cx="513092" cy="792000"/>
              </a:xfrm>
              <a:prstGeom prst="rect">
                <a:avLst/>
              </a:prstGeom>
              <a:noFill/>
              <a:ln w="15875" algn="in">
                <a:solidFill>
                  <a:srgbClr val="990033"/>
                </a:solidFill>
                <a:miter lim="800000"/>
                <a:headEnd/>
                <a:tailEnd/>
              </a:ln>
              <a:effectLst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4828</TotalTime>
  <Words>2154</Words>
  <Application>Microsoft Office PowerPoint</Application>
  <PresentationFormat>Экран (4:3)</PresentationFormat>
  <Paragraphs>289</Paragraphs>
  <Slides>20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Arial Black</vt:lpstr>
      <vt:lpstr>Calibri</vt:lpstr>
      <vt:lpstr>Comic Sans MS</vt:lpstr>
      <vt:lpstr>Constantia</vt:lpstr>
      <vt:lpstr>Times New Roman</vt:lpstr>
      <vt:lpstr>Wingdings</vt:lpstr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Пользователь Windows</cp:lastModifiedBy>
  <cp:revision>550</cp:revision>
  <dcterms:created xsi:type="dcterms:W3CDTF">2016-11-24T16:44:59Z</dcterms:created>
  <dcterms:modified xsi:type="dcterms:W3CDTF">2020-04-08T05:52:16Z</dcterms:modified>
</cp:coreProperties>
</file>