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592" r:id="rId1"/>
  </p:sldMasterIdLst>
  <p:sldIdLst>
    <p:sldId id="256" r:id="rId2"/>
    <p:sldId id="257" r:id="rId3"/>
    <p:sldId id="261" r:id="rId4"/>
    <p:sldId id="262" r:id="rId5"/>
    <p:sldId id="263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72" r:id="rId15"/>
    <p:sldId id="273" r:id="rId16"/>
    <p:sldId id="274" r:id="rId17"/>
    <p:sldId id="275" r:id="rId18"/>
    <p:sldId id="276" r:id="rId19"/>
    <p:sldId id="277" r:id="rId20"/>
    <p:sldId id="278" r:id="rId21"/>
    <p:sldId id="279" r:id="rId22"/>
    <p:sldId id="280" r:id="rId23"/>
    <p:sldId id="281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D2CAFCD7-BFC0-4E1A-AB52-3568B5E33154}">
          <p14:sldIdLst>
            <p14:sldId id="256"/>
            <p14:sldId id="257"/>
            <p14:sldId id="261"/>
            <p14:sldId id="262"/>
            <p14:sldId id="263"/>
          </p14:sldIdLst>
        </p14:section>
        <p14:section name="Раздел без заголовка" id="{99BCFD0C-BA25-479A-9884-CEC82F76443C}">
          <p14:sldIdLst>
            <p14:sldId id="264"/>
            <p14:sldId id="265"/>
            <p14:sldId id="266"/>
            <p14:sldId id="267"/>
            <p14:sldId id="268"/>
            <p14:sldId id="269"/>
            <p14:sldId id="270"/>
            <p14:sldId id="271"/>
            <p14:sldId id="272"/>
            <p14:sldId id="273"/>
            <p14:sldId id="274"/>
            <p14:sldId id="275"/>
            <p14:sldId id="276"/>
            <p14:sldId id="277"/>
            <p14:sldId id="278"/>
            <p14:sldId id="279"/>
            <p14:sldId id="280"/>
            <p14:sldId id="281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2416" autoAdjust="0"/>
    <p:restoredTop sz="94660"/>
  </p:normalViewPr>
  <p:slideViewPr>
    <p:cSldViewPr>
      <p:cViewPr varScale="1">
        <p:scale>
          <a:sx n="77" d="100"/>
          <a:sy n="77" d="100"/>
        </p:scale>
        <p:origin x="726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42416" y="2514601"/>
            <a:ext cx="6600451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42416" y="4777380"/>
            <a:ext cx="6600451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28C05C-318F-4CC1-A11B-228E10FE683C}" type="datetimeFigureOut">
              <a:rPr lang="ru-RU" smtClean="0"/>
              <a:pPr/>
              <a:t>06.03.2019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8"/>
          <p:cNvSpPr/>
          <p:nvPr/>
        </p:nvSpPr>
        <p:spPr bwMode="auto">
          <a:xfrm>
            <a:off x="-31719" y="4321158"/>
            <a:ext cx="1395473" cy="781781"/>
          </a:xfrm>
          <a:custGeom>
            <a:avLst/>
            <a:gdLst/>
            <a:ahLst/>
            <a:cxnLst/>
            <a:rect l="l" t="t" r="r" b="b"/>
            <a:pathLst>
              <a:path w="8042" h="10000">
                <a:moveTo>
                  <a:pt x="5799" y="10000"/>
                </a:moveTo>
                <a:cubicBezTo>
                  <a:pt x="5880" y="10000"/>
                  <a:pt x="5934" y="9940"/>
                  <a:pt x="5961" y="9880"/>
                </a:cubicBezTo>
                <a:cubicBezTo>
                  <a:pt x="5961" y="9820"/>
                  <a:pt x="5988" y="9820"/>
                  <a:pt x="5988" y="9820"/>
                </a:cubicBezTo>
                <a:lnTo>
                  <a:pt x="8042" y="5260"/>
                </a:lnTo>
                <a:cubicBezTo>
                  <a:pt x="8096" y="5140"/>
                  <a:pt x="8096" y="4901"/>
                  <a:pt x="8042" y="4721"/>
                </a:cubicBezTo>
                <a:lnTo>
                  <a:pt x="5988" y="221"/>
                </a:lnTo>
                <a:cubicBezTo>
                  <a:pt x="5988" y="160"/>
                  <a:pt x="5961" y="160"/>
                  <a:pt x="5961" y="160"/>
                </a:cubicBezTo>
                <a:cubicBezTo>
                  <a:pt x="5934" y="101"/>
                  <a:pt x="5880" y="41"/>
                  <a:pt x="5799" y="41"/>
                </a:cubicBezTo>
                <a:lnTo>
                  <a:pt x="18" y="0"/>
                </a:lnTo>
                <a:cubicBezTo>
                  <a:pt x="12" y="3330"/>
                  <a:pt x="6" y="6661"/>
                  <a:pt x="0" y="9991"/>
                </a:cubicBezTo>
                <a:lnTo>
                  <a:pt x="5799" y="10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23334" y="4529541"/>
            <a:ext cx="584978" cy="365125"/>
          </a:xfrm>
        </p:spPr>
        <p:txBody>
          <a:bodyPr/>
          <a:lstStyle/>
          <a:p>
            <a:fld id="{57813174-F7FB-4421-97E6-CF847F2589F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96425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609600"/>
            <a:ext cx="6591985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4354046"/>
            <a:ext cx="6591985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28C05C-318F-4CC1-A11B-228E10FE683C}" type="datetimeFigureOut">
              <a:rPr lang="ru-RU" smtClean="0"/>
              <a:pPr/>
              <a:t>06.03.2019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57813174-F7FB-4421-97E6-CF847F2589F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49898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88123" y="609600"/>
            <a:ext cx="6109587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15972" y="3505200"/>
            <a:ext cx="5653888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4354046"/>
            <a:ext cx="6591985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28C05C-318F-4CC1-A11B-228E10FE683C}" type="datetimeFigureOut">
              <a:rPr lang="ru-RU" smtClean="0"/>
              <a:pPr/>
              <a:t>06.03.2019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9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57813174-F7FB-4421-97E6-CF847F2589F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1808316" y="64800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169533" y="290530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26467961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2438401"/>
            <a:ext cx="6591985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591985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28C05C-318F-4CC1-A11B-228E10FE683C}" type="datetimeFigureOut">
              <a:rPr lang="ru-RU" smtClean="0"/>
              <a:pPr/>
              <a:t>06.03.2019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57813174-F7FB-4421-97E6-CF847F2589F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79656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2188123" y="609600"/>
            <a:ext cx="6109587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2415" y="4343400"/>
            <a:ext cx="6688292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688292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28C05C-318F-4CC1-A11B-228E10FE683C}" type="datetimeFigureOut">
              <a:rPr lang="ru-RU" smtClean="0"/>
              <a:pPr/>
              <a:t>06.03.2019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57813174-F7FB-4421-97E6-CF847F2589F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1808316" y="64800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169533" y="290530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0391350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6" y="627407"/>
            <a:ext cx="6591984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2415" y="4343400"/>
            <a:ext cx="6591985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591985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28C05C-318F-4CC1-A11B-228E10FE683C}" type="datetimeFigureOut">
              <a:rPr lang="ru-RU" smtClean="0"/>
              <a:pPr/>
              <a:t>06.03.2019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57813174-F7FB-4421-97E6-CF847F2589F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847874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28C05C-318F-4CC1-A11B-228E10FE683C}" type="datetimeFigureOut">
              <a:rPr lang="ru-RU" smtClean="0"/>
              <a:pPr/>
              <a:t>06.03.2019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813174-F7FB-4421-97E6-CF847F2589F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329751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78535" y="627406"/>
            <a:ext cx="1656132" cy="5283817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42416" y="627406"/>
            <a:ext cx="4716348" cy="528381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28C05C-318F-4CC1-A11B-228E10FE683C}" type="datetimeFigureOut">
              <a:rPr lang="ru-RU" smtClean="0"/>
              <a:pPr/>
              <a:t>06.03.2019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813174-F7FB-4421-97E6-CF847F2589F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24151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201" y="624110"/>
            <a:ext cx="6589199" cy="128089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42415" y="2133600"/>
            <a:ext cx="6591985" cy="377762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28C05C-318F-4CC1-A11B-228E10FE683C}" type="datetimeFigureOut">
              <a:rPr lang="ru-RU" smtClean="0"/>
              <a:pPr/>
              <a:t>06.03.2019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813174-F7FB-4421-97E6-CF847F2589F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45398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2074562"/>
            <a:ext cx="6591985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3581400"/>
            <a:ext cx="659198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28C05C-318F-4CC1-A11B-228E10FE683C}" type="datetimeFigureOut">
              <a:rPr lang="ru-RU" smtClean="0"/>
              <a:pPr/>
              <a:t>06.03.2019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57813174-F7FB-4421-97E6-CF847F2589F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4147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942416" y="2136706"/>
            <a:ext cx="3197531" cy="376739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37307" y="2136706"/>
            <a:ext cx="3197093" cy="376739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28C05C-318F-4CC1-A11B-228E10FE683C}" type="datetimeFigureOut">
              <a:rPr lang="ru-RU" smtClean="0"/>
              <a:pPr/>
              <a:t>06.03.2019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787783"/>
            <a:ext cx="584978" cy="365125"/>
          </a:xfrm>
        </p:spPr>
        <p:txBody>
          <a:bodyPr/>
          <a:lstStyle/>
          <a:p>
            <a:fld id="{57813174-F7FB-4421-97E6-CF847F2589F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61935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65352" y="2226626"/>
            <a:ext cx="287459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942415" y="2802888"/>
            <a:ext cx="3197532" cy="3105703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6154" y="2223398"/>
            <a:ext cx="28732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333715" y="2799660"/>
            <a:ext cx="3195680" cy="3105703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28C05C-318F-4CC1-A11B-228E10FE683C}" type="datetimeFigureOut">
              <a:rPr lang="ru-RU" smtClean="0"/>
              <a:pPr/>
              <a:t>06.03.2019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787783"/>
            <a:ext cx="584978" cy="365125"/>
          </a:xfrm>
        </p:spPr>
        <p:txBody>
          <a:bodyPr/>
          <a:lstStyle/>
          <a:p>
            <a:fld id="{57813174-F7FB-4421-97E6-CF847F2589F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43771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200" y="624110"/>
            <a:ext cx="6589200" cy="128089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28C05C-318F-4CC1-A11B-228E10FE683C}" type="datetimeFigureOut">
              <a:rPr lang="ru-RU" smtClean="0"/>
              <a:pPr/>
              <a:t>06.03.2019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813174-F7FB-4421-97E6-CF847F2589F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03913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28C05C-318F-4CC1-A11B-228E10FE683C}" type="datetimeFigureOut">
              <a:rPr lang="ru-RU" smtClean="0"/>
              <a:pPr/>
              <a:t>06.03.2019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813174-F7FB-4421-97E6-CF847F2589F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75646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446088"/>
            <a:ext cx="2629584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3494" y="446089"/>
            <a:ext cx="3790906" cy="5414963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1598613"/>
            <a:ext cx="2629584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28C05C-318F-4CC1-A11B-228E10FE683C}" type="datetimeFigureOut">
              <a:rPr lang="ru-RU" smtClean="0"/>
              <a:pPr/>
              <a:t>06.03.2019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813174-F7FB-4421-97E6-CF847F2589F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21656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4800600"/>
            <a:ext cx="6591985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942415" y="634965"/>
            <a:ext cx="6591985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367338"/>
            <a:ext cx="6591985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28C05C-318F-4CC1-A11B-228E10FE683C}" type="datetimeFigureOut">
              <a:rPr lang="ru-RU" smtClean="0"/>
              <a:pPr/>
              <a:t>06.03.2019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57813174-F7FB-4421-97E6-CF847F2589F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43781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Group 35"/>
          <p:cNvGrpSpPr/>
          <p:nvPr/>
        </p:nvGrpSpPr>
        <p:grpSpPr>
          <a:xfrm>
            <a:off x="1" y="228600"/>
            <a:ext cx="1981200" cy="6638628"/>
            <a:chOff x="2487613" y="285750"/>
            <a:chExt cx="2428875" cy="5654676"/>
          </a:xfrm>
        </p:grpSpPr>
        <p:sp>
          <p:nvSpPr>
            <p:cNvPr id="37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8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9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0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1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2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3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4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5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6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7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8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49" name="Group 48"/>
          <p:cNvGrpSpPr/>
          <p:nvPr/>
        </p:nvGrpSpPr>
        <p:grpSpPr>
          <a:xfrm>
            <a:off x="20421" y="285"/>
            <a:ext cx="1952272" cy="6852968"/>
            <a:chOff x="6627813" y="195717"/>
            <a:chExt cx="1952625" cy="5678034"/>
          </a:xfrm>
        </p:grpSpPr>
        <p:sp>
          <p:nvSpPr>
            <p:cNvPr id="50" name="Freeform 27"/>
            <p:cNvSpPr/>
            <p:nvPr/>
          </p:nvSpPr>
          <p:spPr bwMode="auto">
            <a:xfrm>
              <a:off x="6627813" y="195717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1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2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3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4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5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6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7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8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9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60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61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62" name="Rectangle 61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945200" y="624110"/>
            <a:ext cx="6589200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2133600"/>
            <a:ext cx="6591985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772400" y="6135089"/>
            <a:ext cx="766380" cy="3701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28C05C-318F-4CC1-A11B-228E10FE683C}" type="datetimeFigureOut">
              <a:rPr lang="ru-RU" smtClean="0"/>
              <a:pPr/>
              <a:t>06.03.2019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42415" y="6135809"/>
            <a:ext cx="57164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11228" y="787783"/>
            <a:ext cx="58497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57813174-F7FB-4421-97E6-CF847F2589F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12888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593" r:id="rId1"/>
    <p:sldLayoutId id="2147484594" r:id="rId2"/>
    <p:sldLayoutId id="2147484595" r:id="rId3"/>
    <p:sldLayoutId id="2147484596" r:id="rId4"/>
    <p:sldLayoutId id="2147484597" r:id="rId5"/>
    <p:sldLayoutId id="2147484598" r:id="rId6"/>
    <p:sldLayoutId id="2147484599" r:id="rId7"/>
    <p:sldLayoutId id="2147484600" r:id="rId8"/>
    <p:sldLayoutId id="2147484601" r:id="rId9"/>
    <p:sldLayoutId id="2147484602" r:id="rId10"/>
    <p:sldLayoutId id="2147484603" r:id="rId11"/>
    <p:sldLayoutId id="2147484604" r:id="rId12"/>
    <p:sldLayoutId id="2147484605" r:id="rId13"/>
    <p:sldLayoutId id="2147484606" r:id="rId14"/>
    <p:sldLayoutId id="2147484607" r:id="rId15"/>
    <p:sldLayoutId id="2147484608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87624" y="836712"/>
            <a:ext cx="7510506" cy="3960440"/>
          </a:xfrm>
        </p:spPr>
        <p:txBody>
          <a:bodyPr>
            <a:noAutofit/>
          </a:bodyPr>
          <a:lstStyle/>
          <a:p>
            <a:pPr algn="ctr"/>
            <a:r>
              <a:rPr lang="ru-RU" sz="6000" b="1" dirty="0">
                <a:solidFill>
                  <a:srgbClr val="C00000"/>
                </a:solidFill>
              </a:rPr>
              <a:t>Театрализация произведений</a:t>
            </a:r>
            <a:br>
              <a:rPr lang="ru-RU" sz="6000" b="1" dirty="0">
                <a:solidFill>
                  <a:srgbClr val="C00000"/>
                </a:solidFill>
              </a:rPr>
            </a:br>
            <a:r>
              <a:rPr lang="ru-RU" sz="6000" b="1" dirty="0">
                <a:solidFill>
                  <a:srgbClr val="C00000"/>
                </a:solidFill>
              </a:rPr>
              <a:t>на уроках литературы</a:t>
            </a:r>
          </a:p>
        </p:txBody>
      </p:sp>
    </p:spTree>
  </p:cSld>
  <p:clrMapOvr>
    <a:masterClrMapping/>
  </p:clrMapOvr>
  <p:transition>
    <p:wheel spokes="3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9712" y="692696"/>
            <a:ext cx="2880320" cy="5460258"/>
          </a:xfrm>
        </p:spPr>
        <p:txBody>
          <a:bodyPr/>
          <a:lstStyle/>
          <a:p>
            <a:pPr algn="ctr"/>
            <a:r>
              <a:rPr lang="ru-RU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Как называют детишки Деда Мороза в других странах, и как он выглядит</a:t>
            </a:r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85BF24D1-C75A-43FE-A7F7-F317A1BF0EF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2120" y="838533"/>
            <a:ext cx="2989361" cy="5314421"/>
          </a:xfrm>
        </p:spPr>
      </p:pic>
    </p:spTree>
    <p:extLst>
      <p:ext uri="{BB962C8B-B14F-4D97-AF65-F5344CB8AC3E}">
        <p14:creationId xmlns:p14="http://schemas.microsoft.com/office/powerpoint/2010/main" val="397218342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61425" y="698871"/>
            <a:ext cx="2880320" cy="5460258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Дети спели новогодние песни на русском и английском языках</a:t>
            </a:r>
          </a:p>
        </p:txBody>
      </p:sp>
      <p:pic>
        <p:nvPicPr>
          <p:cNvPr id="7" name="Объект 6">
            <a:extLst>
              <a:ext uri="{FF2B5EF4-FFF2-40B4-BE49-F238E27FC236}">
                <a16:creationId xmlns:a16="http://schemas.microsoft.com/office/drawing/2014/main" id="{1E67C9C4-702D-4907-882C-56D1967310E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259498"/>
            <a:ext cx="3565688" cy="6339003"/>
          </a:xfrm>
        </p:spPr>
      </p:pic>
    </p:spTree>
    <p:extLst>
      <p:ext uri="{BB962C8B-B14F-4D97-AF65-F5344CB8AC3E}">
        <p14:creationId xmlns:p14="http://schemas.microsoft.com/office/powerpoint/2010/main" val="222234321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6263" y="188640"/>
            <a:ext cx="7511473" cy="1312480"/>
          </a:xfrm>
        </p:spPr>
        <p:txBody>
          <a:bodyPr/>
          <a:lstStyle/>
          <a:p>
            <a:pPr algn="ctr"/>
            <a:r>
              <a:rPr lang="ru-RU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Так выглядит одна из театральных афиш в 5 классе</a:t>
            </a:r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EAFB3322-7443-451D-A64B-657C3DCBAB2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2132856"/>
            <a:ext cx="7680854" cy="4320480"/>
          </a:xfrm>
        </p:spPr>
      </p:pic>
    </p:spTree>
    <p:extLst>
      <p:ext uri="{BB962C8B-B14F-4D97-AF65-F5344CB8AC3E}">
        <p14:creationId xmlns:p14="http://schemas.microsoft.com/office/powerpoint/2010/main" val="134148963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5254982"/>
            <a:ext cx="7511473" cy="1312480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Маленькие артисты вышли на поклон перед жюри. Смешанная группа</a:t>
            </a:r>
            <a:br>
              <a:rPr lang="ru-RU" sz="28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ru-RU" sz="28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(5 и 9 класс)</a:t>
            </a:r>
          </a:p>
        </p:txBody>
      </p:sp>
      <p:pic>
        <p:nvPicPr>
          <p:cNvPr id="7" name="Объект 6">
            <a:extLst>
              <a:ext uri="{FF2B5EF4-FFF2-40B4-BE49-F238E27FC236}">
                <a16:creationId xmlns:a16="http://schemas.microsoft.com/office/drawing/2014/main" id="{42A68A51-6F3F-4BDE-925D-B5A9BECAED9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0992" y="188640"/>
            <a:ext cx="6624736" cy="4968553"/>
          </a:xfrm>
        </p:spPr>
      </p:pic>
    </p:spTree>
    <p:extLst>
      <p:ext uri="{BB962C8B-B14F-4D97-AF65-F5344CB8AC3E}">
        <p14:creationId xmlns:p14="http://schemas.microsoft.com/office/powerpoint/2010/main" val="146313112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1412776"/>
            <a:ext cx="3323689" cy="4752528"/>
          </a:xfrm>
        </p:spPr>
        <p:txBody>
          <a:bodyPr/>
          <a:lstStyle/>
          <a:p>
            <a:pPr algn="ctr"/>
            <a:r>
              <a:rPr lang="ru-RU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Фрагмент спектакля</a:t>
            </a:r>
            <a:br>
              <a:rPr lang="ru-RU" b="1" dirty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ru-RU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«Я еще не хочу умирать»</a:t>
            </a:r>
          </a:p>
        </p:txBody>
      </p:sp>
      <p:pic>
        <p:nvPicPr>
          <p:cNvPr id="7" name="Объект 6">
            <a:extLst>
              <a:ext uri="{FF2B5EF4-FFF2-40B4-BE49-F238E27FC236}">
                <a16:creationId xmlns:a16="http://schemas.microsoft.com/office/drawing/2014/main" id="{FCCF080B-10F6-4D70-ABB2-B5382C7AD06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984" y="584684"/>
            <a:ext cx="4266473" cy="5688632"/>
          </a:xfrm>
        </p:spPr>
      </p:pic>
    </p:spTree>
    <p:extLst>
      <p:ext uri="{BB962C8B-B14F-4D97-AF65-F5344CB8AC3E}">
        <p14:creationId xmlns:p14="http://schemas.microsoft.com/office/powerpoint/2010/main" val="332885403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96136" y="620688"/>
            <a:ext cx="2898321" cy="5616624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Ребята прочувствовали и заставили прочувствовать зрителей страшные годы блокадного Ленинграда</a:t>
            </a:r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EE582FCE-93CF-483E-99CB-87F4B746414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648772"/>
            <a:ext cx="4248472" cy="5664630"/>
          </a:xfrm>
        </p:spPr>
      </p:pic>
    </p:spTree>
    <p:extLst>
      <p:ext uri="{BB962C8B-B14F-4D97-AF65-F5344CB8AC3E}">
        <p14:creationId xmlns:p14="http://schemas.microsoft.com/office/powerpoint/2010/main" val="302624379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6263" y="188640"/>
            <a:ext cx="7511473" cy="1312480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Спектакль по мотивам сказки Шарля Перро «Спящая красавица»</a:t>
            </a:r>
          </a:p>
        </p:txBody>
      </p:sp>
      <p:pic>
        <p:nvPicPr>
          <p:cNvPr id="7" name="Объект 6">
            <a:extLst>
              <a:ext uri="{FF2B5EF4-FFF2-40B4-BE49-F238E27FC236}">
                <a16:creationId xmlns:a16="http://schemas.microsoft.com/office/drawing/2014/main" id="{8E36ED84-2E99-42C1-A9A0-6737D39BCDA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636" y="2132856"/>
            <a:ext cx="7598146" cy="4176464"/>
          </a:xfrm>
        </p:spPr>
      </p:pic>
    </p:spTree>
    <p:extLst>
      <p:ext uri="{BB962C8B-B14F-4D97-AF65-F5344CB8AC3E}">
        <p14:creationId xmlns:p14="http://schemas.microsoft.com/office/powerpoint/2010/main" val="229175590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5254982"/>
            <a:ext cx="7511473" cy="1312480"/>
          </a:xfrm>
        </p:spPr>
        <p:txBody>
          <a:bodyPr/>
          <a:lstStyle/>
          <a:p>
            <a:pPr algn="ctr"/>
            <a:r>
              <a:rPr lang="ru-RU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Поцелуй прекрасного принца разбудил красавицу</a:t>
            </a:r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EA588EB6-253D-4892-A428-CF1639E74B3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476671"/>
            <a:ext cx="6994136" cy="4631879"/>
          </a:xfrm>
        </p:spPr>
      </p:pic>
    </p:spTree>
    <p:extLst>
      <p:ext uri="{BB962C8B-B14F-4D97-AF65-F5344CB8AC3E}">
        <p14:creationId xmlns:p14="http://schemas.microsoft.com/office/powerpoint/2010/main" val="39574024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6263" y="188640"/>
            <a:ext cx="7511473" cy="1312480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Радостное событие в королевском семействе – рождение наследника</a:t>
            </a:r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4CCFE14C-2D0A-49F5-9F58-60E29A63CA5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1700808"/>
            <a:ext cx="7173321" cy="4750544"/>
          </a:xfrm>
        </p:spPr>
      </p:pic>
    </p:spTree>
    <p:extLst>
      <p:ext uri="{BB962C8B-B14F-4D97-AF65-F5344CB8AC3E}">
        <p14:creationId xmlns:p14="http://schemas.microsoft.com/office/powerpoint/2010/main" val="199397461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6263" y="188640"/>
            <a:ext cx="7511473" cy="1312480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Короли между делом тоже должны сдавать зачеты в конце четверти</a:t>
            </a:r>
          </a:p>
        </p:txBody>
      </p:sp>
      <p:pic>
        <p:nvPicPr>
          <p:cNvPr id="7" name="Объект 6">
            <a:extLst>
              <a:ext uri="{FF2B5EF4-FFF2-40B4-BE49-F238E27FC236}">
                <a16:creationId xmlns:a16="http://schemas.microsoft.com/office/drawing/2014/main" id="{DA2D5037-8046-4602-8605-C575745930C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4" y="1700808"/>
            <a:ext cx="7093129" cy="4697437"/>
          </a:xfrm>
        </p:spPr>
      </p:pic>
    </p:spTree>
    <p:extLst>
      <p:ext uri="{BB962C8B-B14F-4D97-AF65-F5344CB8AC3E}">
        <p14:creationId xmlns:p14="http://schemas.microsoft.com/office/powerpoint/2010/main" val="423896816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331640" y="476672"/>
            <a:ext cx="7365504" cy="5649491"/>
          </a:xfrm>
        </p:spPr>
        <p:txBody>
          <a:bodyPr/>
          <a:lstStyle/>
          <a:p>
            <a:pPr marL="0" indent="0" algn="ctr">
              <a:buNone/>
            </a:pPr>
            <a:r>
              <a:rPr lang="ru-RU" sz="2800" b="1" i="1" dirty="0">
                <a:solidFill>
                  <a:srgbClr val="C00000"/>
                </a:solidFill>
              </a:rPr>
              <a:t>Важный помощник в моем нелегком педагогическом труде – театрализация.</a:t>
            </a:r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r>
              <a:rPr lang="ru-RU" dirty="0"/>
              <a:t>Я считаю, что это очень важно при изучении литературы – умение перевоплотиться и вжиться в роль героя, о котором ты читаешь. Такие театрализованные уроки ребята не забывают никогда. Мы не стоим на месте: новаторством стали видеоуроки, которые учащиеся тоже создают сами.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3717033"/>
            <a:ext cx="4608512" cy="2418382"/>
          </a:xfrm>
        </p:spPr>
        <p:txBody>
          <a:bodyPr/>
          <a:lstStyle/>
          <a:p>
            <a:pPr algn="ctr"/>
            <a:r>
              <a:rPr lang="ru-RU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Злая колдунья с веретеном и веселые зверята с карнавала</a:t>
            </a:r>
          </a:p>
        </p:txBody>
      </p:sp>
      <p:pic>
        <p:nvPicPr>
          <p:cNvPr id="13" name="Объект 12">
            <a:extLst>
              <a:ext uri="{FF2B5EF4-FFF2-40B4-BE49-F238E27FC236}">
                <a16:creationId xmlns:a16="http://schemas.microsoft.com/office/drawing/2014/main" id="{442946BC-524C-4B6B-8B4E-72B776D272C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290538"/>
            <a:ext cx="4304149" cy="2850430"/>
          </a:xfr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071B89E7-82B0-4104-AA85-96B477D3C26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4168" y="1390464"/>
            <a:ext cx="2890797" cy="4365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894887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6263" y="188640"/>
            <a:ext cx="7511473" cy="1312480"/>
          </a:xfrm>
        </p:spPr>
        <p:txBody>
          <a:bodyPr/>
          <a:lstStyle/>
          <a:p>
            <a:pPr algn="ctr"/>
            <a:r>
              <a:rPr lang="ru-RU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Спектакль о войне России с Наполеоном (7 класс)</a:t>
            </a:r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07C8A42C-DC26-4708-B772-EE277B730EC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285" y="1772816"/>
            <a:ext cx="7935560" cy="4463752"/>
          </a:xfrm>
        </p:spPr>
      </p:pic>
    </p:spTree>
    <p:extLst>
      <p:ext uri="{BB962C8B-B14F-4D97-AF65-F5344CB8AC3E}">
        <p14:creationId xmlns:p14="http://schemas.microsoft.com/office/powerpoint/2010/main" val="242980295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5254982"/>
            <a:ext cx="7511473" cy="1312480"/>
          </a:xfrm>
        </p:spPr>
        <p:txBody>
          <a:bodyPr/>
          <a:lstStyle/>
          <a:p>
            <a:pPr algn="ctr"/>
            <a:r>
              <a:rPr lang="ru-RU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Всем миром празднуем победу!</a:t>
            </a:r>
          </a:p>
        </p:txBody>
      </p:sp>
      <p:pic>
        <p:nvPicPr>
          <p:cNvPr id="7" name="Объект 6">
            <a:extLst>
              <a:ext uri="{FF2B5EF4-FFF2-40B4-BE49-F238E27FC236}">
                <a16:creationId xmlns:a16="http://schemas.microsoft.com/office/drawing/2014/main" id="{95B7A5A3-F146-41F9-8A65-FC235B08E4D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4294" y="476672"/>
            <a:ext cx="7424825" cy="4176464"/>
          </a:xfrm>
        </p:spPr>
      </p:pic>
    </p:spTree>
    <p:extLst>
      <p:ext uri="{BB962C8B-B14F-4D97-AF65-F5344CB8AC3E}">
        <p14:creationId xmlns:p14="http://schemas.microsoft.com/office/powerpoint/2010/main" val="385547057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6263" y="188640"/>
            <a:ext cx="7511473" cy="1312480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Самая трепетная Снегурочка, а теперь студентка педагогического ВУЗа</a:t>
            </a:r>
          </a:p>
        </p:txBody>
      </p:sp>
      <p:pic>
        <p:nvPicPr>
          <p:cNvPr id="11" name="Объект 10">
            <a:extLst>
              <a:ext uri="{FF2B5EF4-FFF2-40B4-BE49-F238E27FC236}">
                <a16:creationId xmlns:a16="http://schemas.microsoft.com/office/drawing/2014/main" id="{675A1661-4AE0-4D6A-A105-2998BAB6AC1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2" y="1772816"/>
            <a:ext cx="7100305" cy="4702189"/>
          </a:xfrm>
        </p:spPr>
      </p:pic>
    </p:spTree>
    <p:extLst>
      <p:ext uri="{BB962C8B-B14F-4D97-AF65-F5344CB8AC3E}">
        <p14:creationId xmlns:p14="http://schemas.microsoft.com/office/powerpoint/2010/main" val="21437662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6263" y="460336"/>
            <a:ext cx="7511473" cy="131248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Театрализованный урок в 5 классе УНТ Петрушка Уксусов</a:t>
            </a:r>
            <a:br>
              <a:rPr lang="ru-RU" b="1" dirty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endParaRPr lang="ru-RU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116A50AF-284F-4610-9CCE-53C6A539E97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1494" y="1772816"/>
            <a:ext cx="7936883" cy="4464496"/>
          </a:xfrm>
        </p:spPr>
      </p:pic>
    </p:spTree>
    <p:extLst>
      <p:ext uri="{BB962C8B-B14F-4D97-AF65-F5344CB8AC3E}">
        <p14:creationId xmlns:p14="http://schemas.microsoft.com/office/powerpoint/2010/main" val="7715056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4941168"/>
            <a:ext cx="7511473" cy="1312480"/>
          </a:xfrm>
        </p:spPr>
        <p:txBody>
          <a:bodyPr/>
          <a:lstStyle/>
          <a:p>
            <a:pPr algn="ctr"/>
            <a:r>
              <a:rPr lang="ru-RU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По мотивам русских народных сказок</a:t>
            </a:r>
          </a:p>
        </p:txBody>
      </p:sp>
      <p:pic>
        <p:nvPicPr>
          <p:cNvPr id="9" name="Объект 8">
            <a:extLst>
              <a:ext uri="{FF2B5EF4-FFF2-40B4-BE49-F238E27FC236}">
                <a16:creationId xmlns:a16="http://schemas.microsoft.com/office/drawing/2014/main" id="{35059C47-5C24-47BB-800C-4B05F609E15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4294" y="404664"/>
            <a:ext cx="7296811" cy="4104456"/>
          </a:xfrm>
        </p:spPr>
      </p:pic>
    </p:spTree>
    <p:extLst>
      <p:ext uri="{BB962C8B-B14F-4D97-AF65-F5344CB8AC3E}">
        <p14:creationId xmlns:p14="http://schemas.microsoft.com/office/powerpoint/2010/main" val="163318285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24128" y="620688"/>
            <a:ext cx="3035656" cy="5616624"/>
          </a:xfrm>
        </p:spPr>
        <p:txBody>
          <a:bodyPr>
            <a:normAutofit/>
          </a:bodyPr>
          <a:lstStyle/>
          <a:p>
            <a:pPr algn="ctr"/>
            <a:r>
              <a:rPr lang="ru-RU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Русская народная сказка</a:t>
            </a:r>
            <a:br>
              <a:rPr lang="ru-RU" b="1" dirty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ru-RU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«Лиса и петух»</a:t>
            </a:r>
            <a:br>
              <a:rPr lang="ru-RU" b="1" dirty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ru-RU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5 класс</a:t>
            </a:r>
            <a:br>
              <a:rPr lang="ru-RU" b="1" dirty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ru-RU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Городской конкурс</a:t>
            </a:r>
          </a:p>
        </p:txBody>
      </p:sp>
      <p:pic>
        <p:nvPicPr>
          <p:cNvPr id="7" name="Объект 6">
            <a:extLst>
              <a:ext uri="{FF2B5EF4-FFF2-40B4-BE49-F238E27FC236}">
                <a16:creationId xmlns:a16="http://schemas.microsoft.com/office/drawing/2014/main" id="{549EB30D-ED6A-4CD3-8728-418FA02A24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2932" y="260648"/>
            <a:ext cx="3589147" cy="6380708"/>
          </a:xfrm>
        </p:spPr>
      </p:pic>
    </p:spTree>
    <p:extLst>
      <p:ext uri="{BB962C8B-B14F-4D97-AF65-F5344CB8AC3E}">
        <p14:creationId xmlns:p14="http://schemas.microsoft.com/office/powerpoint/2010/main" val="210793083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6263" y="188640"/>
            <a:ext cx="7511473" cy="131248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7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Литературно-экологическая игра для учеников начальной школы </a:t>
            </a:r>
            <a:br>
              <a:rPr lang="ru-RU" sz="27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ru-RU" sz="27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«В царстве царя Берендея</a:t>
            </a:r>
            <a:r>
              <a:rPr lang="ru-RU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»</a:t>
            </a:r>
          </a:p>
        </p:txBody>
      </p:sp>
      <p:pic>
        <p:nvPicPr>
          <p:cNvPr id="7" name="Объект 6">
            <a:extLst>
              <a:ext uri="{FF2B5EF4-FFF2-40B4-BE49-F238E27FC236}">
                <a16:creationId xmlns:a16="http://schemas.microsoft.com/office/drawing/2014/main" id="{5D089ADB-2571-47AE-A3A3-934369901AF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2" y="1501120"/>
            <a:ext cx="6878815" cy="5159112"/>
          </a:xfrm>
        </p:spPr>
      </p:pic>
    </p:spTree>
    <p:extLst>
      <p:ext uri="{BB962C8B-B14F-4D97-AF65-F5344CB8AC3E}">
        <p14:creationId xmlns:p14="http://schemas.microsoft.com/office/powerpoint/2010/main" val="403599425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5157192"/>
            <a:ext cx="7511473" cy="1312480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Ребята знакомятся с героями славянского эпоса, а также узнают о редких растениях средней полосы России</a:t>
            </a:r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95D2A29F-1299-43F8-B549-36222EA1D3F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720" y="188640"/>
            <a:ext cx="6336704" cy="4752529"/>
          </a:xfrm>
        </p:spPr>
      </p:pic>
    </p:spTree>
    <p:extLst>
      <p:ext uri="{BB962C8B-B14F-4D97-AF65-F5344CB8AC3E}">
        <p14:creationId xmlns:p14="http://schemas.microsoft.com/office/powerpoint/2010/main" val="306579934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6263" y="188640"/>
            <a:ext cx="7511473" cy="1312480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Силами театрального кружка организованы Новогодние утренники для начальной школы</a:t>
            </a:r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0C4127EC-3DE2-4B98-B9B8-24FCFE7693A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1988840"/>
            <a:ext cx="7680853" cy="4320480"/>
          </a:xfrm>
        </p:spPr>
      </p:pic>
    </p:spTree>
    <p:extLst>
      <p:ext uri="{BB962C8B-B14F-4D97-AF65-F5344CB8AC3E}">
        <p14:creationId xmlns:p14="http://schemas.microsoft.com/office/powerpoint/2010/main" val="112964600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6263" y="188640"/>
            <a:ext cx="7511473" cy="1312480"/>
          </a:xfrm>
        </p:spPr>
        <p:txBody>
          <a:bodyPr/>
          <a:lstStyle/>
          <a:p>
            <a:pPr algn="ctr"/>
            <a:r>
              <a:rPr lang="ru-RU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Ребята узнали, как встречают Новый год в разных странах</a:t>
            </a:r>
          </a:p>
        </p:txBody>
      </p:sp>
      <p:pic>
        <p:nvPicPr>
          <p:cNvPr id="9" name="Объект 8">
            <a:extLst>
              <a:ext uri="{FF2B5EF4-FFF2-40B4-BE49-F238E27FC236}">
                <a16:creationId xmlns:a16="http://schemas.microsoft.com/office/drawing/2014/main" id="{0A030C22-3379-4D18-9DC9-138252ADB8B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8429" y="1772816"/>
            <a:ext cx="7808868" cy="4392488"/>
          </a:xfrm>
        </p:spPr>
      </p:pic>
    </p:spTree>
    <p:extLst>
      <p:ext uri="{BB962C8B-B14F-4D97-AF65-F5344CB8AC3E}">
        <p14:creationId xmlns:p14="http://schemas.microsoft.com/office/powerpoint/2010/main" val="139813708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933</TotalTime>
  <Words>236</Words>
  <Application>Microsoft Office PowerPoint</Application>
  <PresentationFormat>Экран (4:3)</PresentationFormat>
  <Paragraphs>28</Paragraphs>
  <Slides>23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7" baseType="lpstr">
      <vt:lpstr>Arial</vt:lpstr>
      <vt:lpstr>Century Gothic</vt:lpstr>
      <vt:lpstr>Wingdings 3</vt:lpstr>
      <vt:lpstr>Легкий дым</vt:lpstr>
      <vt:lpstr>Театрализация произведений на уроках литературы</vt:lpstr>
      <vt:lpstr>Презентация PowerPoint</vt:lpstr>
      <vt:lpstr>Театрализованный урок в 5 классе УНТ Петрушка Уксусов </vt:lpstr>
      <vt:lpstr>По мотивам русских народных сказок</vt:lpstr>
      <vt:lpstr>Русская народная сказка «Лиса и петух» 5 класс Городской конкурс</vt:lpstr>
      <vt:lpstr>Литературно-экологическая игра для учеников начальной школы  «В царстве царя Берендея»</vt:lpstr>
      <vt:lpstr>Ребята знакомятся с героями славянского эпоса, а также узнают о редких растениях средней полосы России</vt:lpstr>
      <vt:lpstr>Силами театрального кружка организованы Новогодние утренники для начальной школы</vt:lpstr>
      <vt:lpstr>Ребята узнали, как встречают Новый год в разных странах</vt:lpstr>
      <vt:lpstr>Как называют детишки Деда Мороза в других странах, и как он выглядит</vt:lpstr>
      <vt:lpstr>Дети спели новогодние песни на русском и английском языках</vt:lpstr>
      <vt:lpstr>Так выглядит одна из театральных афиш в 5 классе</vt:lpstr>
      <vt:lpstr>Маленькие артисты вышли на поклон перед жюри. Смешанная группа (5 и 9 класс)</vt:lpstr>
      <vt:lpstr>Фрагмент спектакля «Я еще не хочу умирать»</vt:lpstr>
      <vt:lpstr>Ребята прочувствовали и заставили прочувствовать зрителей страшные годы блокадного Ленинграда</vt:lpstr>
      <vt:lpstr>Спектакль по мотивам сказки Шарля Перро «Спящая красавица»</vt:lpstr>
      <vt:lpstr>Поцелуй прекрасного принца разбудил красавицу</vt:lpstr>
      <vt:lpstr>Радостное событие в королевском семействе – рождение наследника</vt:lpstr>
      <vt:lpstr>Короли между делом тоже должны сдавать зачеты в конце четверти</vt:lpstr>
      <vt:lpstr>Злая колдунья с веретеном и веселые зверята с карнавала</vt:lpstr>
      <vt:lpstr>Спектакль о войне России с Наполеоном (7 класс)</vt:lpstr>
      <vt:lpstr>Всем миром празднуем победу!</vt:lpstr>
      <vt:lpstr>Самая трепетная Снегурочка, а теперь студентка педагогического ВУЗа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Анатолий Анатольевич</dc:creator>
  <cp:lastModifiedBy>usr</cp:lastModifiedBy>
  <cp:revision>83</cp:revision>
  <dcterms:created xsi:type="dcterms:W3CDTF">2013-06-05T11:27:51Z</dcterms:created>
  <dcterms:modified xsi:type="dcterms:W3CDTF">2019-03-06T20:12:17Z</dcterms:modified>
</cp:coreProperties>
</file>