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9" r:id="rId2"/>
    <p:sldId id="256" r:id="rId3"/>
    <p:sldId id="257" r:id="rId4"/>
    <p:sldId id="290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91" r:id="rId15"/>
    <p:sldId id="289" r:id="rId16"/>
    <p:sldId id="292" r:id="rId17"/>
    <p:sldId id="293" r:id="rId18"/>
    <p:sldId id="294" r:id="rId19"/>
    <p:sldId id="295" r:id="rId20"/>
    <p:sldId id="296" r:id="rId21"/>
    <p:sldId id="297" r:id="rId22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96713"/>
    <a:srgbClr val="FFFF00"/>
    <a:srgbClr val="B3D3EA"/>
    <a:srgbClr val="78A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10" autoAdjust="0"/>
    <p:restoredTop sz="95596" autoAdjust="0"/>
  </p:normalViewPr>
  <p:slideViewPr>
    <p:cSldViewPr>
      <p:cViewPr varScale="1">
        <p:scale>
          <a:sx n="71" d="100"/>
          <a:sy n="71" d="100"/>
        </p:scale>
        <p:origin x="-14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FEAD5E1-5C06-44FB-8248-3FC2709950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480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D4643C-429A-4906-9458-211D5547FBDB}" type="slidenum">
              <a:rPr lang="en-US"/>
              <a:pPr/>
              <a:t>1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609951-6B2F-457B-86E8-E9CF1F9F5167}" type="slidenum">
              <a:rPr lang="en-US"/>
              <a:pPr/>
              <a:t>2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10A292-35D7-40FC-AC9E-EB4AECA247F5}" type="slidenum">
              <a:rPr lang="en-US"/>
              <a:pPr/>
              <a:t>3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3352800"/>
            <a:ext cx="7086600" cy="70485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978275"/>
            <a:ext cx="7086600" cy="441325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4650" y="274638"/>
            <a:ext cx="2114550" cy="6354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274638"/>
            <a:ext cx="6191250" cy="6354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143000"/>
            <a:ext cx="38481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91100" y="1143000"/>
            <a:ext cx="38481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74638"/>
            <a:ext cx="8458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1143000"/>
            <a:ext cx="78486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457200"/>
            <a:ext cx="7467600" cy="715962"/>
          </a:xfrm>
        </p:spPr>
        <p:txBody>
          <a:bodyPr/>
          <a:lstStyle/>
          <a:p>
            <a:r>
              <a:rPr lang="ru-RU" sz="4000" b="1" dirty="0" smtClean="0"/>
              <a:t>Разгадайте </a:t>
            </a:r>
            <a:r>
              <a:rPr lang="ru-RU" sz="4000" b="1" dirty="0" smtClean="0"/>
              <a:t>   ребус</a:t>
            </a:r>
            <a:endParaRPr lang="en-US" sz="4000" b="1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905000"/>
            <a:ext cx="6934200" cy="42672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0" y="1524000"/>
            <a:ext cx="9126537" cy="417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066800"/>
            <a:ext cx="8458200" cy="715962"/>
          </a:xfrm>
        </p:spPr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Скала Словарных слов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1981200"/>
            <a:ext cx="8610600" cy="4648200"/>
          </a:xfrm>
        </p:spPr>
        <p:txBody>
          <a:bodyPr/>
          <a:lstStyle/>
          <a:p>
            <a:pPr marL="45720" lvl="0" indent="0" algn="ctr" fontAlgn="auto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4800" b="1" kern="1200" dirty="0">
                <a:solidFill>
                  <a:srgbClr val="000000"/>
                </a:solidFill>
                <a:latin typeface="ProximaNova"/>
              </a:rPr>
              <a:t>Г…</a:t>
            </a:r>
            <a:r>
              <a:rPr lang="ru-RU" sz="4800" b="1" kern="1200" dirty="0" err="1">
                <a:solidFill>
                  <a:srgbClr val="000000"/>
                </a:solidFill>
                <a:latin typeface="ProximaNova"/>
              </a:rPr>
              <a:t>рячий</a:t>
            </a:r>
            <a:r>
              <a:rPr lang="ru-RU" sz="4800" b="1" kern="1200" dirty="0">
                <a:solidFill>
                  <a:srgbClr val="000000"/>
                </a:solidFill>
                <a:latin typeface="ProximaNova"/>
              </a:rPr>
              <a:t>, ж…</a:t>
            </a:r>
            <a:r>
              <a:rPr lang="ru-RU" sz="4800" b="1" kern="1200" dirty="0" err="1">
                <a:solidFill>
                  <a:srgbClr val="000000"/>
                </a:solidFill>
                <a:latin typeface="ProximaNova"/>
              </a:rPr>
              <a:t>лтый</a:t>
            </a:r>
            <a:r>
              <a:rPr lang="ru-RU" sz="4800" b="1" kern="1200" dirty="0">
                <a:solidFill>
                  <a:srgbClr val="000000"/>
                </a:solidFill>
                <a:latin typeface="ProximaNova"/>
              </a:rPr>
              <a:t>, </a:t>
            </a:r>
            <a:r>
              <a:rPr lang="ru-RU" sz="4800" b="1" kern="1200" dirty="0" err="1">
                <a:solidFill>
                  <a:srgbClr val="000000"/>
                </a:solidFill>
                <a:latin typeface="ProximaNova"/>
              </a:rPr>
              <a:t>инт</a:t>
            </a:r>
            <a:r>
              <a:rPr lang="ru-RU" sz="4800" b="1" kern="1200" dirty="0">
                <a:solidFill>
                  <a:srgbClr val="000000"/>
                </a:solidFill>
                <a:latin typeface="ProximaNova"/>
              </a:rPr>
              <a:t>..</a:t>
            </a:r>
            <a:r>
              <a:rPr lang="ru-RU" sz="4800" b="1" kern="1200" dirty="0" err="1">
                <a:solidFill>
                  <a:srgbClr val="000000"/>
                </a:solidFill>
                <a:latin typeface="ProximaNova"/>
              </a:rPr>
              <a:t>ресный</a:t>
            </a:r>
            <a:r>
              <a:rPr lang="ru-RU" sz="4800" b="1" kern="1200" dirty="0">
                <a:solidFill>
                  <a:srgbClr val="000000"/>
                </a:solidFill>
                <a:latin typeface="ProximaNova"/>
              </a:rPr>
              <a:t>, х…</a:t>
            </a:r>
            <a:r>
              <a:rPr lang="ru-RU" sz="4800" b="1" kern="1200" dirty="0" err="1">
                <a:solidFill>
                  <a:srgbClr val="000000"/>
                </a:solidFill>
                <a:latin typeface="ProximaNova"/>
              </a:rPr>
              <a:t>лодный</a:t>
            </a:r>
            <a:r>
              <a:rPr lang="ru-RU" sz="4800" b="1" kern="1200" dirty="0">
                <a:solidFill>
                  <a:srgbClr val="000000"/>
                </a:solidFill>
                <a:latin typeface="ProximaNova"/>
              </a:rPr>
              <a:t>, </a:t>
            </a:r>
            <a:r>
              <a:rPr lang="ru-RU" sz="4800" b="1" kern="1200" dirty="0" err="1">
                <a:solidFill>
                  <a:srgbClr val="000000"/>
                </a:solidFill>
                <a:latin typeface="ProximaNova"/>
              </a:rPr>
              <a:t>пр</a:t>
            </a:r>
            <a:r>
              <a:rPr lang="ru-RU" sz="4800" b="1" kern="1200" dirty="0">
                <a:solidFill>
                  <a:srgbClr val="000000"/>
                </a:solidFill>
                <a:latin typeface="ProximaNova"/>
              </a:rPr>
              <a:t>…красный, </a:t>
            </a:r>
          </a:p>
          <a:p>
            <a:pPr marL="45720" lvl="0" indent="0" algn="ctr" fontAlgn="auto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4800" b="1" kern="1200" dirty="0">
                <a:solidFill>
                  <a:srgbClr val="000000"/>
                </a:solidFill>
                <a:latin typeface="ProximaNova"/>
              </a:rPr>
              <a:t>мета(</a:t>
            </a:r>
            <a:r>
              <a:rPr lang="ru-RU" sz="4800" b="1" kern="1200" dirty="0" err="1">
                <a:solidFill>
                  <a:srgbClr val="000000"/>
                </a:solidFill>
                <a:latin typeface="ProximaNova"/>
              </a:rPr>
              <a:t>лл</a:t>
            </a:r>
            <a:r>
              <a:rPr lang="ru-RU" sz="4800" b="1" kern="1200" dirty="0">
                <a:solidFill>
                  <a:srgbClr val="000000"/>
                </a:solidFill>
                <a:latin typeface="ProximaNova"/>
              </a:rPr>
              <a:t>) л)</a:t>
            </a:r>
            <a:r>
              <a:rPr lang="ru-RU" sz="4800" b="1" kern="1200" dirty="0" err="1">
                <a:solidFill>
                  <a:srgbClr val="000000"/>
                </a:solidFill>
                <a:latin typeface="ProximaNova"/>
              </a:rPr>
              <a:t>ический</a:t>
            </a:r>
            <a:endParaRPr lang="ru-RU" sz="4800" b="1" kern="1200" dirty="0">
              <a:solidFill>
                <a:prstClr val="black">
                  <a:lumMod val="75000"/>
                  <a:lumOff val="25000"/>
                </a:prstClr>
              </a:solidFill>
              <a:latin typeface="Trebuchet MS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90663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65" y="1524000"/>
            <a:ext cx="9144000" cy="5181600"/>
          </a:xfrm>
        </p:spPr>
        <p:txBody>
          <a:bodyPr/>
          <a:lstStyle/>
          <a:p>
            <a:pPr marL="45720" lvl="0" indent="0" algn="just" fontAlgn="auto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b="1" i="1" u="sng" kern="1200" dirty="0">
                <a:solidFill>
                  <a:srgbClr val="4B4747"/>
                </a:solidFill>
                <a:latin typeface="Times New Roman"/>
              </a:rPr>
              <a:t>. </a:t>
            </a:r>
            <a:r>
              <a:rPr lang="ru-RU" b="1" i="1" u="sng" kern="1200" dirty="0">
                <a:solidFill>
                  <a:srgbClr val="000000"/>
                </a:solidFill>
                <a:latin typeface="Times New Roman"/>
              </a:rPr>
              <a:t>Исправьте грамматические ошибки?</a:t>
            </a:r>
            <a:endParaRPr lang="ru-RU" u="sng" kern="1200" dirty="0">
              <a:solidFill>
                <a:srgbClr val="000000"/>
              </a:solidFill>
              <a:latin typeface="Arial"/>
            </a:endParaRPr>
          </a:p>
          <a:p>
            <a:pPr marL="45720" lvl="0" indent="0" algn="just" fontAlgn="auto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endParaRPr lang="ru-RU" sz="1400" b="1" kern="1200" dirty="0">
              <a:solidFill>
                <a:srgbClr val="000000"/>
              </a:solidFill>
              <a:latin typeface="Arial"/>
            </a:endParaRPr>
          </a:p>
          <a:p>
            <a:pPr marL="45720" lvl="0" indent="0" algn="just" fontAlgn="auto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3600" b="1" kern="1200" dirty="0" smtClean="0">
                <a:solidFill>
                  <a:srgbClr val="000000"/>
                </a:solidFill>
                <a:latin typeface="Times New Roman"/>
              </a:rPr>
              <a:t>А) </a:t>
            </a:r>
            <a:r>
              <a:rPr lang="ru-RU" sz="3600" b="1" kern="1200" dirty="0">
                <a:solidFill>
                  <a:srgbClr val="000000"/>
                </a:solidFill>
                <a:latin typeface="Times New Roman"/>
              </a:rPr>
              <a:t>Дорога будет отремонтирована в самое ближайшее время.</a:t>
            </a:r>
          </a:p>
          <a:p>
            <a:pPr marL="45720" lvl="0" indent="0" algn="just" fontAlgn="auto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endParaRPr lang="ru-RU" sz="1400" b="1" kern="1200" dirty="0">
              <a:solidFill>
                <a:srgbClr val="000000"/>
              </a:solidFill>
              <a:latin typeface="Arial"/>
            </a:endParaRPr>
          </a:p>
          <a:p>
            <a:pPr marL="45720" lvl="0" indent="0" algn="just" fontAlgn="auto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3600" b="1" kern="1200" dirty="0" smtClean="0">
                <a:solidFill>
                  <a:srgbClr val="000000"/>
                </a:solidFill>
                <a:latin typeface="Times New Roman"/>
              </a:rPr>
              <a:t>Б) </a:t>
            </a:r>
            <a:r>
              <a:rPr lang="ru-RU" sz="3600" b="1" kern="1200" dirty="0">
                <a:solidFill>
                  <a:srgbClr val="000000"/>
                </a:solidFill>
                <a:latin typeface="Times New Roman"/>
              </a:rPr>
              <a:t>При дневном освещении рисунок казался еще более отчетливее и ярче</a:t>
            </a:r>
            <a:r>
              <a:rPr lang="ru-RU" sz="3600" kern="12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3600" kern="120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79846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458200" cy="715962"/>
          </a:xfrm>
        </p:spPr>
        <p:txBody>
          <a:bodyPr/>
          <a:lstStyle/>
          <a:p>
            <a:r>
              <a:rPr lang="ru-RU" b="1" dirty="0" smtClean="0">
                <a:latin typeface="Arial Black" panose="020B0A04020102020204" pitchFamily="34" charset="0"/>
              </a:rPr>
              <a:t>Проверка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362200"/>
            <a:ext cx="9144000" cy="4267200"/>
          </a:xfrm>
        </p:spPr>
        <p:txBody>
          <a:bodyPr/>
          <a:lstStyle/>
          <a:p>
            <a:pPr marL="45720" lvl="0" indent="0" algn="just" fontAlgn="auto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3600" b="1" kern="1200" dirty="0">
                <a:solidFill>
                  <a:srgbClr val="000000"/>
                </a:solidFill>
                <a:latin typeface="Times New Roman"/>
              </a:rPr>
              <a:t>А) Дорога будет отремонтирована в </a:t>
            </a:r>
            <a:r>
              <a:rPr lang="ru-RU" sz="3600" b="1" kern="1200" dirty="0" smtClean="0">
                <a:solidFill>
                  <a:srgbClr val="000000"/>
                </a:solidFill>
                <a:latin typeface="Times New Roman"/>
              </a:rPr>
              <a:t>ближайшее </a:t>
            </a:r>
            <a:r>
              <a:rPr lang="ru-RU" sz="3600" b="1" kern="1200" dirty="0">
                <a:solidFill>
                  <a:srgbClr val="000000"/>
                </a:solidFill>
                <a:latin typeface="Times New Roman"/>
              </a:rPr>
              <a:t>время.</a:t>
            </a:r>
          </a:p>
          <a:p>
            <a:pPr marL="45720" lvl="0" indent="0" algn="just" fontAlgn="auto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endParaRPr lang="ru-RU" sz="1400" b="1" kern="1200" dirty="0">
              <a:solidFill>
                <a:srgbClr val="000000"/>
              </a:solidFill>
              <a:latin typeface="Arial"/>
            </a:endParaRPr>
          </a:p>
          <a:p>
            <a:pPr marL="45720" lvl="0" indent="0" algn="just" fontAlgn="auto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3600" b="1" kern="1200" dirty="0">
                <a:solidFill>
                  <a:srgbClr val="000000"/>
                </a:solidFill>
                <a:latin typeface="Times New Roman"/>
              </a:rPr>
              <a:t>Б) При дневном освещении рисунок казался </a:t>
            </a:r>
            <a:r>
              <a:rPr lang="ru-RU" sz="3600" b="1" kern="1200" dirty="0" smtClean="0">
                <a:solidFill>
                  <a:srgbClr val="000000"/>
                </a:solidFill>
                <a:latin typeface="Times New Roman"/>
              </a:rPr>
              <a:t>отчетливее </a:t>
            </a:r>
            <a:r>
              <a:rPr lang="ru-RU" sz="3600" b="1" kern="1200" dirty="0">
                <a:solidFill>
                  <a:srgbClr val="000000"/>
                </a:solidFill>
                <a:latin typeface="Times New Roman"/>
              </a:rPr>
              <a:t>и ярче</a:t>
            </a:r>
            <a:r>
              <a:rPr lang="ru-RU" sz="3600" kern="1200" dirty="0">
                <a:solidFill>
                  <a:srgbClr val="000000"/>
                </a:solidFill>
                <a:latin typeface="Times New Roman"/>
              </a:rPr>
              <a:t>.</a:t>
            </a:r>
            <a:endParaRPr lang="ru-RU" sz="3600" kern="1200" dirty="0">
              <a:solidFill>
                <a:srgbClr val="000000"/>
              </a:solidFill>
              <a:latin typeface="Arial"/>
            </a:endParaRPr>
          </a:p>
          <a:p>
            <a:r>
              <a:rPr lang="ru-RU" b="1" i="1" dirty="0" smtClean="0">
                <a:solidFill>
                  <a:srgbClr val="000000"/>
                </a:solidFill>
              </a:rPr>
              <a:t>(Или : более  отчетливым  и  ярким)</a:t>
            </a:r>
            <a:endParaRPr lang="ru-RU" b="1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7421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458200" cy="715962"/>
          </a:xfrm>
        </p:spPr>
        <p:txBody>
          <a:bodyPr/>
          <a:lstStyle/>
          <a:p>
            <a:r>
              <a:rPr lang="ru-RU" b="1" dirty="0" smtClean="0">
                <a:latin typeface="Arial Black" panose="020B0A04020102020204" pitchFamily="34" charset="0"/>
              </a:rPr>
              <a:t>Физкультминутка 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209800"/>
            <a:ext cx="9144000" cy="4419600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я показываю прилагательное мужского рода –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приседаем.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прилагательное женского рода -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подпрыгиваем.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прилагательное среднего рода  -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поднимаем руки вверх.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661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458200" cy="715962"/>
          </a:xfrm>
        </p:spPr>
        <p:txBody>
          <a:bodyPr/>
          <a:lstStyle/>
          <a:p>
            <a:r>
              <a:rPr lang="ru-RU" dirty="0">
                <a:solidFill>
                  <a:srgbClr val="0E7E24"/>
                </a:solidFill>
                <a:latin typeface="Arial Black" panose="020B0A04020102020204" pitchFamily="34" charset="0"/>
              </a:rPr>
              <a:t>Дворец Морфологического разбора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138082"/>
            <a:ext cx="7085216" cy="4724400"/>
          </a:xfrm>
        </p:spPr>
      </p:pic>
    </p:spTree>
    <p:extLst>
      <p:ext uri="{BB962C8B-B14F-4D97-AF65-F5344CB8AC3E}">
        <p14:creationId xmlns:p14="http://schemas.microsoft.com/office/powerpoint/2010/main" val="12824739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9010431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Визуальный диктант: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8" y="1981200"/>
            <a:ext cx="4343400" cy="31242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1066800"/>
            <a:ext cx="4536281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5581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0"/>
            <a:ext cx="5607424" cy="35814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1800"/>
            <a:ext cx="5105400" cy="3868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8129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9" y="0"/>
            <a:ext cx="4935071" cy="370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01" r="9276"/>
          <a:stretch/>
        </p:blipFill>
        <p:spPr bwMode="auto">
          <a:xfrm>
            <a:off x="4419600" y="3116356"/>
            <a:ext cx="4715435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35585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7800"/>
            <a:ext cx="9143999" cy="5105400"/>
          </a:xfrm>
        </p:spPr>
      </p:pic>
    </p:spTree>
    <p:extLst>
      <p:ext uri="{BB962C8B-B14F-4D97-AF65-F5344CB8AC3E}">
        <p14:creationId xmlns:p14="http://schemas.microsoft.com/office/powerpoint/2010/main" val="1025807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52400" y="914400"/>
            <a:ext cx="8839200" cy="4800600"/>
          </a:xfrm>
        </p:spPr>
        <p:txBody>
          <a:bodyPr/>
          <a:lstStyle/>
          <a:p>
            <a:r>
              <a:rPr lang="ru-RU" sz="4400" b="1" kern="12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Художника нашего знает весь свет. </a:t>
            </a:r>
            <a:r>
              <a:rPr lang="ru-RU" sz="4400" b="1" kern="1200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400" b="1" kern="1200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</a:br>
            <a:r>
              <a:rPr lang="ru-RU" sz="4400" b="1" kern="12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Раскрасит художник наш всякий предмет. </a:t>
            </a:r>
            <a:r>
              <a:rPr lang="ru-RU" sz="4400" b="1" kern="1200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400" b="1" kern="1200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</a:br>
            <a:r>
              <a:rPr lang="ru-RU" sz="4400" b="1" kern="12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Ответит всегда на вопросы такие: </a:t>
            </a:r>
            <a:br>
              <a:rPr lang="ru-RU" sz="4400" b="1" kern="12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4400" b="1" kern="12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Какое? Какая? Какой и какие?</a:t>
            </a:r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458200" cy="715962"/>
          </a:xfrm>
        </p:spPr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Домашнее задание: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29" y="1752600"/>
            <a:ext cx="9144000" cy="4419600"/>
          </a:xfrm>
        </p:spPr>
        <p:txBody>
          <a:bodyPr/>
          <a:lstStyle/>
          <a:p>
            <a:pPr marL="0" lv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dirty="0">
                <a:latin typeface="Times New Roman"/>
                <a:ea typeface="Calibri"/>
                <a:cs typeface="Times New Roman"/>
              </a:rPr>
              <a:t>Н</a:t>
            </a:r>
            <a:r>
              <a:rPr lang="ru-RU" sz="3600" dirty="0" smtClean="0">
                <a:latin typeface="Times New Roman"/>
                <a:ea typeface="Calibri"/>
                <a:cs typeface="Times New Roman"/>
              </a:rPr>
              <a:t>аписать </a:t>
            </a:r>
            <a:r>
              <a:rPr lang="ru-RU" sz="3600" dirty="0">
                <a:latin typeface="Times New Roman"/>
                <a:ea typeface="Calibri"/>
                <a:cs typeface="Times New Roman"/>
              </a:rPr>
              <a:t>сочинение-миниатюру «Моя малая родина - Крым», используя</a:t>
            </a:r>
            <a:r>
              <a:rPr lang="ru-RU" sz="36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3600" dirty="0">
                <a:latin typeface="Times New Roman"/>
                <a:ea typeface="Calibri"/>
                <a:cs typeface="Times New Roman"/>
              </a:rPr>
              <a:t>эпитеты, которые вы подобрали для своих сердец </a:t>
            </a:r>
            <a:r>
              <a:rPr lang="ru-RU" sz="3600" b="1" dirty="0" smtClean="0">
                <a:latin typeface="Times New Roman"/>
                <a:ea typeface="Calibri"/>
                <a:cs typeface="Times New Roman"/>
              </a:rPr>
              <a:t>(по желанию); </a:t>
            </a: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b="1" dirty="0" smtClean="0">
                <a:latin typeface="Times New Roman"/>
                <a:ea typeface="Calibri"/>
                <a:cs typeface="Times New Roman"/>
              </a:rPr>
              <a:t>Для </a:t>
            </a:r>
            <a:r>
              <a:rPr lang="ru-RU" sz="3600" b="1" dirty="0">
                <a:latin typeface="Times New Roman"/>
                <a:ea typeface="Calibri"/>
                <a:cs typeface="Times New Roman"/>
              </a:rPr>
              <a:t>всех: </a:t>
            </a:r>
            <a:r>
              <a:rPr lang="ru-RU" sz="3600" dirty="0">
                <a:latin typeface="Times New Roman"/>
                <a:ea typeface="Calibri"/>
                <a:cs typeface="Times New Roman"/>
              </a:rPr>
              <a:t>выполнить морфологический разбор двух эпитетов из своего сердца на выбор.</a:t>
            </a:r>
            <a:endParaRPr lang="ru-RU" sz="36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11196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362200"/>
            <a:ext cx="8686800" cy="715962"/>
          </a:xfrm>
        </p:spPr>
        <p:txBody>
          <a:bodyPr/>
          <a:lstStyle/>
          <a:p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9866"/>
            <a:ext cx="9144000" cy="527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477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715963"/>
          </a:xfrm>
        </p:spPr>
        <p:txBody>
          <a:bodyPr/>
          <a:lstStyle/>
          <a:p>
            <a:r>
              <a:rPr lang="en-US" sz="4000"/>
              <a:t>Slide master</a:t>
            </a:r>
            <a:endParaRPr lang="ru-RU" sz="4000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371600" y="1524000"/>
            <a:ext cx="6553200" cy="46482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2438400"/>
            <a:ext cx="8839200" cy="2286000"/>
          </a:xfrm>
        </p:spPr>
        <p:txBody>
          <a:bodyPr/>
          <a:lstStyle/>
          <a:p>
            <a:r>
              <a:rPr lang="ru-RU" sz="6000" dirty="0" smtClean="0">
                <a:latin typeface="Arial Black" panose="020B0A04020102020204" pitchFamily="34" charset="0"/>
              </a:rPr>
              <a:t>Морфологический разбор  </a:t>
            </a:r>
            <a:br>
              <a:rPr lang="ru-RU" sz="6000" dirty="0" smtClean="0">
                <a:latin typeface="Arial Black" panose="020B0A04020102020204" pitchFamily="34" charset="0"/>
              </a:rPr>
            </a:br>
            <a:r>
              <a:rPr lang="ru-RU" sz="6000" dirty="0" smtClean="0">
                <a:latin typeface="Arial Black" panose="020B0A04020102020204" pitchFamily="34" charset="0"/>
              </a:rPr>
              <a:t>имени прилагательного</a:t>
            </a:r>
            <a:endParaRPr lang="ru-RU" sz="6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2569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906" t="4510" r="13778" b="6391"/>
          <a:stretch/>
        </p:blipFill>
        <p:spPr>
          <a:xfrm>
            <a:off x="762000" y="304800"/>
            <a:ext cx="7467600" cy="6311900"/>
          </a:xfrm>
        </p:spPr>
      </p:pic>
    </p:spTree>
    <p:extLst>
      <p:ext uri="{BB962C8B-B14F-4D97-AF65-F5344CB8AC3E}">
        <p14:creationId xmlns:p14="http://schemas.microsoft.com/office/powerpoint/2010/main" val="3305911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219200"/>
            <a:ext cx="7772400" cy="1362075"/>
          </a:xfrm>
        </p:spPr>
        <p:txBody>
          <a:bodyPr/>
          <a:lstStyle/>
          <a:p>
            <a:pPr algn="ctr"/>
            <a:r>
              <a:rPr lang="ru-RU" b="1" dirty="0" smtClean="0">
                <a:latin typeface="Arial Black" panose="020B0A04020102020204" pitchFamily="34" charset="0"/>
              </a:rPr>
              <a:t>Цель урока: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0" y="2906713"/>
            <a:ext cx="9144000" cy="150018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4000" b="1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обобщить и систематизировать </a:t>
            </a:r>
            <a:r>
              <a:rPr lang="ru-RU" sz="4000" b="1" dirty="0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знания </a:t>
            </a:r>
            <a:r>
              <a:rPr lang="ru-RU" sz="4000" b="1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лексических, морфологических и синтаксических признаков имени прилагательного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8258604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066800"/>
            <a:ext cx="8458200" cy="715962"/>
          </a:xfrm>
        </p:spPr>
        <p:txBody>
          <a:bodyPr/>
          <a:lstStyle/>
          <a:p>
            <a:r>
              <a:rPr lang="ru-RU" i="1" u="sng" dirty="0" smtClean="0">
                <a:latin typeface="Arial Black" panose="020B0A04020102020204" pitchFamily="34" charset="0"/>
              </a:rPr>
              <a:t>Лагуна Синтаксическая</a:t>
            </a:r>
            <a:endParaRPr lang="ru-RU" i="1" u="sng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286000"/>
            <a:ext cx="9144000" cy="434340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981200"/>
            <a:ext cx="9144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000000"/>
                </a:solidFill>
                <a:latin typeface="Segoe Script" panose="030B0504020000000003" pitchFamily="66" charset="0"/>
                <a:ea typeface="Calibri"/>
              </a:rPr>
              <a:t>Прекрасный  Крым</a:t>
            </a:r>
            <a:r>
              <a:rPr lang="ru-RU" sz="5400" dirty="0">
                <a:solidFill>
                  <a:srgbClr val="000000"/>
                </a:solidFill>
                <a:latin typeface="Segoe Script" panose="030B0504020000000003" pitchFamily="66" charset="0"/>
                <a:ea typeface="Calibri"/>
              </a:rPr>
              <a:t> </a:t>
            </a:r>
            <a:endParaRPr lang="ru-RU" sz="5400" dirty="0" smtClean="0">
              <a:solidFill>
                <a:srgbClr val="000000"/>
              </a:solidFill>
              <a:latin typeface="Segoe Script" panose="030B0504020000000003" pitchFamily="66" charset="0"/>
              <a:ea typeface="Calibri"/>
            </a:endParaRPr>
          </a:p>
          <a:p>
            <a:r>
              <a:rPr lang="ru-RU" sz="5400" dirty="0" smtClean="0">
                <a:solidFill>
                  <a:srgbClr val="000000"/>
                </a:solidFill>
                <a:latin typeface="Segoe Script" panose="030B0504020000000003" pitchFamily="66" charset="0"/>
                <a:ea typeface="Calibri"/>
              </a:rPr>
              <a:t>всегда служил </a:t>
            </a:r>
            <a:r>
              <a:rPr lang="ru-RU" sz="5400" dirty="0">
                <a:solidFill>
                  <a:srgbClr val="000000"/>
                </a:solidFill>
                <a:latin typeface="Segoe Script" panose="030B0504020000000003" pitchFamily="66" charset="0"/>
                <a:ea typeface="Calibri"/>
              </a:rPr>
              <a:t>источником </a:t>
            </a:r>
            <a:r>
              <a:rPr lang="ru-RU" sz="5400" dirty="0" smtClean="0">
                <a:solidFill>
                  <a:srgbClr val="000000"/>
                </a:solidFill>
                <a:latin typeface="Segoe Script" panose="030B0504020000000003" pitchFamily="66" charset="0"/>
                <a:ea typeface="Calibri"/>
              </a:rPr>
              <a:t> вдохновения поэтам  и  художникам.</a:t>
            </a:r>
            <a:endParaRPr lang="ru-RU" sz="5400" dirty="0">
              <a:solidFill>
                <a:srgbClr val="000000"/>
              </a:solidFill>
              <a:latin typeface="Segoe Script" panose="030B05040200000000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8507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458200" cy="715962"/>
          </a:xfrm>
        </p:spPr>
        <p:txBody>
          <a:bodyPr/>
          <a:lstStyle/>
          <a:p>
            <a:r>
              <a:rPr lang="ru-RU" i="1" dirty="0">
                <a:latin typeface="Arial Black" panose="020B0A04020102020204" pitchFamily="34" charset="0"/>
              </a:rPr>
              <a:t>д</a:t>
            </a:r>
            <a:r>
              <a:rPr lang="ru-RU" i="1" dirty="0" smtClean="0">
                <a:latin typeface="Arial Black" panose="020B0A04020102020204" pitchFamily="34" charset="0"/>
              </a:rPr>
              <a:t>ерево </a:t>
            </a:r>
            <a:r>
              <a:rPr lang="ru-RU" i="1" dirty="0">
                <a:latin typeface="Arial Black" panose="020B0A04020102020204" pitchFamily="34" charset="0"/>
              </a:rPr>
              <a:t>П</a:t>
            </a:r>
            <a:r>
              <a:rPr lang="ru-RU" i="1" dirty="0" smtClean="0">
                <a:latin typeface="Arial Black" panose="020B0A04020102020204" pitchFamily="34" charset="0"/>
              </a:rPr>
              <a:t>рилагательных</a:t>
            </a:r>
            <a:endParaRPr lang="ru-RU" i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362200"/>
            <a:ext cx="9144000" cy="42672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b="1" dirty="0" smtClean="0"/>
              <a:t>Подберите эпитеты к слову </a:t>
            </a:r>
            <a:r>
              <a:rPr lang="ru-RU" sz="6600" b="1" u="sng" dirty="0" smtClean="0"/>
              <a:t>Крым</a:t>
            </a:r>
            <a:r>
              <a:rPr lang="ru-RU" sz="4800" b="1" dirty="0" smtClean="0"/>
              <a:t> и запишите их в форме сердца.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9905181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89" b="13080"/>
          <a:stretch/>
        </p:blipFill>
        <p:spPr>
          <a:xfrm>
            <a:off x="914400" y="152400"/>
            <a:ext cx="7315200" cy="655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15505213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-template-24">
  <a:themeElements>
    <a:clrScheme name="">
      <a:dk1>
        <a:srgbClr val="4D4D4D"/>
      </a:dk1>
      <a:lt1>
        <a:srgbClr val="FFFFFF"/>
      </a:lt1>
      <a:dk2>
        <a:srgbClr val="4D4D4D"/>
      </a:dk2>
      <a:lt2>
        <a:srgbClr val="0E7E24"/>
      </a:lt2>
      <a:accent1>
        <a:srgbClr val="369026"/>
      </a:accent1>
      <a:accent2>
        <a:srgbClr val="68C419"/>
      </a:accent2>
      <a:accent3>
        <a:srgbClr val="FFFFFF"/>
      </a:accent3>
      <a:accent4>
        <a:srgbClr val="404040"/>
      </a:accent4>
      <a:accent5>
        <a:srgbClr val="AEC6AC"/>
      </a:accent5>
      <a:accent6>
        <a:srgbClr val="5EB116"/>
      </a:accent6>
      <a:hlink>
        <a:srgbClr val="76E11D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93CB6A"/>
        </a:lt2>
        <a:accent1>
          <a:srgbClr val="71BE5E"/>
        </a:accent1>
        <a:accent2>
          <a:srgbClr val="A0CD6E"/>
        </a:accent2>
        <a:accent3>
          <a:srgbClr val="FFFFFF"/>
        </a:accent3>
        <a:accent4>
          <a:srgbClr val="404040"/>
        </a:accent4>
        <a:accent5>
          <a:srgbClr val="BBDBB6"/>
        </a:accent5>
        <a:accent6>
          <a:srgbClr val="91BA63"/>
        </a:accent6>
        <a:hlink>
          <a:srgbClr val="6BAB4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189C25"/>
        </a:lt2>
        <a:accent1>
          <a:srgbClr val="33B642"/>
        </a:accent1>
        <a:accent2>
          <a:srgbClr val="5ED05F"/>
        </a:accent2>
        <a:accent3>
          <a:srgbClr val="FFFFFF"/>
        </a:accent3>
        <a:accent4>
          <a:srgbClr val="404040"/>
        </a:accent4>
        <a:accent5>
          <a:srgbClr val="ADD7B0"/>
        </a:accent5>
        <a:accent6>
          <a:srgbClr val="54BC55"/>
        </a:accent6>
        <a:hlink>
          <a:srgbClr val="66D1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1E14F"/>
        </a:lt2>
        <a:accent1>
          <a:srgbClr val="33B642"/>
        </a:accent1>
        <a:accent2>
          <a:srgbClr val="5ED05F"/>
        </a:accent2>
        <a:accent3>
          <a:srgbClr val="FFFFFF"/>
        </a:accent3>
        <a:accent4>
          <a:srgbClr val="404040"/>
        </a:accent4>
        <a:accent5>
          <a:srgbClr val="ADD7B0"/>
        </a:accent5>
        <a:accent6>
          <a:srgbClr val="54BC55"/>
        </a:accent6>
        <a:hlink>
          <a:srgbClr val="66D1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4C8E3D"/>
        </a:lt2>
        <a:accent1>
          <a:srgbClr val="66A050"/>
        </a:accent1>
        <a:accent2>
          <a:srgbClr val="6EA552"/>
        </a:accent2>
        <a:accent3>
          <a:srgbClr val="FFFFFF"/>
        </a:accent3>
        <a:accent4>
          <a:srgbClr val="404040"/>
        </a:accent4>
        <a:accent5>
          <a:srgbClr val="B8CDB3"/>
        </a:accent5>
        <a:accent6>
          <a:srgbClr val="639549"/>
        </a:accent6>
        <a:hlink>
          <a:srgbClr val="89B96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8CAA42"/>
        </a:lt2>
        <a:accent1>
          <a:srgbClr val="9BB249"/>
        </a:accent1>
        <a:accent2>
          <a:srgbClr val="67B64F"/>
        </a:accent2>
        <a:accent3>
          <a:srgbClr val="FFFFFF"/>
        </a:accent3>
        <a:accent4>
          <a:srgbClr val="404040"/>
        </a:accent4>
        <a:accent5>
          <a:srgbClr val="CBD5B1"/>
        </a:accent5>
        <a:accent6>
          <a:srgbClr val="5DA547"/>
        </a:accent6>
        <a:hlink>
          <a:srgbClr val="B8CC7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4D7C48"/>
        </a:lt2>
        <a:accent1>
          <a:srgbClr val="599148"/>
        </a:accent1>
        <a:accent2>
          <a:srgbClr val="69A253"/>
        </a:accent2>
        <a:accent3>
          <a:srgbClr val="FFFFFF"/>
        </a:accent3>
        <a:accent4>
          <a:srgbClr val="404040"/>
        </a:accent4>
        <a:accent5>
          <a:srgbClr val="B5C7B1"/>
        </a:accent5>
        <a:accent6>
          <a:srgbClr val="5E924A"/>
        </a:accent6>
        <a:hlink>
          <a:srgbClr val="80C15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467F20"/>
        </a:lt2>
        <a:accent1>
          <a:srgbClr val="5CA822"/>
        </a:accent1>
        <a:accent2>
          <a:srgbClr val="66C022"/>
        </a:accent2>
        <a:accent3>
          <a:srgbClr val="FFFFFF"/>
        </a:accent3>
        <a:accent4>
          <a:srgbClr val="404040"/>
        </a:accent4>
        <a:accent5>
          <a:srgbClr val="B5D1AB"/>
        </a:accent5>
        <a:accent6>
          <a:srgbClr val="5CAE1E"/>
        </a:accent6>
        <a:hlink>
          <a:srgbClr val="71CF2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8A9BA5"/>
        </a:lt2>
        <a:accent1>
          <a:srgbClr val="5CA822"/>
        </a:accent1>
        <a:accent2>
          <a:srgbClr val="66C022"/>
        </a:accent2>
        <a:accent3>
          <a:srgbClr val="FFFFFF"/>
        </a:accent3>
        <a:accent4>
          <a:srgbClr val="404040"/>
        </a:accent4>
        <a:accent5>
          <a:srgbClr val="B5D1AB"/>
        </a:accent5>
        <a:accent6>
          <a:srgbClr val="5CAE1E"/>
        </a:accent6>
        <a:hlink>
          <a:srgbClr val="71CF2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8A9BA5"/>
        </a:lt2>
        <a:accent1>
          <a:srgbClr val="5CA822"/>
        </a:accent1>
        <a:accent2>
          <a:srgbClr val="66C022"/>
        </a:accent2>
        <a:accent3>
          <a:srgbClr val="FFFFFF"/>
        </a:accent3>
        <a:accent4>
          <a:srgbClr val="404040"/>
        </a:accent4>
        <a:accent5>
          <a:srgbClr val="B5D1AB"/>
        </a:accent5>
        <a:accent6>
          <a:srgbClr val="5CAE1E"/>
        </a:accent6>
        <a:hlink>
          <a:srgbClr val="101D0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67F20"/>
        </a:lt2>
        <a:accent1>
          <a:srgbClr val="5CA822"/>
        </a:accent1>
        <a:accent2>
          <a:srgbClr val="66C022"/>
        </a:accent2>
        <a:accent3>
          <a:srgbClr val="FFFFFF"/>
        </a:accent3>
        <a:accent4>
          <a:srgbClr val="404040"/>
        </a:accent4>
        <a:accent5>
          <a:srgbClr val="B5D1AB"/>
        </a:accent5>
        <a:accent6>
          <a:srgbClr val="5CAE1E"/>
        </a:accent6>
        <a:hlink>
          <a:srgbClr val="101D0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51873B"/>
        </a:lt2>
        <a:accent1>
          <a:srgbClr val="669E4B"/>
        </a:accent1>
        <a:accent2>
          <a:srgbClr val="79B25C"/>
        </a:accent2>
        <a:accent3>
          <a:srgbClr val="FFFFFF"/>
        </a:accent3>
        <a:accent4>
          <a:srgbClr val="404040"/>
        </a:accent4>
        <a:accent5>
          <a:srgbClr val="B8CCB1"/>
        </a:accent5>
        <a:accent6>
          <a:srgbClr val="6DA153"/>
        </a:accent6>
        <a:hlink>
          <a:srgbClr val="92CB6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4D4D4D"/>
        </a:dk1>
        <a:lt1>
          <a:srgbClr val="FFFFFF"/>
        </a:lt1>
        <a:dk2>
          <a:srgbClr val="4D4D4D"/>
        </a:dk2>
        <a:lt2>
          <a:srgbClr val="42640C"/>
        </a:lt2>
        <a:accent1>
          <a:srgbClr val="8EB81F"/>
        </a:accent1>
        <a:accent2>
          <a:srgbClr val="C6D938"/>
        </a:accent2>
        <a:accent3>
          <a:srgbClr val="FFFFFF"/>
        </a:accent3>
        <a:accent4>
          <a:srgbClr val="404040"/>
        </a:accent4>
        <a:accent5>
          <a:srgbClr val="C6D8AB"/>
        </a:accent5>
        <a:accent6>
          <a:srgbClr val="B3C432"/>
        </a:accent6>
        <a:hlink>
          <a:srgbClr val="67841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4D4D4D"/>
        </a:dk1>
        <a:lt1>
          <a:srgbClr val="FFFFFF"/>
        </a:lt1>
        <a:dk2>
          <a:srgbClr val="4D4D4D"/>
        </a:dk2>
        <a:lt2>
          <a:srgbClr val="0E7E24"/>
        </a:lt2>
        <a:accent1>
          <a:srgbClr val="369026"/>
        </a:accent1>
        <a:accent2>
          <a:srgbClr val="57A025"/>
        </a:accent2>
        <a:accent3>
          <a:srgbClr val="FFFFFF"/>
        </a:accent3>
        <a:accent4>
          <a:srgbClr val="404040"/>
        </a:accent4>
        <a:accent5>
          <a:srgbClr val="AEC6AC"/>
        </a:accent5>
        <a:accent6>
          <a:srgbClr val="4E9120"/>
        </a:accent6>
        <a:hlink>
          <a:srgbClr val="73B02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4D4D4D"/>
        </a:dk1>
        <a:lt1>
          <a:srgbClr val="FFFFFF"/>
        </a:lt1>
        <a:dk2>
          <a:srgbClr val="4D4D4D"/>
        </a:dk2>
        <a:lt2>
          <a:srgbClr val="0E7E24"/>
        </a:lt2>
        <a:accent1>
          <a:srgbClr val="369026"/>
        </a:accent1>
        <a:accent2>
          <a:srgbClr val="57A025"/>
        </a:accent2>
        <a:accent3>
          <a:srgbClr val="FFFFFF"/>
        </a:accent3>
        <a:accent4>
          <a:srgbClr val="404040"/>
        </a:accent4>
        <a:accent5>
          <a:srgbClr val="AEC6AC"/>
        </a:accent5>
        <a:accent6>
          <a:srgbClr val="4E9120"/>
        </a:accent6>
        <a:hlink>
          <a:srgbClr val="E1E4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340</TotalTime>
  <Words>194</Words>
  <Application>Microsoft Office PowerPoint</Application>
  <PresentationFormat>Экран (4:3)</PresentationFormat>
  <Paragraphs>36</Paragraphs>
  <Slides>21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powerpoint-template-24</vt:lpstr>
      <vt:lpstr>Разгадайте    ребус</vt:lpstr>
      <vt:lpstr>Художника нашего знает весь свет.  Раскрасит художник наш всякий предмет.  Ответит всегда на вопросы такие:  Какое? Какая? Какой и какие?</vt:lpstr>
      <vt:lpstr>Slide master</vt:lpstr>
      <vt:lpstr>Морфологический разбор   имени прилагательного</vt:lpstr>
      <vt:lpstr>Презентация PowerPoint</vt:lpstr>
      <vt:lpstr>Цель урока:</vt:lpstr>
      <vt:lpstr>Лагуна Синтаксическая</vt:lpstr>
      <vt:lpstr>дерево Прилагательных</vt:lpstr>
      <vt:lpstr>Презентация PowerPoint</vt:lpstr>
      <vt:lpstr>Скала Словарных слов</vt:lpstr>
      <vt:lpstr>Презентация PowerPoint</vt:lpstr>
      <vt:lpstr>Проверка</vt:lpstr>
      <vt:lpstr>Физкультминутка </vt:lpstr>
      <vt:lpstr>Дворец Морфологического разбора</vt:lpstr>
      <vt:lpstr>Презентация PowerPoint</vt:lpstr>
      <vt:lpstr>Визуальный диктант:</vt:lpstr>
      <vt:lpstr>Презентация PowerPoint</vt:lpstr>
      <vt:lpstr>Презентация PowerPoint</vt:lpstr>
      <vt:lpstr>Презентация PowerPoint</vt:lpstr>
      <vt:lpstr>Домашнее задание:</vt:lpstr>
      <vt:lpstr>Презентация PowerPoint</vt:lpstr>
    </vt:vector>
  </TitlesOfParts>
  <Company>Templates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SmileTemplates.com</dc:creator>
  <cp:lastModifiedBy>User</cp:lastModifiedBy>
  <cp:revision>44</cp:revision>
  <dcterms:created xsi:type="dcterms:W3CDTF">2007-04-02T02:11:51Z</dcterms:created>
  <dcterms:modified xsi:type="dcterms:W3CDTF">2019-12-16T20:17:50Z</dcterms:modified>
</cp:coreProperties>
</file>