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7" r:id="rId10"/>
    <p:sldId id="263" r:id="rId11"/>
    <p:sldId id="268" r:id="rId12"/>
    <p:sldId id="264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093B"/>
    <a:srgbClr val="EBAF19"/>
    <a:srgbClr val="7A0C2E"/>
    <a:srgbClr val="005C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8167F-E14B-4838-AF23-FFA5E4909704}" type="datetimeFigureOut">
              <a:rPr lang="ru-RU" smtClean="0"/>
              <a:pPr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695B9-E0C6-488A-BD20-A75C256CA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aferunet.org/" TargetMode="External"/><Relationship Id="rId2" Type="http://schemas.openxmlformats.org/officeDocument/2006/relationships/hyperlink" Target="http://nedopusti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888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300" b="1" dirty="0" smtClean="0">
                <a:solidFill>
                  <a:srgbClr val="57093B"/>
                </a:solidFill>
              </a:rPr>
              <a:t>КВЕСТ-ИГРА </a:t>
            </a:r>
            <a:r>
              <a:rPr lang="ru-RU" sz="5300" b="1" dirty="0">
                <a:solidFill>
                  <a:srgbClr val="57093B"/>
                </a:solidFill>
              </a:rPr>
              <a:t/>
            </a:r>
            <a:br>
              <a:rPr lang="ru-RU" sz="5300" b="1" dirty="0">
                <a:solidFill>
                  <a:srgbClr val="57093B"/>
                </a:solidFill>
              </a:rPr>
            </a:br>
            <a:r>
              <a:rPr lang="ru-RU" sz="5300" b="1" dirty="0" smtClean="0">
                <a:solidFill>
                  <a:srgbClr val="57093B"/>
                </a:solidFill>
              </a:rPr>
              <a:t> </a:t>
            </a:r>
            <a:r>
              <a:rPr lang="ru-RU" sz="5300" b="1" dirty="0">
                <a:solidFill>
                  <a:srgbClr val="57093B"/>
                </a:solidFill>
              </a:rPr>
              <a:t>«Безопасный Интернет»</a:t>
            </a:r>
            <a:r>
              <a:rPr lang="ru-RU" sz="5300" dirty="0">
                <a:solidFill>
                  <a:srgbClr val="57093B"/>
                </a:solidFill>
              </a:rPr>
              <a:t/>
            </a:r>
            <a:br>
              <a:rPr lang="ru-RU" sz="5300" dirty="0">
                <a:solidFill>
                  <a:srgbClr val="57093B"/>
                </a:solidFill>
              </a:rPr>
            </a:br>
            <a:endParaRPr lang="ru-RU" sz="5300" dirty="0">
              <a:solidFill>
                <a:srgbClr val="57093B"/>
              </a:solidFill>
            </a:endParaRPr>
          </a:p>
        </p:txBody>
      </p:sp>
      <p:pic>
        <p:nvPicPr>
          <p:cNvPr id="4" name="Рисунок 3" descr="kvest-e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501008"/>
            <a:ext cx="4033993" cy="2823795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57093B"/>
                </a:solidFill>
              </a:rPr>
              <a:t>4 тур - Классификация интернет угроз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Все опасности </a:t>
            </a:r>
            <a:r>
              <a:rPr lang="ru-RU" dirty="0" err="1" smtClean="0"/>
              <a:t>интернет-среды</a:t>
            </a:r>
            <a:r>
              <a:rPr lang="ru-RU" dirty="0" smtClean="0"/>
              <a:t> можно  объединить в четыре крупные группы рисков:</a:t>
            </a:r>
          </a:p>
          <a:p>
            <a:r>
              <a:rPr lang="ru-RU" b="1" dirty="0" err="1" smtClean="0"/>
              <a:t>Контентные</a:t>
            </a:r>
            <a:r>
              <a:rPr lang="ru-RU" b="1" dirty="0" smtClean="0"/>
              <a:t> риски</a:t>
            </a:r>
            <a:endParaRPr lang="ru-RU" dirty="0" smtClean="0"/>
          </a:p>
          <a:p>
            <a:r>
              <a:rPr lang="ru-RU" b="1" dirty="0" smtClean="0"/>
              <a:t>Коммуникационные риски</a:t>
            </a:r>
            <a:endParaRPr lang="ru-RU" dirty="0" smtClean="0"/>
          </a:p>
          <a:p>
            <a:r>
              <a:rPr lang="ru-RU" b="1" dirty="0" smtClean="0"/>
              <a:t>Электронные риски</a:t>
            </a:r>
            <a:endParaRPr lang="ru-RU" dirty="0" smtClean="0"/>
          </a:p>
          <a:p>
            <a:r>
              <a:rPr lang="ru-RU" b="1" dirty="0" smtClean="0"/>
              <a:t>Потребительские риски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Из предложенных тебе рисков каждый отнеси в соответствующую группу.</a:t>
            </a:r>
            <a:endParaRPr lang="ru-RU" dirty="0"/>
          </a:p>
        </p:txBody>
      </p:sp>
      <p:pic>
        <p:nvPicPr>
          <p:cNvPr id="6" name="Рисунок 5" descr="img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2924944"/>
            <a:ext cx="2520280" cy="189021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7" name="Рисунок 6" descr="1384423910_fotol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5406783"/>
            <a:ext cx="2051720" cy="1451217"/>
          </a:xfrm>
          <a:prstGeom prst="rect">
            <a:avLst/>
          </a:prstGeom>
          <a:ln>
            <a:noFill/>
          </a:ln>
          <a:effectLst>
            <a:softEdge rad="127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Куда обращаться за помощью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499715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u="sng" dirty="0" smtClean="0"/>
              <a:t>Линия помощи «Дети </a:t>
            </a:r>
            <a:r>
              <a:rPr lang="ru-RU" b="1" u="sng" dirty="0" err="1" smtClean="0"/>
              <a:t>онлайн</a:t>
            </a:r>
            <a:r>
              <a:rPr lang="ru-RU" b="1" u="sng" dirty="0" smtClean="0"/>
              <a:t>»</a:t>
            </a:r>
            <a:r>
              <a:rPr lang="ru-RU" dirty="0" smtClean="0"/>
              <a:t> — служба телефонного и </a:t>
            </a:r>
            <a:r>
              <a:rPr lang="ru-RU" dirty="0" err="1" smtClean="0"/>
              <a:t>онлайн</a:t>
            </a:r>
            <a:r>
              <a:rPr lang="ru-RU" dirty="0" smtClean="0"/>
              <a:t> консультирования для детей и взрослых по проблемам безопасного использования детьми и подростками Интернета и мобильной связи.</a:t>
            </a:r>
          </a:p>
          <a:p>
            <a:pPr>
              <a:buNone/>
            </a:pPr>
            <a:r>
              <a:rPr lang="ru-RU" dirty="0" smtClean="0"/>
              <a:t>Обратиться на Линию помощи можно:</a:t>
            </a:r>
          </a:p>
          <a:p>
            <a:pPr>
              <a:buNone/>
            </a:pPr>
            <a:r>
              <a:rPr lang="ru-RU" dirty="0" smtClean="0"/>
              <a:t>по телефону 8-800-250-00-15 (с 9 до 18 по рабочим дням, время московское, звонки по России бесплатные);</a:t>
            </a:r>
          </a:p>
          <a:p>
            <a:pPr>
              <a:buNone/>
            </a:pPr>
            <a:r>
              <a:rPr lang="ru-RU" b="1" u="sng" dirty="0" smtClean="0"/>
              <a:t>«Горячая линия» Центра безопасного интернета в России</a:t>
            </a:r>
            <a:endParaRPr lang="ru-RU" dirty="0" smtClean="0"/>
          </a:p>
          <a:p>
            <a:r>
              <a:rPr lang="ru-RU" dirty="0" smtClean="0"/>
              <a:t>На «Горячую линию» можно попасть круглосуточно, набрав адрес  </a:t>
            </a:r>
            <a:r>
              <a:rPr lang="ru-RU" u="sng" dirty="0" err="1" smtClean="0">
                <a:hlinkClick r:id="rId2"/>
              </a:rPr>
              <a:t>nedopusti.ru</a:t>
            </a:r>
            <a:r>
              <a:rPr lang="ru-RU" u="sng" dirty="0" smtClean="0"/>
              <a:t> и </a:t>
            </a:r>
            <a:r>
              <a:rPr lang="ru-RU" u="sng" dirty="0" err="1" smtClean="0">
                <a:hlinkClick r:id="rId3"/>
              </a:rPr>
              <a:t>saferunet.org</a:t>
            </a:r>
            <a:r>
              <a:rPr lang="ru-RU" dirty="0" smtClean="0"/>
              <a:t> </a:t>
            </a:r>
            <a:r>
              <a:rPr lang="ru-RU" dirty="0" err="1" smtClean="0"/>
              <a:t>и</a:t>
            </a:r>
            <a:r>
              <a:rPr lang="ru-RU" dirty="0" smtClean="0"/>
              <a:t> нажав на красную кнопку «Горячая линия».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14220" t="13360" r="14220" b="38910"/>
          <a:stretch>
            <a:fillRect/>
          </a:stretch>
        </p:blipFill>
        <p:spPr bwMode="auto">
          <a:xfrm>
            <a:off x="3203848" y="4581128"/>
            <a:ext cx="5256584" cy="197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1094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57093B"/>
                </a:solidFill>
              </a:rPr>
              <a:t>5 тур - артистический</a:t>
            </a:r>
            <a:endParaRPr lang="ru-RU" b="1" dirty="0">
              <a:solidFill>
                <a:srgbClr val="57093B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Изобрази вирус</a:t>
            </a:r>
          </a:p>
          <a:p>
            <a:pPr>
              <a:buNone/>
            </a:pP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3419872" y="2348880"/>
            <a:ext cx="1743375" cy="1414683"/>
            <a:chOff x="1540401" y="1938861"/>
            <a:chExt cx="4479679" cy="4150987"/>
          </a:xfrm>
        </p:grpSpPr>
        <p:pic>
          <p:nvPicPr>
            <p:cNvPr id="4" name="Рисунок 3" descr="pngtree-bacterial-illustration-of-one-eye-image_1293558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0401" y="1938861"/>
              <a:ext cx="3319986" cy="33199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" name="Рисунок 4" descr="pngtree-cartoon-red-bacteria-illustration-image_1293276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56404" y="2054864"/>
              <a:ext cx="3734984" cy="373498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" name="Рисунок 5" descr="scale_1200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63688" y="2204864"/>
              <a:ext cx="4256392" cy="373498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Рисунок 6" descr="unnamed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56404" y="2354864"/>
              <a:ext cx="3734984" cy="373498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9" name="Рисунок 8" descr="pngtree-bacterial-illustration-of-one-eye-image_129355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9592" y="3429000"/>
            <a:ext cx="1967880" cy="196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pngtree-cartoon-red-bacteria-illustration-image_129327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63888" y="4077072"/>
            <a:ext cx="2492896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scale_120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24378" y="4221088"/>
            <a:ext cx="2571338" cy="2256350"/>
          </a:xfrm>
          <a:prstGeom prst="rect">
            <a:avLst/>
          </a:prstGeom>
        </p:spPr>
      </p:pic>
      <p:pic>
        <p:nvPicPr>
          <p:cNvPr id="12" name="Рисунок 11" descr="pochtaviru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40152" y="2204864"/>
            <a:ext cx="2765698" cy="170147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Всем огромное спасибо!</a:t>
            </a:r>
            <a:endParaRPr lang="ru-RU" dirty="0"/>
          </a:p>
        </p:txBody>
      </p:sp>
      <p:pic>
        <p:nvPicPr>
          <p:cNvPr id="4" name="Рисунок 3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/>
              <a:t>«</a:t>
            </a:r>
            <a:r>
              <a:rPr lang="ru-RU" b="1" dirty="0" err="1"/>
              <a:t>Quest</a:t>
            </a:r>
            <a:r>
              <a:rPr lang="ru-RU" b="1" dirty="0"/>
              <a:t>» по-английски означает «поиск», «искомый предмет». Созвучный глагол «</a:t>
            </a:r>
            <a:r>
              <a:rPr lang="ru-RU" b="1" dirty="0" err="1"/>
              <a:t>to</a:t>
            </a:r>
            <a:r>
              <a:rPr lang="ru-RU" b="1" dirty="0"/>
              <a:t> </a:t>
            </a:r>
            <a:r>
              <a:rPr lang="ru-RU" b="1" dirty="0" err="1"/>
              <a:t>quest</a:t>
            </a:r>
            <a:r>
              <a:rPr lang="ru-RU" b="1" dirty="0"/>
              <a:t>» переводится как «искать», «разыскивать</a:t>
            </a:r>
            <a:r>
              <a:rPr lang="ru-RU" b="1" dirty="0" smtClean="0"/>
              <a:t>».</a:t>
            </a:r>
          </a:p>
          <a:p>
            <a:pPr>
              <a:buNone/>
            </a:pPr>
            <a:r>
              <a:rPr lang="ru-RU" b="1" i="1" dirty="0" smtClean="0"/>
              <a:t>Выражаясь </a:t>
            </a:r>
            <a:r>
              <a:rPr lang="ru-RU" b="1" i="1" dirty="0"/>
              <a:t>простыми словами, </a:t>
            </a:r>
            <a:r>
              <a:rPr lang="ru-RU" b="1" i="1" dirty="0" err="1"/>
              <a:t>квест</a:t>
            </a:r>
            <a:r>
              <a:rPr lang="ru-RU" b="1" i="1" dirty="0"/>
              <a:t> — это движение к определенной цели, связанное с преодолением трудностей и поиском чего-либо. </a:t>
            </a:r>
            <a:endParaRPr lang="ru-RU" b="1" i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7093B"/>
                </a:solidFill>
              </a:rPr>
              <a:t>Определение темы </a:t>
            </a:r>
            <a:r>
              <a:rPr lang="ru-RU" b="1" dirty="0" err="1" smtClean="0">
                <a:solidFill>
                  <a:srgbClr val="57093B"/>
                </a:solidFill>
              </a:rPr>
              <a:t>квеста</a:t>
            </a:r>
            <a:endParaRPr lang="ru-RU" b="1" dirty="0">
              <a:solidFill>
                <a:srgbClr val="57093B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Будущее уже наступило. Сегодня Интернет есть не только в телефонах и компьютерах, но и в телевизорах, лампочках, розетках, чайниках и другой технике. </a:t>
            </a:r>
          </a:p>
          <a:p>
            <a:r>
              <a:rPr lang="ru-RU" dirty="0"/>
              <a:t>Сегодня Россия и весь мир стали намного безопаснее, чем 100 лет назад. Меньше ограблений и краж, меньше громких преступлений. Но это не значит, что нам ничего не угрожает: мошенники перебрались в Интернет, стали умнее и хитрее. Чтобы уберечь себя от обмана, нужно знать о возможных опасных событиях.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57093B"/>
                </a:solidFill>
              </a:rPr>
              <a:t>1 тур </a:t>
            </a:r>
            <a:r>
              <a:rPr lang="ru-RU" b="1" dirty="0" smtClean="0">
                <a:solidFill>
                  <a:srgbClr val="57093B"/>
                </a:solidFill>
              </a:rPr>
              <a:t>- «</a:t>
            </a:r>
            <a:r>
              <a:rPr lang="ru-RU" b="1" dirty="0">
                <a:solidFill>
                  <a:srgbClr val="57093B"/>
                </a:solidFill>
              </a:rPr>
              <a:t>Компьютерные игры»</a:t>
            </a:r>
            <a:r>
              <a:rPr lang="ru-RU" dirty="0">
                <a:solidFill>
                  <a:srgbClr val="57093B"/>
                </a:solidFill>
              </a:rPr>
              <a:t/>
            </a:r>
            <a:br>
              <a:rPr lang="ru-RU" dirty="0">
                <a:solidFill>
                  <a:srgbClr val="57093B"/>
                </a:solidFill>
              </a:rPr>
            </a:br>
            <a:endParaRPr lang="ru-RU" dirty="0">
              <a:solidFill>
                <a:srgbClr val="57093B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5554960" cy="514543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Задание </a:t>
            </a:r>
            <a:r>
              <a:rPr lang="ru-RU" b="1" dirty="0"/>
              <a:t>для </a:t>
            </a:r>
            <a:r>
              <a:rPr lang="ru-RU" b="1" dirty="0" smtClean="0"/>
              <a:t>команд</a:t>
            </a:r>
            <a:r>
              <a:rPr lang="ru-RU" b="1" dirty="0"/>
              <a:t> </a:t>
            </a:r>
            <a:r>
              <a:rPr lang="ru-RU" b="1" dirty="0" smtClean="0"/>
              <a:t>-</a:t>
            </a:r>
          </a:p>
          <a:p>
            <a:pPr>
              <a:buNone/>
            </a:pPr>
            <a:r>
              <a:rPr lang="ru-RU" b="1" dirty="0" smtClean="0"/>
              <a:t> сопоставить </a:t>
            </a:r>
            <a:r>
              <a:rPr lang="ru-RU" b="1" dirty="0"/>
              <a:t>термины и их </a:t>
            </a:r>
            <a:r>
              <a:rPr lang="ru-RU" b="1" dirty="0" smtClean="0"/>
              <a:t>значение.</a:t>
            </a:r>
            <a:endParaRPr lang="ru-RU" b="1" dirty="0"/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Термины: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кейлоггеры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,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</a:rPr>
              <a:t>фишинговые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сайты,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заражённые игры,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вредоносные программы (компьютерный вирус), </a:t>
            </a:r>
          </a:p>
          <a:p>
            <a:pPr>
              <a:buNone/>
            </a:pPr>
            <a:r>
              <a:rPr lang="ru-RU" b="1" dirty="0" smtClean="0">
                <a:solidFill>
                  <a:srgbClr val="005C2A"/>
                </a:solidFill>
              </a:rPr>
              <a:t>     травля, 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7A0C2E"/>
                </a:solidFill>
              </a:rPr>
              <a:t>кибермошенничество</a:t>
            </a:r>
            <a:r>
              <a:rPr lang="ru-RU" b="1" dirty="0" smtClean="0">
                <a:solidFill>
                  <a:srgbClr val="7A0C2E"/>
                </a:solidFill>
              </a:rPr>
              <a:t>,</a:t>
            </a:r>
          </a:p>
          <a:p>
            <a:pPr>
              <a:buNone/>
            </a:pPr>
            <a:r>
              <a:rPr lang="ru-RU" b="1" dirty="0" smtClean="0">
                <a:solidFill>
                  <a:srgbClr val="EBAF19"/>
                </a:solidFill>
              </a:rPr>
              <a:t> </a:t>
            </a:r>
            <a:r>
              <a:rPr lang="ru-RU" b="1" dirty="0" err="1" smtClean="0">
                <a:solidFill>
                  <a:srgbClr val="57093B"/>
                </a:solidFill>
              </a:rPr>
              <a:t>дипфейки</a:t>
            </a:r>
            <a:r>
              <a:rPr lang="ru-RU" b="1" dirty="0" smtClean="0">
                <a:solidFill>
                  <a:srgbClr val="57093B"/>
                </a:solidFill>
              </a:rPr>
              <a:t>.</a:t>
            </a:r>
            <a:endParaRPr lang="ru-RU" b="1" dirty="0">
              <a:solidFill>
                <a:srgbClr val="57093B"/>
              </a:solidFill>
            </a:endParaRPr>
          </a:p>
        </p:txBody>
      </p:sp>
      <p:pic>
        <p:nvPicPr>
          <p:cNvPr id="4" name="Рисунок 3" descr="games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3140968"/>
            <a:ext cx="3600061" cy="27000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7093B"/>
                </a:solidFill>
              </a:rPr>
              <a:t>Главная опасность</a:t>
            </a:r>
            <a:endParaRPr lang="ru-RU" b="1" dirty="0">
              <a:solidFill>
                <a:srgbClr val="57093B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b="1" dirty="0" smtClean="0">
                <a:solidFill>
                  <a:srgbClr val="C00000"/>
                </a:solidFill>
              </a:rPr>
              <a:t>В </a:t>
            </a:r>
            <a:r>
              <a:rPr lang="ru-RU" b="1" dirty="0">
                <a:solidFill>
                  <a:srgbClr val="C00000"/>
                </a:solidFill>
              </a:rPr>
              <a:t>виртуальной реальности возможности человека кажутся неограниченными, а индустрия компьютерных игр ежегодно предлагает все новые и новые игры, которые вызывают большой интерес. Компьютерные игры развивают зависимость — </a:t>
            </a:r>
            <a:r>
              <a:rPr lang="ru-RU" b="1" u="sng" dirty="0">
                <a:solidFill>
                  <a:srgbClr val="C00000"/>
                </a:solidFill>
              </a:rPr>
              <a:t>это их главная опасность</a:t>
            </a:r>
            <a:r>
              <a:rPr lang="ru-RU" b="1" dirty="0">
                <a:solidFill>
                  <a:srgbClr val="C00000"/>
                </a:solidFill>
              </a:rPr>
              <a:t>. Это является психическим отклонением и для излечения требует вмешательства врачей и поддержки близких.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620688"/>
            <a:ext cx="4608512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57093B"/>
                </a:solidFill>
              </a:rPr>
              <a:t>2 тур – </a:t>
            </a:r>
            <a:r>
              <a:rPr lang="ru-RU" b="1" dirty="0" smtClean="0">
                <a:solidFill>
                  <a:srgbClr val="57093B"/>
                </a:solidFill>
              </a:rPr>
              <a:t>Социальные</a:t>
            </a:r>
            <a:br>
              <a:rPr lang="ru-RU" b="1" dirty="0" smtClean="0">
                <a:solidFill>
                  <a:srgbClr val="57093B"/>
                </a:solidFill>
              </a:rPr>
            </a:br>
            <a:r>
              <a:rPr lang="ru-RU" b="1" dirty="0" smtClean="0">
                <a:solidFill>
                  <a:srgbClr val="57093B"/>
                </a:solidFill>
              </a:rPr>
              <a:t> сети</a:t>
            </a:r>
            <a:endParaRPr lang="ru-RU" dirty="0">
              <a:solidFill>
                <a:srgbClr val="57093B"/>
              </a:solidFill>
            </a:endParaRPr>
          </a:p>
        </p:txBody>
      </p:sp>
      <p:pic>
        <p:nvPicPr>
          <p:cNvPr id="4" name="Рисунок 3" descr="social-1024x88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0"/>
            <a:ext cx="2232248" cy="1922697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74198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/>
              <a:t>Самостоятельно снять ролик об одном из обманов, который может подстерегать любого при общении в социальных сетях. 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 Разыграть </a:t>
            </a:r>
            <a:r>
              <a:rPr lang="ru-RU" dirty="0"/>
              <a:t>следующие ситуации:</a:t>
            </a:r>
          </a:p>
          <a:p>
            <a:pPr lvl="0"/>
            <a:r>
              <a:rPr lang="ru-RU" dirty="0"/>
              <a:t>Вам 13 лет. Ваш знакомый по переписке в социальной сети приглашает вас на личинную встречу .</a:t>
            </a:r>
          </a:p>
          <a:p>
            <a:pPr lvl="0"/>
            <a:r>
              <a:rPr lang="ru-RU" dirty="0"/>
              <a:t>Один из ваших виртуальных друзей расспрашивает вас о вашей семье и месте проживания с целью «поближе познакомиться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7" name="Рисунок 6" descr="https://polzablog.ru/wp-content/webpc-passthru.php?src=https://polzablog.ru/wp-content/uploads/2017/03/0911.jpg&amp;nocache=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517232"/>
            <a:ext cx="1619672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57093B"/>
                </a:solidFill>
              </a:rPr>
              <a:t> 3 тур – Найди выход из ситуации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1.Мой компьютер взломали, что делать?</a:t>
            </a:r>
          </a:p>
          <a:p>
            <a:pPr>
              <a:buNone/>
            </a:pPr>
            <a:r>
              <a:rPr lang="ru-RU" b="1" dirty="0" smtClean="0"/>
              <a:t>2.Ко мне приходят СМС с оскорбления в адрес, что делать?</a:t>
            </a:r>
          </a:p>
          <a:p>
            <a:pPr>
              <a:buNone/>
            </a:pPr>
            <a:r>
              <a:rPr lang="ru-RU" b="1" dirty="0" smtClean="0"/>
              <a:t>3.В игре у меня  не сложились отношения с человеком и он меня преследует. Что мне делать?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PORTE_OUVERTE-BD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4077072"/>
            <a:ext cx="3491880" cy="2545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4.Вами получено сообщение. Как на него реагировать, если вы действительно находитесь на карантине.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5 угроз, с которыми можно столкнуться в Интернете в 2021 году"/>
          <p:cNvPicPr/>
          <p:nvPr/>
        </p:nvPicPr>
        <p:blipFill>
          <a:blip r:embed="rId2" cstate="print"/>
          <a:srcRect l="19048" t="18511" r="19048"/>
          <a:stretch>
            <a:fillRect/>
          </a:stretch>
        </p:blipFill>
        <p:spPr bwMode="auto">
          <a:xfrm>
            <a:off x="3851920" y="2420888"/>
            <a:ext cx="381642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5.Человек</a:t>
            </a:r>
            <a:r>
              <a:rPr lang="ru-RU" dirty="0" smtClean="0"/>
              <a:t> </a:t>
            </a:r>
            <a:r>
              <a:rPr lang="ru-RU" b="1" dirty="0" smtClean="0"/>
              <a:t>создал себе электронный ящик. Теперь он может обмениваться сообщениями со своими друзьями. Сегодня на адрес его  электронной почты пришло сообщение: файл с игрой от неизвестного пользователя. Как поступить?</a:t>
            </a:r>
          </a:p>
          <a:p>
            <a:pPr>
              <a:buNone/>
            </a:pPr>
            <a:r>
              <a:rPr lang="ru-RU" b="1" dirty="0" smtClean="0"/>
              <a:t>6.Ученица решила опубликовать в Интернете свою фотографию и фотографии своих одноклассников. Можно ли ей это сделать?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1516467124_Nahozhu-vyhod-iz-lyu_demotions.ru.jpg"/>
          <p:cNvPicPr>
            <a:picLocks noChangeAspect="1"/>
          </p:cNvPicPr>
          <p:nvPr/>
        </p:nvPicPr>
        <p:blipFill>
          <a:blip r:embed="rId2" cstate="print"/>
          <a:srcRect l="9178" t="9787" r="10053" b="21790"/>
          <a:stretch>
            <a:fillRect/>
          </a:stretch>
        </p:blipFill>
        <p:spPr>
          <a:xfrm>
            <a:off x="6948264" y="3206430"/>
            <a:ext cx="1922446" cy="18787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471</Words>
  <Application>Microsoft Office PowerPoint</Application>
  <PresentationFormat>Экран (4:3)</PresentationFormat>
  <Paragraphs>50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КВЕСТ-ИГРА   «Безопасный Интернет» </vt:lpstr>
      <vt:lpstr>Слайд 2</vt:lpstr>
      <vt:lpstr>Определение темы квеста</vt:lpstr>
      <vt:lpstr>1 тур - «Компьютерные игры» </vt:lpstr>
      <vt:lpstr>Главная опасность</vt:lpstr>
      <vt:lpstr>2 тур – Социальные  сети</vt:lpstr>
      <vt:lpstr> 3 тур – Найди выход из ситуации </vt:lpstr>
      <vt:lpstr>Слайд 8</vt:lpstr>
      <vt:lpstr>Слайд 9</vt:lpstr>
      <vt:lpstr>4 тур - Классификация интернет угроз </vt:lpstr>
      <vt:lpstr>Куда обращаться за помощью </vt:lpstr>
      <vt:lpstr>5 тур - артистический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КВЕСТ-ИГРА   «Безопасный Интернет»</dc:title>
  <dc:creator>Natalia</dc:creator>
  <cp:lastModifiedBy>Natalia</cp:lastModifiedBy>
  <cp:revision>79</cp:revision>
  <dcterms:created xsi:type="dcterms:W3CDTF">2021-11-06T07:25:40Z</dcterms:created>
  <dcterms:modified xsi:type="dcterms:W3CDTF">2021-11-13T16:10:06Z</dcterms:modified>
</cp:coreProperties>
</file>