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7" r:id="rId2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9" r:id="rId12"/>
    <p:sldId id="270" r:id="rId13"/>
    <p:sldId id="271" r:id="rId14"/>
    <p:sldId id="272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3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>
                <a:gd name="T0" fmla="*/ 5154 w 5155"/>
                <a:gd name="T1" fmla="*/ 1769 h 2304"/>
                <a:gd name="T2" fmla="*/ 0 w 5155"/>
                <a:gd name="T3" fmla="*/ 2304 h 2304"/>
                <a:gd name="T4" fmla="*/ 0 w 5155"/>
                <a:gd name="T5" fmla="*/ 1252 h 2304"/>
                <a:gd name="T6" fmla="*/ 5155 w 5155"/>
                <a:gd name="T7" fmla="*/ 0 h 2304"/>
                <a:gd name="T8" fmla="*/ 5155 w 5155"/>
                <a:gd name="T9" fmla="*/ 1416 h 2304"/>
                <a:gd name="T10" fmla="*/ 5154 w 5155"/>
                <a:gd name="T11" fmla="*/ 1769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x-none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>
                <a:gd name="T0" fmla="*/ 5311 w 5328"/>
                <a:gd name="T1" fmla="*/ 3209 h 3689"/>
                <a:gd name="T2" fmla="*/ 0 w 5328"/>
                <a:gd name="T3" fmla="*/ 3689 h 3689"/>
                <a:gd name="T4" fmla="*/ 0 w 5328"/>
                <a:gd name="T5" fmla="*/ 9 h 3689"/>
                <a:gd name="T6" fmla="*/ 5328 w 5328"/>
                <a:gd name="T7" fmla="*/ 0 h 3689"/>
                <a:gd name="T8" fmla="*/ 5311 w 5328"/>
                <a:gd name="T9" fmla="*/ 3209 h 36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16691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ru-RU" altLang="x-none" noProof="0"/>
              <a:t>Образец подзаголовка</a:t>
            </a:r>
          </a:p>
        </p:txBody>
      </p:sp>
      <p:sp>
        <p:nvSpPr>
          <p:cNvPr id="166921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pPr lvl="0"/>
            <a:r>
              <a:rPr lang="ru-RU" altLang="x-none" noProof="0"/>
              <a:t>Образец заголовка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x-none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x-none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9B4FB8-8ED7-48E2-9D0F-3321D72D4D81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71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x-none">
              <a:solidFill>
                <a:srgbClr val="FFFFFF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x-none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291B06-E203-4053-9D84-BB69EE9B1991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378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x-none">
              <a:solidFill>
                <a:srgbClr val="FFFFFF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x-none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28E004-0959-4C35-8CB8-60F2D826517C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01151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717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3924300"/>
            <a:ext cx="8229600" cy="21717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x-none">
              <a:solidFill>
                <a:srgbClr val="FFFFFF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x-none">
              <a:solidFill>
                <a:srgbClr val="FFFFFF"/>
              </a:solidFill>
            </a:endParaRP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D8CE88-6C46-4E7A-89B1-1ABC4CF95CC5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359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x-none">
              <a:solidFill>
                <a:srgbClr val="FFFFFF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x-none">
              <a:solidFill>
                <a:srgbClr val="FFFFFF"/>
              </a:solidFill>
            </a:endParaRP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04913E3-0EF4-4148-9E5A-BBA138C6FB47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65117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717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24300"/>
            <a:ext cx="8229600" cy="21717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x-none">
              <a:solidFill>
                <a:srgbClr val="FFFFFF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x-none">
              <a:solidFill>
                <a:srgbClr val="FFFFFF"/>
              </a:solidFill>
            </a:endParaRP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6DDE24-313E-48C2-9B8D-57487CC2156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7284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x-none">
              <a:solidFill>
                <a:srgbClr val="FFFFFF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x-none">
              <a:solidFill>
                <a:srgbClr val="FFFFFF"/>
              </a:solidFill>
            </a:endParaRP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3D4946-76E2-46C2-AA48-892B31738CC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3497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2136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x-none">
              <a:solidFill>
                <a:srgbClr val="FFFFFF"/>
              </a:solidFill>
            </a:endParaRPr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x-none">
              <a:solidFill>
                <a:srgbClr val="FFFFFF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E8C975-04A4-41A1-B2F6-AFA008A7BC7C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5879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9798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1A47EA-EBA5-478D-87B1-E1B3F0D113F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7066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74327A-616F-47B7-8400-5D26788CCB8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5532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BFEF44-48D3-4E07-B669-C660EDDD70D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653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x-none">
              <a:solidFill>
                <a:srgbClr val="FFFFFF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x-none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D98AF4-8858-4011-AE5C-0A4C648DD533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2440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7CAF9B-FDCF-444B-84DC-E5B2300417E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1676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7D6EE9-7AFE-4274-BFA1-349659E60DB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2255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31AD0F-5BDE-4C56-A163-DB05E8BFBE0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502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208478-18FD-41D3-A55F-0280803B2B2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90160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FA3D85-5213-49E4-A877-672FF7435D8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1296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B155F4-A39B-4502-90FE-5550D238ED7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0642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ADBFCA-778E-45D5-BDBC-32A0A11339F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4782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5290DC-EDEE-42C6-A306-F20F23755D8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7413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8229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4114800"/>
            <a:ext cx="8229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68958-06FF-40D9-A6F7-171266F486C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9244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FCCE90-871F-45AE-9BEB-A9931EB5DD3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04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x-none">
              <a:solidFill>
                <a:srgbClr val="FFFFFF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x-none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67D7EB-4B86-46BC-A565-4258B851EAB8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7842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B6D3C7-7D70-4233-96BD-266E5D86EFF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84077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AEB612-5E93-46E2-B37B-A75793B353D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0701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8229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4114800"/>
            <a:ext cx="8229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7A9FD3-4461-4B1E-8C01-99C8D6F6745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5849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9812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4114800"/>
            <a:ext cx="8229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536710-2B4E-4935-B584-F7444988EC7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6412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9812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41148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19AD35-954A-4C5B-96E5-14F4557645E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1889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124513-D684-4126-8DE5-E469AC03402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415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x-none">
              <a:solidFill>
                <a:srgbClr val="FFFFFF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x-none">
              <a:solidFill>
                <a:srgbClr val="FFFFFF"/>
              </a:solidFill>
            </a:endParaRP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91EA31-29BA-47AF-BB9B-0D8937A82D2D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417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x-none">
              <a:solidFill>
                <a:srgbClr val="FFFFFF"/>
              </a:solidFill>
            </a:endParaRPr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x-none">
              <a:solidFill>
                <a:srgbClr val="FFFFFF"/>
              </a:solidFill>
            </a:endParaRPr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A11846-3B97-4A0D-A1B5-844B8B072BFD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879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x-none">
              <a:solidFill>
                <a:srgbClr val="FFFFFF"/>
              </a:solidFill>
            </a:endParaRPr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x-none">
              <a:solidFill>
                <a:srgbClr val="FFFFFF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AA9155-B65E-4202-B5C4-AED643D9C090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798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x-none">
              <a:solidFill>
                <a:srgbClr val="FFFFFF"/>
              </a:solidFill>
            </a:endParaRPr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x-none">
              <a:solidFill>
                <a:srgbClr val="FFFFFF"/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9F770F-BDA7-438E-84F6-5374C08AFF5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3637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x-none">
              <a:solidFill>
                <a:srgbClr val="FFFFFF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x-none">
              <a:solidFill>
                <a:srgbClr val="FFFFFF"/>
              </a:solidFill>
            </a:endParaRP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C979D6-3B4F-4FF3-8B4C-7290C8FD6C47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723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x-none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x-none">
              <a:solidFill>
                <a:srgbClr val="FFFFFF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x-none">
              <a:solidFill>
                <a:srgbClr val="FFFFFF"/>
              </a:solidFill>
            </a:endParaRP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4D05D0-0D63-4972-BDF1-600CD6E2405C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580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19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19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165891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>
                <a:gd name="T0" fmla="*/ 4800 w 4806"/>
                <a:gd name="T1" fmla="*/ 299 h 665"/>
                <a:gd name="T2" fmla="*/ 0 w 4806"/>
                <a:gd name="T3" fmla="*/ 665 h 665"/>
                <a:gd name="T4" fmla="*/ 0 w 4806"/>
                <a:gd name="T5" fmla="*/ 0 h 665"/>
                <a:gd name="T6" fmla="*/ 4806 w 4806"/>
                <a:gd name="T7" fmla="*/ 1 h 665"/>
                <a:gd name="T8" fmla="*/ 4800 w 4806"/>
                <a:gd name="T9" fmla="*/ 153 h 665"/>
                <a:gd name="T10" fmla="*/ 4800 w 4806"/>
                <a:gd name="T11" fmla="*/ 299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x-none">
                <a:solidFill>
                  <a:srgbClr val="FFFFFF"/>
                </a:solidFill>
              </a:endParaRPr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>
                <a:gd name="T0" fmla="*/ 4560 w 4562"/>
                <a:gd name="T1" fmla="*/ 932 h 1199"/>
                <a:gd name="T2" fmla="*/ 0 w 4562"/>
                <a:gd name="T3" fmla="*/ 1199 h 1199"/>
                <a:gd name="T4" fmla="*/ 0 w 4562"/>
                <a:gd name="T5" fmla="*/ 0 h 1199"/>
                <a:gd name="T6" fmla="*/ 4562 w 4562"/>
                <a:gd name="T7" fmla="*/ 0 h 1199"/>
                <a:gd name="T8" fmla="*/ 4560 w 4562"/>
                <a:gd name="T9" fmla="*/ 932 h 1199"/>
                <a:gd name="T10" fmla="*/ 4560 w 4562"/>
                <a:gd name="T11" fmla="*/ 932 h 119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165893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x-none"/>
              <a:t>Образец заголовка</a:t>
            </a:r>
          </a:p>
        </p:txBody>
      </p:sp>
      <p:sp>
        <p:nvSpPr>
          <p:cNvPr id="165894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x-none"/>
              <a:t>Образец текста</a:t>
            </a:r>
          </a:p>
          <a:p>
            <a:pPr lvl="1"/>
            <a:r>
              <a:rPr lang="ru-RU" altLang="x-none"/>
              <a:t>Второй уровень</a:t>
            </a:r>
          </a:p>
          <a:p>
            <a:pPr lvl="2"/>
            <a:r>
              <a:rPr lang="ru-RU" altLang="x-none"/>
              <a:t>Третий уровень</a:t>
            </a:r>
          </a:p>
          <a:p>
            <a:pPr lvl="3"/>
            <a:r>
              <a:rPr lang="ru-RU" altLang="x-none"/>
              <a:t>Четвертый уровень</a:t>
            </a:r>
          </a:p>
          <a:p>
            <a:pPr lvl="4"/>
            <a:r>
              <a:rPr lang="ru-RU" altLang="x-none"/>
              <a:t>Пятый уровень</a:t>
            </a:r>
          </a:p>
        </p:txBody>
      </p:sp>
      <p:sp>
        <p:nvSpPr>
          <p:cNvPr id="16589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x-none">
              <a:solidFill>
                <a:srgbClr val="FFFFFF"/>
              </a:solidFill>
            </a:endParaRPr>
          </a:p>
        </p:txBody>
      </p:sp>
      <p:sp>
        <p:nvSpPr>
          <p:cNvPr id="16589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x-none">
              <a:solidFill>
                <a:srgbClr val="FFFFFF"/>
              </a:solidFill>
            </a:endParaRPr>
          </a:p>
        </p:txBody>
      </p:sp>
      <p:sp>
        <p:nvSpPr>
          <p:cNvPr id="16589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2C7708D-1780-40CC-8466-86065FB774A3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913576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1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969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969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969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969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A87B42-8410-4D06-A24F-51C1CAE98535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51954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  <p:sldLayoutId id="2147483695" r:id="rId18"/>
    <p:sldLayoutId id="2147483696" r:id="rId19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x-none" sz="4800"/>
              <a:t>ВЕЛИКАЯ ОТЕЧЕСТВЕННАЯ ВОЙНА СОВЕТСКОГО НАРОДА</a:t>
            </a:r>
          </a:p>
        </p:txBody>
      </p:sp>
      <p:sp>
        <p:nvSpPr>
          <p:cNvPr id="3076" name="Text Box 5"/>
          <p:cNvSpPr txBox="1">
            <a:spLocks noChangeArrowheads="1"/>
          </p:cNvSpPr>
          <p:nvPr/>
        </p:nvSpPr>
        <p:spPr bwMode="auto">
          <a:xfrm>
            <a:off x="1476375" y="3500438"/>
            <a:ext cx="26638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48" name="Rectangle 0"/>
          <p:cNvSpPr>
            <a:spLocks noChangeArrowheads="1"/>
          </p:cNvSpPr>
          <p:nvPr/>
        </p:nvSpPr>
        <p:spPr bwMode="auto">
          <a:xfrm>
            <a:off x="2627313" y="6308725"/>
            <a:ext cx="6516687" cy="549275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9pPr>
          </a:lstStyle>
          <a:p>
            <a:pPr algn="r" fontAlgn="base">
              <a:spcAft>
                <a:spcPct val="0"/>
              </a:spcAft>
              <a:buClr>
                <a:srgbClr val="FFCC66"/>
              </a:buClr>
              <a:buFont typeface="Wingdings" panose="05000000000000000000" pitchFamily="2" charset="2"/>
              <a:buNone/>
              <a:defRPr/>
            </a:pPr>
            <a:endParaRPr lang="ru-RU" altLang="x-none" sz="2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6289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x-none" sz="4000"/>
              <a:t>Бои на Ленинградском направлении и на Украине</a:t>
            </a:r>
          </a:p>
        </p:txBody>
      </p:sp>
      <p:sp>
        <p:nvSpPr>
          <p:cNvPr id="2201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475163" cy="33416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altLang="x-none" sz="2800"/>
              <a:t>В период Смоленской битвы началось наступление группы армий «Север» на Ленинград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altLang="x-none" sz="2800"/>
              <a:t>Силами горожан была создана мощная линия обороны</a:t>
            </a:r>
          </a:p>
        </p:txBody>
      </p:sp>
      <p:pic>
        <p:nvPicPr>
          <p:cNvPr id="32772" name="Picture 5" descr="Ленинград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03800" y="1700213"/>
            <a:ext cx="3889375" cy="22590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20166" name="Rectangle 6"/>
          <p:cNvSpPr>
            <a:spLocks noChangeArrowheads="1"/>
          </p:cNvSpPr>
          <p:nvPr/>
        </p:nvSpPr>
        <p:spPr bwMode="auto">
          <a:xfrm>
            <a:off x="4932363" y="4005263"/>
            <a:ext cx="4038600" cy="647700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1pPr>
            <a:lvl2pPr marL="830263" indent="-285750">
              <a:spcBef>
                <a:spcPct val="20000"/>
              </a:spcBef>
              <a:buClr>
                <a:schemeClr val="tx1"/>
              </a:buClr>
              <a:buChar char="–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2pPr>
            <a:lvl3pPr marL="123825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3pPr>
            <a:lvl4pPr marL="1646238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9pPr>
          </a:lstStyle>
          <a:p>
            <a:pPr algn="ctr" fontAlgn="base">
              <a:lnSpc>
                <a:spcPct val="90000"/>
              </a:lnSpc>
              <a:spcAft>
                <a:spcPct val="0"/>
              </a:spcAft>
              <a:buClr>
                <a:srgbClr val="FFCC66"/>
              </a:buClr>
              <a:buFont typeface="Wingdings" panose="05000000000000000000" pitchFamily="2" charset="2"/>
              <a:buNone/>
              <a:defRPr/>
            </a:pPr>
            <a:r>
              <a:rPr lang="ru-RU" altLang="x-none" sz="2000">
                <a:solidFill>
                  <a:srgbClr val="FFFFFF"/>
                </a:solidFill>
              </a:rPr>
              <a:t>Бомбардировка Невского проспекта Ленинграда</a:t>
            </a:r>
          </a:p>
        </p:txBody>
      </p:sp>
      <p:sp>
        <p:nvSpPr>
          <p:cNvPr id="220167" name="Rectangle 7"/>
          <p:cNvSpPr>
            <a:spLocks noChangeArrowheads="1"/>
          </p:cNvSpPr>
          <p:nvPr/>
        </p:nvSpPr>
        <p:spPr bwMode="auto">
          <a:xfrm>
            <a:off x="468313" y="4868863"/>
            <a:ext cx="8424862" cy="1989137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9pPr>
          </a:lstStyle>
          <a:p>
            <a:pPr fontAlgn="base">
              <a:lnSpc>
                <a:spcPct val="90000"/>
              </a:lnSpc>
              <a:spcAft>
                <a:spcPct val="0"/>
              </a:spcAft>
              <a:buClr>
                <a:srgbClr val="FFCC66"/>
              </a:buClr>
              <a:defRPr/>
            </a:pPr>
            <a:r>
              <a:rPr lang="ru-RU" altLang="x-none">
                <a:solidFill>
                  <a:srgbClr val="FFFFFF"/>
                </a:solidFill>
              </a:rPr>
              <a:t>На реке Луга почти на месяц было задержано наступление немцев</a:t>
            </a:r>
          </a:p>
          <a:p>
            <a:pPr fontAlgn="base">
              <a:lnSpc>
                <a:spcPct val="90000"/>
              </a:lnSpc>
              <a:spcAft>
                <a:spcPct val="0"/>
              </a:spcAft>
              <a:buClr>
                <a:srgbClr val="FFCC66"/>
              </a:buClr>
              <a:defRPr/>
            </a:pPr>
            <a:r>
              <a:rPr lang="ru-RU" altLang="x-none" b="1">
                <a:solidFill>
                  <a:srgbClr val="FFFFFF"/>
                </a:solidFill>
              </a:rPr>
              <a:t>Блокада Ленинграда</a:t>
            </a:r>
            <a:r>
              <a:rPr lang="ru-RU" altLang="x-none">
                <a:solidFill>
                  <a:srgbClr val="FFFFFF"/>
                </a:solidFill>
              </a:rPr>
              <a:t> продолжалась с </a:t>
            </a:r>
          </a:p>
          <a:p>
            <a:pPr fontAlgn="base">
              <a:lnSpc>
                <a:spcPct val="90000"/>
              </a:lnSpc>
              <a:spcAft>
                <a:spcPct val="0"/>
              </a:spcAft>
              <a:buClr>
                <a:srgbClr val="FFCC66"/>
              </a:buClr>
              <a:buFont typeface="Wingdings" panose="05000000000000000000" pitchFamily="2" charset="2"/>
              <a:buNone/>
              <a:defRPr/>
            </a:pPr>
            <a:r>
              <a:rPr lang="ru-RU" altLang="x-none">
                <a:solidFill>
                  <a:srgbClr val="FFFFFF"/>
                </a:solidFill>
              </a:rPr>
              <a:t>	8 сентября 1941 г. по 18 января 1943 г.</a:t>
            </a:r>
          </a:p>
        </p:txBody>
      </p:sp>
    </p:spTree>
    <p:extLst>
      <p:ext uri="{BB962C8B-B14F-4D97-AF65-F5344CB8AC3E}">
        <p14:creationId xmlns:p14="http://schemas.microsoft.com/office/powerpoint/2010/main" val="223473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nodeType="afterEffect">
                                  <p:stCondLst>
                                    <p:cond delay="6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autoRev="1" fill="hold"/>
                                        <p:tgtEl>
                                          <p:spTgt spid="2201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autoRev="1" fill="hold"/>
                                        <p:tgtEl>
                                          <p:spTgt spid="2201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2201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0" presetClass="emph" presetSubtype="0" fill="hold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autoRev="1" fill="hold"/>
                                        <p:tgtEl>
                                          <p:spTgt spid="2201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500" autoRev="1" fill="hold"/>
                                        <p:tgtEl>
                                          <p:spTgt spid="2201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autoRev="1" fill="hold"/>
                                        <p:tgtEl>
                                          <p:spTgt spid="2201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x-none" sz="4000"/>
              <a:t>Московская битва </a:t>
            </a:r>
            <a:r>
              <a:rPr lang="ru-RU" altLang="x-none" sz="3600"/>
              <a:t>(30 сентября 1941 – 20 апреля 1942 г.)</a:t>
            </a: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132138" y="1600200"/>
            <a:ext cx="5554662" cy="525780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x-none" sz="2800"/>
              <a:t>В сентябре – ноябре 1941 г. группой армий «Центр» начата операция </a:t>
            </a:r>
            <a:r>
              <a:rPr lang="ru-RU" altLang="x-none" sz="2800" b="1"/>
              <a:t>«Тайфун»</a:t>
            </a:r>
          </a:p>
          <a:p>
            <a:pPr eaLnBrk="1" hangingPunct="1">
              <a:defRPr/>
            </a:pPr>
            <a:r>
              <a:rPr lang="ru-RU" altLang="x-none" sz="2800"/>
              <a:t>10 октября 1941 г. из остатков Западного и резервного фронтов создан новый Западный фронт</a:t>
            </a:r>
          </a:p>
          <a:p>
            <a:pPr eaLnBrk="1" hangingPunct="1">
              <a:defRPr/>
            </a:pPr>
            <a:r>
              <a:rPr lang="ru-RU" altLang="x-none" sz="2800"/>
              <a:t>Цель – оборона близких подступов к Москве</a:t>
            </a:r>
          </a:p>
          <a:p>
            <a:pPr eaLnBrk="1" hangingPunct="1">
              <a:defRPr/>
            </a:pPr>
            <a:r>
              <a:rPr lang="ru-RU" altLang="x-none" sz="2800"/>
              <a:t>Командующим был назначен генерал армии Г.К.Жуков</a:t>
            </a:r>
          </a:p>
        </p:txBody>
      </p:sp>
      <p:grpSp>
        <p:nvGrpSpPr>
          <p:cNvPr id="223239" name="Group 7"/>
          <p:cNvGrpSpPr>
            <a:grpSpLocks/>
          </p:cNvGrpSpPr>
          <p:nvPr/>
        </p:nvGrpSpPr>
        <p:grpSpPr bwMode="auto">
          <a:xfrm>
            <a:off x="250825" y="1760538"/>
            <a:ext cx="2916238" cy="4044950"/>
            <a:chOff x="158" y="1109"/>
            <a:chExt cx="1837" cy="2548"/>
          </a:xfrm>
        </p:grpSpPr>
        <p:pic>
          <p:nvPicPr>
            <p:cNvPr id="34821" name="Picture 5" descr="Жуков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" y="1109"/>
              <a:ext cx="1639" cy="20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223238" name="Rectangle 6"/>
            <p:cNvSpPr>
              <a:spLocks noChangeArrowheads="1"/>
            </p:cNvSpPr>
            <p:nvPr/>
          </p:nvSpPr>
          <p:spPr bwMode="auto">
            <a:xfrm>
              <a:off x="158" y="3340"/>
              <a:ext cx="1837" cy="31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anose="020B0604030504040204" pitchFamily="34" charset="0"/>
                </a:defRPr>
              </a:lvl1pPr>
              <a:lvl2pPr marL="830263" indent="-285750">
                <a:spcBef>
                  <a:spcPct val="20000"/>
                </a:spcBef>
                <a:buClr>
                  <a:schemeClr val="tx1"/>
                </a:buClr>
                <a:buChar char="–"/>
                <a:defRPr sz="24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anose="020B0604030504040204" pitchFamily="34" charset="0"/>
                </a:defRPr>
              </a:lvl2pPr>
              <a:lvl3pPr marL="1238250" indent="-228600"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anose="020B0604030504040204" pitchFamily="34" charset="0"/>
                </a:defRPr>
              </a:lvl3pPr>
              <a:lvl4pPr marL="1646238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anose="020B0604030504040204" pitchFamily="34" charset="0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anose="020B0604030504040204" pitchFamily="34" charset="0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anose="020B0604030504040204" pitchFamily="34" charset="0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anose="020B0604030504040204" pitchFamily="34" charset="0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anose="020B0604030504040204" pitchFamily="34" charset="0"/>
                </a:defRPr>
              </a:lvl9pPr>
            </a:lstStyle>
            <a:p>
              <a:pPr algn="ctr" fontAlgn="base">
                <a:lnSpc>
                  <a:spcPct val="90000"/>
                </a:lnSpc>
                <a:spcAft>
                  <a:spcPct val="0"/>
                </a:spcAft>
                <a:buClr>
                  <a:srgbClr val="FFCC66"/>
                </a:buClr>
                <a:buFont typeface="Wingdings" panose="05000000000000000000" pitchFamily="2" charset="2"/>
                <a:buNone/>
                <a:defRPr/>
              </a:pPr>
              <a:r>
                <a:rPr lang="ru-RU" altLang="x-none" sz="2000">
                  <a:solidFill>
                    <a:srgbClr val="FFFFFF"/>
                  </a:solidFill>
                </a:rPr>
                <a:t>Г.К.Жуков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324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23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x-none" sz="4000"/>
              <a:t>Московская битва </a:t>
            </a:r>
            <a:r>
              <a:rPr lang="ru-RU" altLang="x-none" sz="3600"/>
              <a:t>(30 сентября 1941 – 20 апреля 1942 г.)</a:t>
            </a:r>
          </a:p>
        </p:txBody>
      </p:sp>
      <p:sp>
        <p:nvSpPr>
          <p:cNvPr id="22938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6202363" cy="50688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altLang="x-none" sz="2800"/>
              <a:t>5 – 6 декабря Красная Армия перешла в контрнаступление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altLang="x-none" sz="2800"/>
              <a:t>К началу января 1942 г. советские войска продвинулись на запад на 100 – 250 км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altLang="x-none" sz="2800"/>
              <a:t>За январь – март 1942 г. потери противника составили более 333 тыс. человек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altLang="x-none" sz="2800"/>
              <a:t>В этот период патриоты Орши осуществили 98 крушений немецких поездов, вывели из строя 200 паровозов</a:t>
            </a:r>
          </a:p>
        </p:txBody>
      </p:sp>
      <p:pic>
        <p:nvPicPr>
          <p:cNvPr id="229382" name="Picture 6" descr="Московская битва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75"/>
          <a:stretch>
            <a:fillRect/>
          </a:stretch>
        </p:blipFill>
        <p:spPr>
          <a:xfrm>
            <a:off x="6875463" y="1557338"/>
            <a:ext cx="2160587" cy="53006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6064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9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9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9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x-none" sz="4000"/>
              <a:t>Московская битва </a:t>
            </a:r>
            <a:r>
              <a:rPr lang="ru-RU" altLang="x-none" sz="3600"/>
              <a:t>(30 сентября 1941 – 20 апреля 1942 г.)</a:t>
            </a:r>
          </a:p>
        </p:txBody>
      </p:sp>
      <p:sp>
        <p:nvSpPr>
          <p:cNvPr id="231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701800"/>
            <a:ext cx="8002587" cy="5040313"/>
          </a:xfrm>
        </p:spPr>
        <p:txBody>
          <a:bodyPr/>
          <a:lstStyle/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ru-RU" altLang="x-none"/>
              <a:t>Контрнаступление Красной Армии под Москвой стало поворотным пунктом в ходе Второй мировой войны</a:t>
            </a:r>
          </a:p>
          <a:p>
            <a:pPr marL="0" indent="0" algn="ctr" eaLnBrk="1" hangingPunct="1">
              <a:buFont typeface="Wingdings" pitchFamily="2" charset="2"/>
              <a:buNone/>
              <a:defRPr/>
            </a:pPr>
            <a:endParaRPr lang="ru-RU" altLang="x-none"/>
          </a:p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ru-RU" altLang="x-none"/>
              <a:t>Разгром войск вермахта под Москвой означал полный крах гитлеровской стратегии «молниеносной войны», развеял миф о непобедимости германской армии</a:t>
            </a:r>
          </a:p>
        </p:txBody>
      </p:sp>
    </p:spTree>
    <p:extLst>
      <p:ext uri="{BB962C8B-B14F-4D97-AF65-F5344CB8AC3E}">
        <p14:creationId xmlns:p14="http://schemas.microsoft.com/office/powerpoint/2010/main" val="1622430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31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31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31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36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31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31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31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b="1" i="1" u="sng" dirty="0" smtClean="0">
                <a:solidFill>
                  <a:schemeClr val="folHlink"/>
                </a:solidFill>
              </a:rPr>
              <a:t>Коренной перелом в ходе Великой Отечественной и Второй мировой войны</a:t>
            </a:r>
          </a:p>
        </p:txBody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z="4400" b="1" smtClean="0">
              <a:solidFill>
                <a:schemeClr val="hlink"/>
              </a:solidFill>
              <a:latin typeface="Georgia" pitchFamily="18" charset="0"/>
            </a:endParaRPr>
          </a:p>
          <a:p>
            <a:pPr algn="ctr" eaLnBrk="1" hangingPunct="1">
              <a:defRPr/>
            </a:pPr>
            <a:r>
              <a:rPr lang="ru-RU" sz="4400" b="1" smtClean="0">
                <a:solidFill>
                  <a:schemeClr val="hlink"/>
                </a:solidFill>
                <a:latin typeface="Georgia" pitchFamily="18" charset="0"/>
              </a:rPr>
              <a:t>Сталинградская битва</a:t>
            </a:r>
          </a:p>
          <a:p>
            <a:pPr algn="ctr" eaLnBrk="1" hangingPunct="1">
              <a:defRPr/>
            </a:pPr>
            <a:endParaRPr lang="ru-RU" sz="4400" b="1" smtClean="0">
              <a:solidFill>
                <a:schemeClr val="hlink"/>
              </a:solidFill>
              <a:latin typeface="Georgia" pitchFamily="18" charset="0"/>
            </a:endParaRPr>
          </a:p>
          <a:p>
            <a:pPr algn="ctr" eaLnBrk="1" hangingPunct="1">
              <a:defRPr/>
            </a:pPr>
            <a:r>
              <a:rPr lang="ru-RU" sz="4400" b="1" smtClean="0">
                <a:solidFill>
                  <a:schemeClr val="hlink"/>
                </a:solidFill>
                <a:latin typeface="Georgia" pitchFamily="18" charset="0"/>
              </a:rPr>
              <a:t>Курская битва</a:t>
            </a:r>
          </a:p>
        </p:txBody>
      </p:sp>
    </p:spTree>
    <p:extLst>
      <p:ext uri="{BB962C8B-B14F-4D97-AF65-F5344CB8AC3E}">
        <p14:creationId xmlns:p14="http://schemas.microsoft.com/office/powerpoint/2010/main" val="249129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i="1" u="sng" smtClean="0">
                <a:solidFill>
                  <a:srgbClr val="CC0000"/>
                </a:solidFill>
              </a:rPr>
              <a:t>1. Сталинградская битва</a:t>
            </a:r>
            <a:br>
              <a:rPr lang="ru-RU" sz="3600" b="1" i="1" u="sng" smtClean="0">
                <a:solidFill>
                  <a:srgbClr val="CC0000"/>
                </a:solidFill>
              </a:rPr>
            </a:br>
            <a:r>
              <a:rPr lang="ru-RU" sz="3600" b="1" i="1" u="sng" smtClean="0">
                <a:solidFill>
                  <a:srgbClr val="CC0000"/>
                </a:solidFill>
              </a:rPr>
              <a:t>17 июля 1942 – 2 февраля 1943</a:t>
            </a:r>
          </a:p>
        </p:txBody>
      </p:sp>
      <p:sp>
        <p:nvSpPr>
          <p:cNvPr id="174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b="1" smtClean="0">
                <a:solidFill>
                  <a:srgbClr val="000C0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Приказ Сталина № 227 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b="1" smtClean="0">
                <a:solidFill>
                  <a:srgbClr val="000C0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от 28 июля 1942 года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b="1" smtClean="0">
                <a:solidFill>
                  <a:srgbClr val="000C0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«Ни шагу назад!»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b="1" smtClean="0">
              <a:solidFill>
                <a:srgbClr val="000C0C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mtClean="0"/>
              <a:t>Приказ дал право командирам и специальным заградительным отрядам расстреливать тех, кто отступал без приказа.</a:t>
            </a:r>
          </a:p>
        </p:txBody>
      </p:sp>
    </p:spTree>
    <p:extLst>
      <p:ext uri="{BB962C8B-B14F-4D97-AF65-F5344CB8AC3E}">
        <p14:creationId xmlns:p14="http://schemas.microsoft.com/office/powerpoint/2010/main" val="200832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2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3716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smtClean="0">
                <a:solidFill>
                  <a:srgbClr val="CC0000"/>
                </a:solidFill>
              </a:rPr>
              <a:t>Наступательный этап</a:t>
            </a:r>
            <a:br>
              <a:rPr lang="ru-RU" sz="3600" smtClean="0">
                <a:solidFill>
                  <a:srgbClr val="CC0000"/>
                </a:solidFill>
              </a:rPr>
            </a:br>
            <a:r>
              <a:rPr lang="ru-RU" sz="3600" smtClean="0">
                <a:solidFill>
                  <a:srgbClr val="CC0000"/>
                </a:solidFill>
              </a:rPr>
              <a:t>19 ноября1942 г. – 2 февраля 1943 г.</a:t>
            </a:r>
          </a:p>
        </p:txBody>
      </p:sp>
      <p:pic>
        <p:nvPicPr>
          <p:cNvPr id="1638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750" y="1773238"/>
            <a:ext cx="8208963" cy="4679950"/>
          </a:xfrm>
        </p:spPr>
      </p:pic>
    </p:spTree>
    <p:extLst>
      <p:ext uri="{BB962C8B-B14F-4D97-AF65-F5344CB8AC3E}">
        <p14:creationId xmlns:p14="http://schemas.microsoft.com/office/powerpoint/2010/main" val="206957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381000"/>
            <a:ext cx="8686800" cy="13716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2400" b="1" smtClean="0">
                <a:solidFill>
                  <a:srgbClr val="000C0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Колонна немцев, 			Бои в Сталинграде</a:t>
            </a:r>
            <a:br>
              <a:rPr lang="ru-RU" sz="2400" b="1" smtClean="0">
                <a:solidFill>
                  <a:srgbClr val="000C0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400" b="1" smtClean="0">
                <a:solidFill>
                  <a:srgbClr val="000C0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взятых в плен				велись за каждый</a:t>
            </a:r>
            <a:br>
              <a:rPr lang="ru-RU" sz="2400" b="1" smtClean="0">
                <a:solidFill>
                  <a:srgbClr val="000C0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400" b="1" smtClean="0">
                <a:solidFill>
                  <a:srgbClr val="000C0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под Сталинградом				дом</a:t>
            </a:r>
          </a:p>
        </p:txBody>
      </p:sp>
      <p:pic>
        <p:nvPicPr>
          <p:cNvPr id="18435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916113"/>
            <a:ext cx="4254500" cy="3455987"/>
          </a:xfrm>
        </p:spPr>
      </p:pic>
      <p:pic>
        <p:nvPicPr>
          <p:cNvPr id="18436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00563" y="2133600"/>
            <a:ext cx="4643437" cy="2816225"/>
          </a:xfrm>
        </p:spPr>
      </p:pic>
    </p:spTree>
    <p:extLst>
      <p:ext uri="{BB962C8B-B14F-4D97-AF65-F5344CB8AC3E}">
        <p14:creationId xmlns:p14="http://schemas.microsoft.com/office/powerpoint/2010/main" val="184741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b="1" smtClean="0">
                <a:solidFill>
                  <a:srgbClr val="CC0000"/>
                </a:solidFill>
              </a:rPr>
              <a:t>Результат Сталинградской битвы</a:t>
            </a:r>
          </a:p>
        </p:txBody>
      </p:sp>
      <p:sp>
        <p:nvSpPr>
          <p:cNvPr id="187395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2771775" y="1981200"/>
            <a:ext cx="5915025" cy="41148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800" b="1" smtClean="0"/>
              <a:t>Красная Армия перехватила у противника стратегическую инициативу и удерживала её до конца войны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2800" b="1" smtClean="0"/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2800" b="1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b="1" u="sng" smtClean="0">
                <a:solidFill>
                  <a:srgbClr val="000C0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Медаль "За оборону Сталинграда"</a:t>
            </a:r>
            <a:r>
              <a:rPr lang="ru-RU" sz="2800" smtClean="0"/>
              <a:t> </a:t>
            </a:r>
          </a:p>
        </p:txBody>
      </p:sp>
      <p:pic>
        <p:nvPicPr>
          <p:cNvPr id="20484" name="Picture 10" descr="Медаль за оборону Сталинграда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750" y="2133600"/>
            <a:ext cx="2160588" cy="3600450"/>
          </a:xfrm>
        </p:spPr>
      </p:pic>
    </p:spTree>
    <p:extLst>
      <p:ext uri="{BB962C8B-B14F-4D97-AF65-F5344CB8AC3E}">
        <p14:creationId xmlns:p14="http://schemas.microsoft.com/office/powerpoint/2010/main" val="2657858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b="1" i="1" u="sng" smtClean="0">
                <a:solidFill>
                  <a:srgbClr val="CC0000"/>
                </a:solidFill>
              </a:rPr>
              <a:t>2. Курская битва</a:t>
            </a:r>
            <a:br>
              <a:rPr lang="ru-RU" sz="4000" b="1" i="1" u="sng" smtClean="0">
                <a:solidFill>
                  <a:srgbClr val="CC0000"/>
                </a:solidFill>
              </a:rPr>
            </a:br>
            <a:r>
              <a:rPr lang="ru-RU" sz="4000" b="1" i="1" u="sng" smtClean="0">
                <a:solidFill>
                  <a:srgbClr val="CC0000"/>
                </a:solidFill>
              </a:rPr>
              <a:t>5 июля – 23 августа 1943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599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65" name="Rectangle 2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x-none" sz="4000"/>
              <a:t>НАЧАЛО ВЕЛИКОЙ ОТЕЧЕСТВЕННОЙ ВОЙНЫ</a:t>
            </a:r>
          </a:p>
        </p:txBody>
      </p:sp>
      <p:pic>
        <p:nvPicPr>
          <p:cNvPr id="134169" name="Picture 25" descr="Родина_мат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7"/>
          <a:stretch>
            <a:fillRect/>
          </a:stretch>
        </p:blipFill>
        <p:spPr bwMode="auto">
          <a:xfrm>
            <a:off x="2771775" y="1758950"/>
            <a:ext cx="3678238" cy="476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6990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4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4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41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4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765175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/>
              <a:t>Операция «Цитадель»</a:t>
            </a:r>
          </a:p>
        </p:txBody>
      </p:sp>
      <p:pic>
        <p:nvPicPr>
          <p:cNvPr id="25603" name="Picture 6" descr="Курск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35150" y="908050"/>
            <a:ext cx="5257800" cy="5949950"/>
          </a:xfrm>
        </p:spPr>
      </p:pic>
    </p:spTree>
    <p:extLst>
      <p:ext uri="{BB962C8B-B14F-4D97-AF65-F5344CB8AC3E}">
        <p14:creationId xmlns:p14="http://schemas.microsoft.com/office/powerpoint/2010/main" val="2340938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341438"/>
          </a:xfrm>
        </p:spPr>
        <p:txBody>
          <a:bodyPr/>
          <a:lstStyle/>
          <a:p>
            <a:pPr eaLnBrk="1" hangingPunct="1">
              <a:defRPr/>
            </a:pPr>
            <a:r>
              <a:rPr lang="ru-RU" b="1" u="sng" smtClean="0">
                <a:solidFill>
                  <a:srgbClr val="CC0000"/>
                </a:solidFill>
              </a:rPr>
              <a:t>Бои под Прохоровкой</a:t>
            </a:r>
          </a:p>
        </p:txBody>
      </p:sp>
      <p:pic>
        <p:nvPicPr>
          <p:cNvPr id="26627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341438"/>
            <a:ext cx="5132388" cy="4679950"/>
          </a:xfrm>
        </p:spPr>
      </p:pic>
      <p:sp>
        <p:nvSpPr>
          <p:cNvPr id="202755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5105400" y="1484313"/>
            <a:ext cx="4038600" cy="4106862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smtClean="0">
                <a:solidFill>
                  <a:schemeClr val="hlink"/>
                </a:solidFill>
              </a:rPr>
              <a:t>Самое крупное встречное танковое сражение Второй мировой войны</a:t>
            </a:r>
          </a:p>
          <a:p>
            <a:pPr eaLnBrk="1" hangingPunct="1">
              <a:defRPr/>
            </a:pPr>
            <a:endParaRPr lang="ru-RU" sz="2800" b="1" smtClean="0">
              <a:solidFill>
                <a:schemeClr val="hlink"/>
              </a:solidFill>
            </a:endParaRPr>
          </a:p>
          <a:p>
            <a:pPr eaLnBrk="1" hangingPunct="1">
              <a:defRPr/>
            </a:pPr>
            <a:r>
              <a:rPr lang="ru-RU" sz="2800" b="1" smtClean="0">
                <a:solidFill>
                  <a:schemeClr val="hlink"/>
                </a:solidFill>
              </a:rPr>
              <a:t>Участвовало более 1200 танков с обеих сторон</a:t>
            </a:r>
          </a:p>
        </p:txBody>
      </p:sp>
    </p:spTree>
    <p:extLst>
      <p:ext uri="{BB962C8B-B14F-4D97-AF65-F5344CB8AC3E}">
        <p14:creationId xmlns:p14="http://schemas.microsoft.com/office/powerpoint/2010/main" val="121358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268413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>
                <a:solidFill>
                  <a:srgbClr val="CC0000"/>
                </a:solidFill>
              </a:rPr>
              <a:t>Результат Курской битвы</a:t>
            </a:r>
          </a:p>
        </p:txBody>
      </p:sp>
      <p:sp>
        <p:nvSpPr>
          <p:cNvPr id="203779" name="Rectangle 3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800" b="1" smtClean="0"/>
              <a:t>Победа советских войск на Курской Дуге ознаменовала завершение коренного перелома в ходе Великой Отечественной войны</a:t>
            </a:r>
          </a:p>
        </p:txBody>
      </p:sp>
      <p:pic>
        <p:nvPicPr>
          <p:cNvPr id="203782" name="Picture 6" descr="kursk-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388" y="1484313"/>
            <a:ext cx="4679950" cy="33845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53" name="Rectangle 7"/>
          <p:cNvSpPr>
            <a:spLocks noChangeArrowheads="1"/>
          </p:cNvSpPr>
          <p:nvPr/>
        </p:nvSpPr>
        <p:spPr bwMode="auto">
          <a:xfrm>
            <a:off x="179388" y="5084763"/>
            <a:ext cx="4897437" cy="15128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>
                <a:solidFill>
                  <a:srgbClr val="FFFFFF"/>
                </a:solidFill>
                <a:latin typeface="Georgia" pitchFamily="18" charset="0"/>
              </a:rPr>
              <a:t>Первый салют в Москве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>
                <a:solidFill>
                  <a:srgbClr val="FFFFFF"/>
                </a:solidFill>
                <a:latin typeface="Georgia" pitchFamily="18" charset="0"/>
              </a:rPr>
              <a:t> в честь освобождения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>
                <a:solidFill>
                  <a:srgbClr val="FFFFFF"/>
                </a:solidFill>
                <a:latin typeface="Georgia" pitchFamily="18" charset="0"/>
              </a:rPr>
              <a:t> Орла и Белгорода</a:t>
            </a:r>
          </a:p>
        </p:txBody>
      </p:sp>
    </p:spTree>
    <p:extLst>
      <p:ext uri="{BB962C8B-B14F-4D97-AF65-F5344CB8AC3E}">
        <p14:creationId xmlns:p14="http://schemas.microsoft.com/office/powerpoint/2010/main" val="1887351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3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76250"/>
            <a:ext cx="8686800" cy="15843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i="1" u="sng" smtClean="0">
                <a:solidFill>
                  <a:schemeClr val="folHlink"/>
                </a:solidFill>
              </a:rPr>
              <a:t>4. Заключительный этап войны </a:t>
            </a:r>
            <a:br>
              <a:rPr lang="ru-RU" sz="4000" b="1" i="1" u="sng" smtClean="0">
                <a:solidFill>
                  <a:schemeClr val="folHlink"/>
                </a:solidFill>
              </a:rPr>
            </a:br>
            <a:r>
              <a:rPr lang="ru-RU" sz="4000" b="1" i="1" u="sng" smtClean="0">
                <a:solidFill>
                  <a:schemeClr val="folHlink"/>
                </a:solidFill>
              </a:rPr>
              <a:t>1944 – 1945 гг. </a:t>
            </a:r>
            <a:br>
              <a:rPr lang="ru-RU" sz="4000" b="1" i="1" u="sng" smtClean="0">
                <a:solidFill>
                  <a:schemeClr val="folHlink"/>
                </a:solidFill>
              </a:rPr>
            </a:br>
            <a:endParaRPr lang="ru-RU" sz="4000" b="1" i="1" u="sng" smtClean="0">
              <a:solidFill>
                <a:schemeClr val="folHlink"/>
              </a:solidFill>
            </a:endParaRPr>
          </a:p>
        </p:txBody>
      </p:sp>
      <p:sp>
        <p:nvSpPr>
          <p:cNvPr id="216073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0" y="1981200"/>
            <a:ext cx="9144000" cy="4114800"/>
          </a:xfrm>
        </p:spPr>
        <p:txBody>
          <a:bodyPr/>
          <a:lstStyle/>
          <a:p>
            <a:pPr algn="ctr" eaLnBrk="1" hangingPunct="1">
              <a:defRPr/>
            </a:pPr>
            <a:endParaRPr lang="ru-RU" sz="2800" b="1" smtClean="0">
              <a:solidFill>
                <a:schemeClr val="hlink"/>
              </a:solidFill>
              <a:latin typeface="Georgia" pitchFamily="18" charset="0"/>
            </a:endParaRPr>
          </a:p>
          <a:p>
            <a:pPr algn="ctr" eaLnBrk="1" hangingPunct="1">
              <a:defRPr/>
            </a:pPr>
            <a:r>
              <a:rPr lang="ru-RU" sz="2800" b="1" smtClean="0">
                <a:solidFill>
                  <a:schemeClr val="hlink"/>
                </a:solidFill>
                <a:latin typeface="Georgia" pitchFamily="18" charset="0"/>
              </a:rPr>
              <a:t>Освобождение территории СССР и Европы.</a:t>
            </a:r>
          </a:p>
          <a:p>
            <a:pPr algn="ctr" eaLnBrk="1" hangingPunct="1">
              <a:defRPr/>
            </a:pPr>
            <a:endParaRPr lang="ru-RU" sz="2800" b="1" smtClean="0">
              <a:solidFill>
                <a:schemeClr val="hlink"/>
              </a:solidFill>
              <a:latin typeface="Georgia" pitchFamily="18" charset="0"/>
            </a:endParaRPr>
          </a:p>
          <a:p>
            <a:pPr algn="ctr" eaLnBrk="1" hangingPunct="1">
              <a:defRPr/>
            </a:pPr>
            <a:r>
              <a:rPr lang="ru-RU" sz="2800" b="1" smtClean="0">
                <a:solidFill>
                  <a:schemeClr val="hlink"/>
                </a:solidFill>
                <a:latin typeface="Georgia" pitchFamily="18" charset="0"/>
              </a:rPr>
              <a:t>Открытие второго фронта.</a:t>
            </a:r>
          </a:p>
          <a:p>
            <a:pPr algn="ctr" eaLnBrk="1" hangingPunct="1">
              <a:defRPr/>
            </a:pPr>
            <a:endParaRPr lang="ru-RU" sz="2800" b="1" smtClean="0">
              <a:solidFill>
                <a:schemeClr val="hlink"/>
              </a:solidFill>
              <a:latin typeface="Georgia" pitchFamily="18" charset="0"/>
            </a:endParaRPr>
          </a:p>
          <a:p>
            <a:pPr algn="ctr" eaLnBrk="1" hangingPunct="1">
              <a:defRPr/>
            </a:pPr>
            <a:r>
              <a:rPr lang="ru-RU" sz="2800" b="1" smtClean="0">
                <a:solidFill>
                  <a:schemeClr val="hlink"/>
                </a:solidFill>
                <a:latin typeface="Georgia" pitchFamily="18" charset="0"/>
              </a:rPr>
              <a:t>Крымская (Ялтинская) конференция.</a:t>
            </a:r>
          </a:p>
          <a:p>
            <a:pPr algn="ctr" eaLnBrk="1" hangingPunct="1">
              <a:defRPr/>
            </a:pPr>
            <a:endParaRPr lang="ru-RU" sz="2800" b="1" smtClean="0">
              <a:solidFill>
                <a:schemeClr val="hlink"/>
              </a:solidFill>
              <a:latin typeface="Georgia" pitchFamily="18" charset="0"/>
            </a:endParaRPr>
          </a:p>
          <a:p>
            <a:pPr algn="ctr" eaLnBrk="1" hangingPunct="1">
              <a:defRPr/>
            </a:pPr>
            <a:r>
              <a:rPr lang="ru-RU" sz="2800" b="1" smtClean="0">
                <a:solidFill>
                  <a:schemeClr val="hlink"/>
                </a:solidFill>
                <a:latin typeface="Georgia" pitchFamily="18" charset="0"/>
              </a:rPr>
              <a:t>Берлинская операция. Разгром Германии.</a:t>
            </a:r>
          </a:p>
          <a:p>
            <a:pPr eaLnBrk="1" hangingPunct="1">
              <a:defRPr/>
            </a:pPr>
            <a:endParaRPr lang="ru-RU" sz="2800" b="1" smtClean="0">
              <a:solidFill>
                <a:schemeClr val="hlink"/>
              </a:solidFill>
              <a:latin typeface="Georgia" pitchFamily="18" charset="0"/>
            </a:endParaRPr>
          </a:p>
          <a:p>
            <a:pPr eaLnBrk="1" hangingPunct="1">
              <a:defRPr/>
            </a:pPr>
            <a:endParaRPr lang="ru-RU" sz="2400" b="1" i="1" smtClean="0">
              <a:solidFill>
                <a:schemeClr val="folHlin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392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-315913"/>
            <a:ext cx="8229600" cy="1441451"/>
          </a:xfrm>
        </p:spPr>
        <p:txBody>
          <a:bodyPr/>
          <a:lstStyle/>
          <a:p>
            <a:pPr eaLnBrk="1" hangingPunct="1">
              <a:defRPr/>
            </a:pPr>
            <a:r>
              <a:rPr lang="ru-RU" b="1" u="sng" dirty="0" smtClean="0">
                <a:solidFill>
                  <a:srgbClr val="CC0000"/>
                </a:solidFill>
              </a:rPr>
              <a:t> Освобождение</a:t>
            </a:r>
          </a:p>
        </p:txBody>
      </p:sp>
      <p:pic>
        <p:nvPicPr>
          <p:cNvPr id="30723" name="Picture 7" descr="Разрушенный Петродворец, янв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1628775"/>
            <a:ext cx="4038600" cy="3028950"/>
          </a:xfrm>
        </p:spPr>
      </p:pic>
      <p:sp>
        <p:nvSpPr>
          <p:cNvPr id="30724" name="Rectangle 8"/>
          <p:cNvSpPr>
            <a:spLocks noChangeArrowheads="1"/>
          </p:cNvSpPr>
          <p:nvPr/>
        </p:nvSpPr>
        <p:spPr bwMode="auto">
          <a:xfrm>
            <a:off x="827088" y="908050"/>
            <a:ext cx="7561262" cy="576263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C0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srgbClr val="FFCC00"/>
                </a:solidFill>
                <a:latin typeface="Verdana" pitchFamily="34" charset="0"/>
              </a:rPr>
              <a:t>Снятие блокады Ленинграда</a:t>
            </a:r>
          </a:p>
        </p:txBody>
      </p:sp>
      <p:sp>
        <p:nvSpPr>
          <p:cNvPr id="30725" name="Rectangle 9"/>
          <p:cNvSpPr>
            <a:spLocks noChangeArrowheads="1"/>
          </p:cNvSpPr>
          <p:nvPr/>
        </p:nvSpPr>
        <p:spPr bwMode="auto">
          <a:xfrm>
            <a:off x="468313" y="4868863"/>
            <a:ext cx="3959225" cy="15843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>
                <a:solidFill>
                  <a:srgbClr val="000C0C"/>
                </a:solidFill>
                <a:latin typeface="Verdana" pitchFamily="34" charset="0"/>
              </a:rPr>
              <a:t>Разрушенный Петродворец</a:t>
            </a:r>
          </a:p>
        </p:txBody>
      </p:sp>
      <p:pic>
        <p:nvPicPr>
          <p:cNvPr id="30726" name="Picture 10" descr="Прорыв блокады Ленинграда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83250" y="2003425"/>
            <a:ext cx="2219325" cy="3214688"/>
          </a:xfrm>
        </p:spPr>
      </p:pic>
      <p:sp>
        <p:nvSpPr>
          <p:cNvPr id="30727" name="Rectangle 11"/>
          <p:cNvSpPr>
            <a:spLocks noChangeArrowheads="1"/>
          </p:cNvSpPr>
          <p:nvPr/>
        </p:nvSpPr>
        <p:spPr bwMode="auto">
          <a:xfrm>
            <a:off x="5364163" y="5445125"/>
            <a:ext cx="3311525" cy="7921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>
                <a:solidFill>
                  <a:srgbClr val="000C0C"/>
                </a:solidFill>
                <a:latin typeface="Verdana" pitchFamily="34" charset="0"/>
              </a:rPr>
              <a:t>Прорыв блокады</a:t>
            </a:r>
          </a:p>
        </p:txBody>
      </p:sp>
    </p:spTree>
    <p:extLst>
      <p:ext uri="{BB962C8B-B14F-4D97-AF65-F5344CB8AC3E}">
        <p14:creationId xmlns:p14="http://schemas.microsoft.com/office/powerpoint/2010/main" val="4055505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6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b="1" smtClean="0">
                <a:solidFill>
                  <a:srgbClr val="CC0000"/>
                </a:solidFill>
              </a:rPr>
              <a:t>Освобождение Беларуси: Операция «Багратион»</a:t>
            </a:r>
            <a:br>
              <a:rPr lang="ru-RU" sz="4000" b="1" smtClean="0">
                <a:solidFill>
                  <a:srgbClr val="CC0000"/>
                </a:solidFill>
              </a:rPr>
            </a:br>
            <a:r>
              <a:rPr lang="ru-RU" sz="4000" b="1" smtClean="0">
                <a:solidFill>
                  <a:srgbClr val="CC0000"/>
                </a:solidFill>
              </a:rPr>
              <a:t>23 июня – 29 августа 1944 г.</a:t>
            </a:r>
          </a:p>
        </p:txBody>
      </p:sp>
      <p:sp>
        <p:nvSpPr>
          <p:cNvPr id="224271" name="Rectangle 15"/>
          <p:cNvSpPr>
            <a:spLocks noGrp="1" noChangeArrowheads="1"/>
          </p:cNvSpPr>
          <p:nvPr>
            <p:ph type="body" idx="1"/>
          </p:nvPr>
        </p:nvSpPr>
        <p:spPr>
          <a:xfrm>
            <a:off x="0" y="1981200"/>
            <a:ext cx="9324975" cy="4114800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  <a:p>
            <a:pPr eaLnBrk="1" hangingPunct="1">
              <a:defRPr/>
            </a:pPr>
            <a:r>
              <a:rPr lang="ru-RU" b="1" smtClean="0">
                <a:solidFill>
                  <a:schemeClr val="hlink"/>
                </a:solidFill>
              </a:rPr>
              <a:t>Командующие фронтами:</a:t>
            </a:r>
          </a:p>
          <a:p>
            <a:pPr eaLnBrk="1" hangingPunct="1">
              <a:defRPr/>
            </a:pPr>
            <a:r>
              <a:rPr lang="ru-RU" b="1" smtClean="0">
                <a:solidFill>
                  <a:schemeClr val="folHlink"/>
                </a:solidFill>
              </a:rPr>
              <a:t>И. Баграмян</a:t>
            </a:r>
            <a:r>
              <a:rPr lang="ru-RU" smtClean="0"/>
              <a:t> – 1-ый Прибалтийский фронт</a:t>
            </a:r>
          </a:p>
          <a:p>
            <a:pPr eaLnBrk="1" hangingPunct="1">
              <a:defRPr/>
            </a:pPr>
            <a:r>
              <a:rPr lang="ru-RU" b="1" smtClean="0">
                <a:solidFill>
                  <a:schemeClr val="folHlink"/>
                </a:solidFill>
              </a:rPr>
              <a:t>К. Рокоссовский</a:t>
            </a:r>
            <a:r>
              <a:rPr lang="ru-RU" smtClean="0"/>
              <a:t> – 1-ый Белорусский фронт</a:t>
            </a:r>
          </a:p>
          <a:p>
            <a:pPr eaLnBrk="1" hangingPunct="1">
              <a:defRPr/>
            </a:pPr>
            <a:r>
              <a:rPr lang="ru-RU" b="1" smtClean="0">
                <a:solidFill>
                  <a:schemeClr val="folHlink"/>
                </a:solidFill>
              </a:rPr>
              <a:t>Г. Захаров</a:t>
            </a:r>
            <a:r>
              <a:rPr lang="ru-RU" smtClean="0"/>
              <a:t> – 2-ой Белорусский фронт</a:t>
            </a:r>
          </a:p>
          <a:p>
            <a:pPr eaLnBrk="1" hangingPunct="1">
              <a:defRPr/>
            </a:pPr>
            <a:r>
              <a:rPr lang="ru-RU" b="1" smtClean="0">
                <a:solidFill>
                  <a:schemeClr val="folHlink"/>
                </a:solidFill>
              </a:rPr>
              <a:t>И. Черняховский</a:t>
            </a:r>
            <a:r>
              <a:rPr lang="ru-RU" smtClean="0"/>
              <a:t> – 3-ий Белорусский фронт</a:t>
            </a:r>
          </a:p>
          <a:p>
            <a:pPr eaLnBrk="1" hangingPunct="1">
              <a:defRPr/>
            </a:pPr>
            <a:endParaRPr lang="ru-RU" smtClean="0"/>
          </a:p>
          <a:p>
            <a:pPr eaLnBrk="1" hangingPunct="1">
              <a:defRPr/>
            </a:pPr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804041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381000"/>
            <a:ext cx="8218487" cy="11049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u="sng" dirty="0" smtClean="0">
                <a:solidFill>
                  <a:srgbClr val="CC0000"/>
                </a:solidFill>
              </a:rPr>
              <a:t> Берлинская операция. Капитуляция Германии.</a:t>
            </a:r>
            <a:br>
              <a:rPr lang="ru-RU" sz="3600" b="1" u="sng" dirty="0" smtClean="0">
                <a:solidFill>
                  <a:srgbClr val="CC0000"/>
                </a:solidFill>
              </a:rPr>
            </a:br>
            <a:r>
              <a:rPr lang="ru-RU" sz="3600" b="1" u="sng" dirty="0" smtClean="0">
                <a:solidFill>
                  <a:srgbClr val="CC0000"/>
                </a:solidFill>
              </a:rPr>
              <a:t>16 апреля – 8 мая 1945 г.</a:t>
            </a:r>
          </a:p>
        </p:txBody>
      </p:sp>
      <p:pic>
        <p:nvPicPr>
          <p:cNvPr id="35843" name="Picture 6" descr="Штурм Берлина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2988" y="2132013"/>
            <a:ext cx="2857500" cy="3773487"/>
          </a:xfrm>
        </p:spPr>
      </p:pic>
      <p:sp>
        <p:nvSpPr>
          <p:cNvPr id="35844" name="Rectangle 7"/>
          <p:cNvSpPr>
            <a:spLocks noChangeArrowheads="1"/>
          </p:cNvSpPr>
          <p:nvPr/>
        </p:nvSpPr>
        <p:spPr bwMode="auto">
          <a:xfrm>
            <a:off x="684213" y="6165850"/>
            <a:ext cx="3671887" cy="5032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>
                <a:solidFill>
                  <a:srgbClr val="000C0C"/>
                </a:solidFill>
                <a:latin typeface="Verdana" pitchFamily="34" charset="0"/>
              </a:rPr>
              <a:t>Штурм Берлина</a:t>
            </a:r>
          </a:p>
        </p:txBody>
      </p:sp>
      <p:pic>
        <p:nvPicPr>
          <p:cNvPr id="35845" name="Picture 10" descr="Водружение Знамени победы над Рейхстагом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56188" y="1981200"/>
            <a:ext cx="3222625" cy="4114800"/>
          </a:xfrm>
        </p:spPr>
      </p:pic>
      <p:sp>
        <p:nvSpPr>
          <p:cNvPr id="35846" name="Rectangle 11"/>
          <p:cNvSpPr>
            <a:spLocks noChangeArrowheads="1"/>
          </p:cNvSpPr>
          <p:nvPr/>
        </p:nvSpPr>
        <p:spPr bwMode="auto">
          <a:xfrm>
            <a:off x="4787900" y="6237288"/>
            <a:ext cx="396081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>
                <a:solidFill>
                  <a:srgbClr val="000C0C"/>
                </a:solidFill>
                <a:latin typeface="Verdana" pitchFamily="34" charset="0"/>
              </a:rPr>
              <a:t>Водружение Знамя Победы</a:t>
            </a:r>
          </a:p>
        </p:txBody>
      </p:sp>
    </p:spTree>
    <p:extLst>
      <p:ext uri="{BB962C8B-B14F-4D97-AF65-F5344CB8AC3E}">
        <p14:creationId xmlns:p14="http://schemas.microsoft.com/office/powerpoint/2010/main" val="1497982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991" name="Picture 7" descr="Русский должен умереть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74900" y="3284538"/>
            <a:ext cx="4502150" cy="2576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998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x-none" sz="4000"/>
              <a:t>Цели фашистской Германии в войне против Советского Союза</a:t>
            </a:r>
          </a:p>
        </p:txBody>
      </p:sp>
      <p:sp>
        <p:nvSpPr>
          <p:cNvPr id="16998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91513" cy="4852988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x-none" sz="2800"/>
              <a:t>Главная цель – </a:t>
            </a:r>
            <a:r>
              <a:rPr lang="ru-RU" altLang="x-none" sz="2800" b="1"/>
              <a:t>война на уничтожение</a:t>
            </a:r>
          </a:p>
          <a:p>
            <a:pPr eaLnBrk="1" hangingPunct="1">
              <a:defRPr/>
            </a:pPr>
            <a:r>
              <a:rPr lang="ru-RU" altLang="x-none" sz="2800"/>
              <a:t>Захваченные территории СССР подлежали германской колонизации и германизации</a:t>
            </a:r>
          </a:p>
          <a:p>
            <a:pPr eaLnBrk="1" hangingPunct="1">
              <a:defRPr/>
            </a:pPr>
            <a:endParaRPr lang="ru-RU" altLang="x-none" sz="2800"/>
          </a:p>
        </p:txBody>
      </p:sp>
      <p:sp>
        <p:nvSpPr>
          <p:cNvPr id="169992" name="Rectangle 8"/>
          <p:cNvSpPr>
            <a:spLocks noChangeArrowheads="1"/>
          </p:cNvSpPr>
          <p:nvPr/>
        </p:nvSpPr>
        <p:spPr bwMode="auto">
          <a:xfrm>
            <a:off x="2627313" y="5949950"/>
            <a:ext cx="4033837" cy="908050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9pPr>
          </a:lstStyle>
          <a:p>
            <a:pPr algn="ctr" fontAlgn="base">
              <a:spcAft>
                <a:spcPct val="0"/>
              </a:spcAft>
              <a:buClr>
                <a:srgbClr val="FFCC66"/>
              </a:buClr>
              <a:buFont typeface="Wingdings" panose="05000000000000000000" pitchFamily="2" charset="2"/>
              <a:buNone/>
              <a:defRPr/>
            </a:pPr>
            <a:r>
              <a:rPr lang="ru-RU" altLang="x-none" sz="2000">
                <a:solidFill>
                  <a:srgbClr val="FFFFFF"/>
                </a:solidFill>
              </a:rPr>
              <a:t>«Русский должен умереть, чтобы мы жили»</a:t>
            </a:r>
          </a:p>
        </p:txBody>
      </p:sp>
    </p:spTree>
    <p:extLst>
      <p:ext uri="{BB962C8B-B14F-4D97-AF65-F5344CB8AC3E}">
        <p14:creationId xmlns:p14="http://schemas.microsoft.com/office/powerpoint/2010/main" val="3487371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69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69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699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1699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69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69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9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x-none" sz="4000"/>
              <a:t>Цели фашистской Германии в войне против Советского Союза</a:t>
            </a:r>
          </a:p>
        </p:txBody>
      </p:sp>
      <p:sp>
        <p:nvSpPr>
          <p:cNvPr id="17306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91513" cy="5257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altLang="x-none" sz="2800"/>
              <a:t>Разработанным в 1940 г. планом «Ост» предусматривалось: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ru-RU" altLang="x-none" sz="2400"/>
              <a:t>На протяжении 30 лет принудительно выселить 2/3 населения за Урал;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ru-RU" altLang="x-none" sz="2400"/>
              <a:t>75% белорусов также планировалось отселить;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ru-RU" altLang="x-none" sz="2400"/>
              <a:t>10-15% населения подлежали онемечиванию;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ru-RU" altLang="x-none" sz="2400"/>
              <a:t>Остальное население планировалось уничтожить или превратить в дешевую рабочую силу в Германии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ru-RU" altLang="x-none" sz="2400"/>
              <a:t>На территории Беларуси в Минске планировалось поселить 50 тыс. немцев и 100 тыс. местных жителей, в Гомеле – 30 тыс. колонистов и 50 тыс. местных жителей и т.д.</a:t>
            </a:r>
          </a:p>
          <a:p>
            <a:pPr eaLnBrk="1" hangingPunct="1">
              <a:lnSpc>
                <a:spcPct val="90000"/>
              </a:lnSpc>
              <a:defRPr/>
            </a:pPr>
            <a:endParaRPr lang="ru-RU" altLang="x-none" sz="2800"/>
          </a:p>
        </p:txBody>
      </p:sp>
    </p:spTree>
    <p:extLst>
      <p:ext uri="{BB962C8B-B14F-4D97-AF65-F5344CB8AC3E}">
        <p14:creationId xmlns:p14="http://schemas.microsoft.com/office/powerpoint/2010/main" val="4283578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3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3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3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3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30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30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30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30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30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30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x-none" sz="4000"/>
              <a:t>Нападение Германии на СССР</a:t>
            </a:r>
          </a:p>
        </p:txBody>
      </p:sp>
      <p:sp>
        <p:nvSpPr>
          <p:cNvPr id="186368" name="Rectangle 0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marL="0" indent="0" algn="ctr" eaLnBrk="1" hangingPunct="1">
              <a:buFont typeface="Wingdings" pitchFamily="2" charset="2"/>
              <a:buNone/>
              <a:defRPr/>
            </a:pPr>
            <a:endParaRPr lang="ru-RU" altLang="x-none" sz="2800"/>
          </a:p>
          <a:p>
            <a:pPr marL="0" indent="0" algn="ctr" eaLnBrk="1" hangingPunct="1">
              <a:buFont typeface="Wingdings" pitchFamily="2" charset="2"/>
              <a:buNone/>
              <a:defRPr/>
            </a:pPr>
            <a:endParaRPr lang="ru-RU" altLang="x-none" sz="2800"/>
          </a:p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ru-RU" altLang="x-none">
                <a:solidFill>
                  <a:schemeClr val="accent1"/>
                </a:solidFill>
              </a:rPr>
              <a:t>Произошло </a:t>
            </a:r>
          </a:p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ru-RU" altLang="x-none">
                <a:solidFill>
                  <a:schemeClr val="accent1"/>
                </a:solidFill>
              </a:rPr>
              <a:t>22 июня 1941 г. без </a:t>
            </a:r>
          </a:p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ru-RU" altLang="x-none">
                <a:solidFill>
                  <a:schemeClr val="accent1"/>
                </a:solidFill>
              </a:rPr>
              <a:t>объявления войны</a:t>
            </a:r>
            <a:r>
              <a:rPr lang="ru-RU" altLang="x-none"/>
              <a:t> </a:t>
            </a:r>
          </a:p>
        </p:txBody>
      </p:sp>
      <p:pic>
        <p:nvPicPr>
          <p:cNvPr id="13316" name="Picture 2" descr="22 июня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6"/>
          <a:stretch>
            <a:fillRect/>
          </a:stretch>
        </p:blipFill>
        <p:spPr>
          <a:xfrm>
            <a:off x="4968875" y="1484313"/>
            <a:ext cx="3490913" cy="48117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420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86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660"/>
                            </p:stCondLst>
                            <p:childTnLst>
                              <p:par>
                                <p:cTn id="8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" dur="500" fill="hold"/>
                                        <p:tgtEl>
                                          <p:spTgt spid="186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440"/>
                            </p:stCondLst>
                            <p:childTnLst>
                              <p:par>
                                <p:cTn id="11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1863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6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x-none" sz="4000"/>
              <a:t>Нападение Германии на СССР</a:t>
            </a:r>
          </a:p>
        </p:txBody>
      </p:sp>
      <p:sp>
        <p:nvSpPr>
          <p:cNvPr id="187397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395288" y="3644900"/>
            <a:ext cx="8424862" cy="3024188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x-none" sz="2800"/>
              <a:t>Массированные бомбовые удары производились на 400 км. вглубь СССР</a:t>
            </a:r>
          </a:p>
          <a:p>
            <a:pPr eaLnBrk="1" hangingPunct="1">
              <a:defRPr/>
            </a:pPr>
            <a:r>
              <a:rPr lang="ru-RU" altLang="x-none" sz="2800"/>
              <a:t>Враг задействовал 2700 самолетов (60% германской авиации)</a:t>
            </a:r>
          </a:p>
          <a:p>
            <a:pPr eaLnBrk="1" hangingPunct="1">
              <a:defRPr/>
            </a:pPr>
            <a:r>
              <a:rPr lang="ru-RU" altLang="x-none" sz="2800"/>
              <a:t>За первую неделю войны было уничтожено свыше 4000 советских самолетов</a:t>
            </a:r>
          </a:p>
          <a:p>
            <a:pPr eaLnBrk="1" hangingPunct="1">
              <a:defRPr/>
            </a:pPr>
            <a:endParaRPr lang="ru-RU" altLang="x-none" sz="2800"/>
          </a:p>
        </p:txBody>
      </p:sp>
      <p:pic>
        <p:nvPicPr>
          <p:cNvPr id="14340" name="Picture 6" descr="Авиация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87450" y="1557338"/>
            <a:ext cx="6840538" cy="16843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887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Брест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59"/>
          <a:stretch>
            <a:fillRect/>
          </a:stretch>
        </p:blipFill>
        <p:spPr>
          <a:xfrm>
            <a:off x="2843213" y="1631950"/>
            <a:ext cx="5761037" cy="46767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93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x-none" sz="4000"/>
              <a:t>Приграничные бои</a:t>
            </a:r>
          </a:p>
        </p:txBody>
      </p:sp>
      <p:sp>
        <p:nvSpPr>
          <p:cNvPr id="1935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101850"/>
            <a:ext cx="8362950" cy="449580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x-none" sz="2800">
                <a:solidFill>
                  <a:srgbClr val="FF6600"/>
                </a:solidFill>
              </a:rPr>
              <a:t>С 22 июня по 20 июля беззаветно и самоотверженно сражались защитники Брестской крепости</a:t>
            </a:r>
          </a:p>
          <a:p>
            <a:pPr eaLnBrk="1" hangingPunct="1">
              <a:defRPr/>
            </a:pPr>
            <a:r>
              <a:rPr lang="ru-RU" altLang="x-none" sz="2800">
                <a:solidFill>
                  <a:srgbClr val="FF6600"/>
                </a:solidFill>
              </a:rPr>
              <a:t>11 дней вели упорную борьбу бойцы 13-й погранзаставы Владимиро-Волынского погранотряда</a:t>
            </a:r>
          </a:p>
          <a:p>
            <a:pPr eaLnBrk="1" hangingPunct="1">
              <a:defRPr/>
            </a:pPr>
            <a:r>
              <a:rPr lang="ru-RU" altLang="x-none" sz="2800">
                <a:solidFill>
                  <a:srgbClr val="FF6600"/>
                </a:solidFill>
              </a:rPr>
              <a:t>19 суток держала оборону объединенная группа Карело-Финского погранокруга</a:t>
            </a:r>
            <a:r>
              <a:rPr lang="ru-RU" altLang="x-none" sz="28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72698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68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4000"/>
                            </p:stCondLst>
                            <p:childTnLst>
                              <p:par>
                                <p:cTn id="1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x-none" sz="4000"/>
              <a:t>Освободительные бои в Беларуси</a:t>
            </a:r>
          </a:p>
        </p:txBody>
      </p:sp>
      <p:sp>
        <p:nvSpPr>
          <p:cNvPr id="2048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00200"/>
            <a:ext cx="9144000" cy="2620963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x-none" sz="2600"/>
              <a:t>Соединения Красной Армии Западного фронта нанесли 23 июня контрудар в районе Гродно. Существенных результатов он не принес</a:t>
            </a:r>
          </a:p>
          <a:p>
            <a:pPr eaLnBrk="1" hangingPunct="1">
              <a:defRPr/>
            </a:pPr>
            <a:r>
              <a:rPr lang="ru-RU" altLang="x-none" sz="2600"/>
              <a:t>Под Минском 100-я дивизия под командованием генерал-майора И.Н.Руссиянова не только остановила врага, но и перешла в контрнаступление</a:t>
            </a:r>
          </a:p>
        </p:txBody>
      </p:sp>
      <p:grpSp>
        <p:nvGrpSpPr>
          <p:cNvPr id="24580" name="Group 0"/>
          <p:cNvGrpSpPr>
            <a:grpSpLocks/>
          </p:cNvGrpSpPr>
          <p:nvPr/>
        </p:nvGrpSpPr>
        <p:grpSpPr bwMode="auto">
          <a:xfrm>
            <a:off x="0" y="4437063"/>
            <a:ext cx="9144000" cy="2305050"/>
            <a:chOff x="0" y="2795"/>
            <a:chExt cx="5760" cy="1452"/>
          </a:xfrm>
        </p:grpSpPr>
        <p:pic>
          <p:nvPicPr>
            <p:cNvPr id="24581" name="Picture 5" descr="Под Минском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" y="2795"/>
              <a:ext cx="3089" cy="10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204806" name="Rectangle 6"/>
            <p:cNvSpPr>
              <a:spLocks noChangeArrowheads="1"/>
            </p:cNvSpPr>
            <p:nvPr/>
          </p:nvSpPr>
          <p:spPr bwMode="auto">
            <a:xfrm>
              <a:off x="0" y="3884"/>
              <a:ext cx="5760" cy="36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anose="020B0604030504040204" pitchFamily="34" charset="0"/>
                </a:defRPr>
              </a:lvl1pPr>
              <a:lvl2pPr marL="830263" indent="-285750">
                <a:spcBef>
                  <a:spcPct val="20000"/>
                </a:spcBef>
                <a:buClr>
                  <a:schemeClr val="tx1"/>
                </a:buClr>
                <a:buChar char="–"/>
                <a:defRPr sz="24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anose="020B0604030504040204" pitchFamily="34" charset="0"/>
                </a:defRPr>
              </a:lvl2pPr>
              <a:lvl3pPr marL="1238250" indent="-228600"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anose="020B0604030504040204" pitchFamily="34" charset="0"/>
                </a:defRPr>
              </a:lvl3pPr>
              <a:lvl4pPr marL="1646238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anose="020B0604030504040204" pitchFamily="34" charset="0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anose="020B0604030504040204" pitchFamily="34" charset="0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anose="020B0604030504040204" pitchFamily="34" charset="0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anose="020B0604030504040204" pitchFamily="34" charset="0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anose="020B0604030504040204" pitchFamily="34" charset="0"/>
                </a:defRPr>
              </a:lvl9pPr>
            </a:lstStyle>
            <a:p>
              <a:pPr algn="ctr" fontAlgn="base">
                <a:spcAft>
                  <a:spcPct val="0"/>
                </a:spcAft>
                <a:buClr>
                  <a:srgbClr val="FFCC66"/>
                </a:buClr>
                <a:buFont typeface="Wingdings" panose="05000000000000000000" pitchFamily="2" charset="2"/>
                <a:buNone/>
                <a:defRPr/>
              </a:pPr>
              <a:r>
                <a:rPr lang="ru-RU" altLang="x-none" sz="2000">
                  <a:solidFill>
                    <a:srgbClr val="FFFFFF"/>
                  </a:solidFill>
                </a:rPr>
                <a:t>Немецкие танки горят под Минском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08256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4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4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4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04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5" descr="Нападение на СССР"/>
          <p:cNvPicPr>
            <a:picLocks noGrp="1" noChangeAspect="1" noChangeArrowheads="1"/>
          </p:cNvPicPr>
          <p:nvPr>
            <p:ph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24075" y="0"/>
            <a:ext cx="5030788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1423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азрез">
  <a:themeElements>
    <a:clrScheme name="Разрез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Разрез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Разрез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зрез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688</Words>
  <Application>Microsoft Office PowerPoint</Application>
  <PresentationFormat>Экран (4:3)</PresentationFormat>
  <Paragraphs>105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Разрез</vt:lpstr>
      <vt:lpstr>Текстура</vt:lpstr>
      <vt:lpstr>ВЕЛИКАЯ ОТЕЧЕСТВЕННАЯ ВОЙНА СОВЕТСКОГО НАРОДА</vt:lpstr>
      <vt:lpstr>НАЧАЛО ВЕЛИКОЙ ОТЕЧЕСТВЕННОЙ ВОЙНЫ</vt:lpstr>
      <vt:lpstr>Цели фашистской Германии в войне против Советского Союза</vt:lpstr>
      <vt:lpstr>Цели фашистской Германии в войне против Советского Союза</vt:lpstr>
      <vt:lpstr>Нападение Германии на СССР</vt:lpstr>
      <vt:lpstr>Нападение Германии на СССР</vt:lpstr>
      <vt:lpstr>Приграничные бои</vt:lpstr>
      <vt:lpstr>Освободительные бои в Беларуси</vt:lpstr>
      <vt:lpstr>Презентация PowerPoint</vt:lpstr>
      <vt:lpstr>Бои на Ленинградском направлении и на Украине</vt:lpstr>
      <vt:lpstr>Московская битва (30 сентября 1941 – 20 апреля 1942 г.)</vt:lpstr>
      <vt:lpstr>Московская битва (30 сентября 1941 – 20 апреля 1942 г.)</vt:lpstr>
      <vt:lpstr>Московская битва (30 сентября 1941 – 20 апреля 1942 г.)</vt:lpstr>
      <vt:lpstr>Коренной перелом в ходе Великой Отечественной и Второй мировой войны</vt:lpstr>
      <vt:lpstr>1. Сталинградская битва 17 июля 1942 – 2 февраля 1943</vt:lpstr>
      <vt:lpstr>Наступательный этап 19 ноября1942 г. – 2 февраля 1943 г.</vt:lpstr>
      <vt:lpstr>Колонна немцев,    Бои в Сталинграде взятых в плен    велись за каждый под Сталинградом    дом</vt:lpstr>
      <vt:lpstr>Результат Сталинградской битвы</vt:lpstr>
      <vt:lpstr>2. Курская битва 5 июля – 23 августа 1943</vt:lpstr>
      <vt:lpstr>Операция «Цитадель»</vt:lpstr>
      <vt:lpstr>Бои под Прохоровкой</vt:lpstr>
      <vt:lpstr>Результат Курской битвы</vt:lpstr>
      <vt:lpstr>4. Заключительный этап войны  1944 – 1945 гг.  </vt:lpstr>
      <vt:lpstr> Освобождение</vt:lpstr>
      <vt:lpstr>Освобождение Беларуси: Операция «Багратион» 23 июня – 29 августа 1944 г.</vt:lpstr>
      <vt:lpstr> Берлинская операция. Капитуляция Германии. 16 апреля – 8 мая 1945 г.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ВЕЛИКАЯ ОТЕЧЕСТВЕННАЯ ВОЙНА СОВЕТСКОГО НАРОДА</dc:title>
  <dc:creator>Наталья</dc:creator>
  <cp:lastModifiedBy>Наталья</cp:lastModifiedBy>
  <cp:revision>1</cp:revision>
  <dcterms:created xsi:type="dcterms:W3CDTF">2022-09-23T14:59:29Z</dcterms:created>
  <dcterms:modified xsi:type="dcterms:W3CDTF">2022-09-23T15:03:22Z</dcterms:modified>
</cp:coreProperties>
</file>