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</p:sldMasterIdLst>
  <p:sldIdLst>
    <p:sldId id="284" r:id="rId2"/>
    <p:sldId id="289" r:id="rId3"/>
    <p:sldId id="259" r:id="rId4"/>
    <p:sldId id="260" r:id="rId5"/>
    <p:sldId id="278" r:id="rId6"/>
    <p:sldId id="261" r:id="rId7"/>
    <p:sldId id="288" r:id="rId8"/>
    <p:sldId id="268" r:id="rId9"/>
    <p:sldId id="265" r:id="rId10"/>
    <p:sldId id="286" r:id="rId11"/>
    <p:sldId id="281" r:id="rId12"/>
    <p:sldId id="258" r:id="rId13"/>
    <p:sldId id="282" r:id="rId14"/>
    <p:sldId id="280" r:id="rId15"/>
    <p:sldId id="279" r:id="rId16"/>
    <p:sldId id="285" r:id="rId1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63" d="100"/>
          <a:sy n="63" d="100"/>
        </p:scale>
        <p:origin x="-138" y="-33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C995C207-AC61-4057-A4B2-19C13643BD54}" type="datetimeFigureOut">
              <a:rPr lang="ru-RU" smtClean="0"/>
              <a:t>05.02.2021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5CCC8A33-7E85-42FF-8C55-C9AB39D5D012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135907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95C207-AC61-4057-A4B2-19C13643BD54}" type="datetimeFigureOut">
              <a:rPr lang="ru-RU" smtClean="0"/>
              <a:t>05.02.2021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CC8A33-7E85-42FF-8C55-C9AB39D5D01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41309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95C207-AC61-4057-A4B2-19C13643BD54}" type="datetimeFigureOut">
              <a:rPr lang="ru-RU" smtClean="0"/>
              <a:t>05.02.2021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CC8A33-7E85-42FF-8C55-C9AB39D5D012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1356144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95C207-AC61-4057-A4B2-19C13643BD54}" type="datetimeFigureOut">
              <a:rPr lang="ru-RU" smtClean="0"/>
              <a:t>05.02.2021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CC8A33-7E85-42FF-8C55-C9AB39D5D012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4428924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95C207-AC61-4057-A4B2-19C13643BD54}" type="datetimeFigureOut">
              <a:rPr lang="ru-RU" smtClean="0"/>
              <a:t>05.02.2021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CC8A33-7E85-42FF-8C55-C9AB39D5D01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952963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95C207-AC61-4057-A4B2-19C13643BD54}" type="datetimeFigureOut">
              <a:rPr lang="ru-RU" smtClean="0"/>
              <a:t>05.02.2021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CC8A33-7E85-42FF-8C55-C9AB39D5D012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8656654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95C207-AC61-4057-A4B2-19C13643BD54}" type="datetimeFigureOut">
              <a:rPr lang="ru-RU" smtClean="0"/>
              <a:t>05.02.2021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CC8A33-7E85-42FF-8C55-C9AB39D5D012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8898410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95C207-AC61-4057-A4B2-19C13643BD54}" type="datetimeFigureOut">
              <a:rPr lang="ru-RU" smtClean="0"/>
              <a:t>05.02.2021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CC8A33-7E85-42FF-8C55-C9AB39D5D012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3723601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95C207-AC61-4057-A4B2-19C13643BD54}" type="datetimeFigureOut">
              <a:rPr lang="ru-RU" smtClean="0"/>
              <a:t>05.02.2021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CC8A33-7E85-42FF-8C55-C9AB39D5D012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435941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95C207-AC61-4057-A4B2-19C13643BD54}" type="datetimeFigureOut">
              <a:rPr lang="ru-RU" smtClean="0"/>
              <a:t>05.02.2021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CC8A33-7E85-42FF-8C55-C9AB39D5D01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97896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95C207-AC61-4057-A4B2-19C13643BD54}" type="datetimeFigureOut">
              <a:rPr lang="ru-RU" smtClean="0"/>
              <a:t>05.02.2021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CC8A33-7E85-42FF-8C55-C9AB39D5D012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498846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95C207-AC61-4057-A4B2-19C13643BD54}" type="datetimeFigureOut">
              <a:rPr lang="ru-RU" smtClean="0"/>
              <a:t>05.02.2021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CC8A33-7E85-42FF-8C55-C9AB39D5D01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23746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95C207-AC61-4057-A4B2-19C13643BD54}" type="datetimeFigureOut">
              <a:rPr lang="ru-RU" smtClean="0"/>
              <a:t>05.02.2021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CC8A33-7E85-42FF-8C55-C9AB39D5D012}" type="slidenum">
              <a:rPr lang="ru-RU" smtClean="0"/>
              <a:t>‹#›</a:t>
            </a:fld>
            <a:endParaRPr lang="ru-RU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963395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95C207-AC61-4057-A4B2-19C13643BD54}" type="datetimeFigureOut">
              <a:rPr lang="ru-RU" smtClean="0"/>
              <a:t>05.02.2021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CC8A33-7E85-42FF-8C55-C9AB39D5D012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721016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95C207-AC61-4057-A4B2-19C13643BD54}" type="datetimeFigureOut">
              <a:rPr lang="ru-RU" smtClean="0"/>
              <a:t>05.02.2021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CC8A33-7E85-42FF-8C55-C9AB39D5D01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86402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95C207-AC61-4057-A4B2-19C13643BD54}" type="datetimeFigureOut">
              <a:rPr lang="ru-RU" smtClean="0"/>
              <a:t>05.02.2021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CC8A33-7E85-42FF-8C55-C9AB39D5D012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496828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95C207-AC61-4057-A4B2-19C13643BD54}" type="datetimeFigureOut">
              <a:rPr lang="ru-RU" smtClean="0"/>
              <a:t>05.02.2021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CC8A33-7E85-42FF-8C55-C9AB39D5D01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52134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C995C207-AC61-4057-A4B2-19C13643BD54}" type="datetimeFigureOut">
              <a:rPr lang="ru-RU" smtClean="0"/>
              <a:t>05.02.2021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5CCC8A33-7E85-42FF-8C55-C9AB39D5D01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83157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  <p:sldLayoutId id="2147483690" r:id="rId13"/>
    <p:sldLayoutId id="2147483691" r:id="rId14"/>
    <p:sldLayoutId id="2147483692" r:id="rId15"/>
    <p:sldLayoutId id="2147483693" r:id="rId16"/>
    <p:sldLayoutId id="2147483694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F1B22957-1B22-4C0C-B901-BDD46024D7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01419" y="1650630"/>
            <a:ext cx="9601196" cy="1303867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Организация внеурочной деятельности </a:t>
            </a:r>
            <a:r>
              <a:rPr lang="ru-RU" b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решению </a:t>
            </a:r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практико-ориентированных задач.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D1B93220-4D90-4921-8556-614375CAA8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95401" y="3723860"/>
            <a:ext cx="9601196" cy="2152007"/>
          </a:xfrm>
        </p:spPr>
        <p:txBody>
          <a:bodyPr>
            <a:normAutofit fontScale="92500" lnSpcReduction="10000"/>
          </a:bodyPr>
          <a:lstStyle/>
          <a:p>
            <a:pPr marL="0" indent="0" algn="r">
              <a:buNone/>
            </a:pPr>
            <a:r>
              <a:rPr lang="ru-RU" dirty="0">
                <a:solidFill>
                  <a:srgbClr val="000066"/>
                </a:solidFill>
                <a:latin typeface="Constantia" panose="02030602050306030303" pitchFamily="18" charset="0"/>
              </a:rPr>
              <a:t>                              МО учителей математики </a:t>
            </a:r>
          </a:p>
          <a:p>
            <a:pPr marL="0" indent="0" algn="r">
              <a:buNone/>
            </a:pPr>
            <a:r>
              <a:rPr lang="ru-RU" dirty="0">
                <a:solidFill>
                  <a:srgbClr val="000066"/>
                </a:solidFill>
                <a:latin typeface="Constantia" panose="02030602050306030303" pitchFamily="18" charset="0"/>
              </a:rPr>
              <a:t>                                           МБОУ «</a:t>
            </a:r>
            <a:r>
              <a:rPr lang="ru-RU" dirty="0" err="1">
                <a:solidFill>
                  <a:srgbClr val="000066"/>
                </a:solidFill>
                <a:latin typeface="Constantia" panose="02030602050306030303" pitchFamily="18" charset="0"/>
              </a:rPr>
              <a:t>Булгунняхтахская</a:t>
            </a:r>
            <a:r>
              <a:rPr lang="ru-RU" dirty="0">
                <a:solidFill>
                  <a:srgbClr val="000066"/>
                </a:solidFill>
                <a:latin typeface="Constantia" panose="02030602050306030303" pitchFamily="18" charset="0"/>
              </a:rPr>
              <a:t> средняя  общеобразовательная школа </a:t>
            </a:r>
          </a:p>
          <a:p>
            <a:pPr marL="0" indent="0" algn="r">
              <a:buNone/>
            </a:pPr>
            <a:r>
              <a:rPr lang="ru-RU" dirty="0">
                <a:solidFill>
                  <a:srgbClr val="000066"/>
                </a:solidFill>
                <a:latin typeface="Constantia" panose="02030602050306030303" pitchFamily="18" charset="0"/>
              </a:rPr>
              <a:t>имени С.П. Ефремова»</a:t>
            </a:r>
          </a:p>
          <a:p>
            <a:pPr marL="0" indent="0" algn="r">
              <a:buNone/>
            </a:pPr>
            <a:r>
              <a:rPr lang="ru-RU" dirty="0" err="1">
                <a:solidFill>
                  <a:srgbClr val="000066"/>
                </a:solidFill>
                <a:latin typeface="Constantia" panose="02030602050306030303" pitchFamily="18" charset="0"/>
              </a:rPr>
              <a:t>Хангаласский</a:t>
            </a:r>
            <a:r>
              <a:rPr lang="ru-RU" dirty="0">
                <a:solidFill>
                  <a:srgbClr val="000066"/>
                </a:solidFill>
                <a:latin typeface="Constantia" panose="02030602050306030303" pitchFamily="18" charset="0"/>
              </a:rPr>
              <a:t> улус РС(Я)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13841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57784BFC-DF84-4749-9BFE-36B1ADFF9DB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05670" y="2050416"/>
            <a:ext cx="5924093" cy="4163791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280D8764-ED2C-4003-8963-D106C355987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609" y="675861"/>
            <a:ext cx="5194852" cy="38961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3914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="" xmlns:a16="http://schemas.microsoft.com/office/drawing/2014/main" id="{689D5482-26A9-43E9-AC90-058A62BAC76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-3529" t="18985" r="3529" b="-2653"/>
          <a:stretch/>
        </p:blipFill>
        <p:spPr>
          <a:xfrm>
            <a:off x="1540834" y="567695"/>
            <a:ext cx="8401493" cy="5272035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A868DC5E-D066-4875-B841-428143A70E12}"/>
              </a:ext>
            </a:extLst>
          </p:cNvPr>
          <p:cNvSpPr txBox="1"/>
          <p:nvPr/>
        </p:nvSpPr>
        <p:spPr>
          <a:xfrm>
            <a:off x="3649279" y="5608897"/>
            <a:ext cx="44231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rgbClr val="000066"/>
                </a:solidFill>
              </a:rPr>
              <a:t>                        </a:t>
            </a:r>
            <a:r>
              <a:rPr lang="ru-RU" sz="2400" b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2014 - 2015 </a:t>
            </a:r>
            <a:r>
              <a:rPr lang="ru-RU" sz="2400" b="1" dirty="0" err="1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уч.год</a:t>
            </a:r>
            <a:endParaRPr lang="ru-RU" sz="2400" b="1" dirty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6107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7A9292F2-6167-4FDC-B366-75693132C3C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0634" y="534435"/>
            <a:ext cx="8596028" cy="515761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70B2DA3D-72F8-4D80-8F8F-DD694BA0F78E}"/>
              </a:ext>
            </a:extLst>
          </p:cNvPr>
          <p:cNvSpPr txBox="1"/>
          <p:nvPr/>
        </p:nvSpPr>
        <p:spPr>
          <a:xfrm>
            <a:off x="5298713" y="5692051"/>
            <a:ext cx="51461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rgbClr val="000066"/>
                </a:solidFill>
              </a:rPr>
              <a:t> </a:t>
            </a:r>
            <a:r>
              <a:rPr lang="ru-RU" sz="2400" b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2015 - 2016 </a:t>
            </a:r>
            <a:r>
              <a:rPr lang="ru-RU" sz="2400" b="1" dirty="0" err="1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уч.год</a:t>
            </a:r>
            <a:endParaRPr lang="ru-RU" sz="2400" b="1" dirty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2981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A668A6B6-D3E2-49F1-88B7-CB0717A863A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08" r="2356"/>
          <a:stretch/>
        </p:blipFill>
        <p:spPr>
          <a:xfrm>
            <a:off x="2232837" y="598988"/>
            <a:ext cx="7846828" cy="499095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3D4D3302-8569-4B6A-93B6-4571726D86D8}"/>
              </a:ext>
            </a:extLst>
          </p:cNvPr>
          <p:cNvSpPr txBox="1"/>
          <p:nvPr/>
        </p:nvSpPr>
        <p:spPr>
          <a:xfrm>
            <a:off x="3933122" y="5699976"/>
            <a:ext cx="50823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                   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2016 - 2017уч.год</a:t>
            </a:r>
          </a:p>
        </p:txBody>
      </p:sp>
    </p:spTree>
    <p:extLst>
      <p:ext uri="{BB962C8B-B14F-4D97-AF65-F5344CB8AC3E}">
        <p14:creationId xmlns:p14="http://schemas.microsoft.com/office/powerpoint/2010/main" val="4272502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="" xmlns:a16="http://schemas.microsoft.com/office/drawing/2014/main" id="{5FAB9B15-E968-457A-8049-A41439A9193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1667"/>
          <a:stretch/>
        </p:blipFill>
        <p:spPr>
          <a:xfrm>
            <a:off x="2084444" y="651412"/>
            <a:ext cx="7705059" cy="510460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28D97AB9-5DE9-4F7A-911B-B26FEC85D721}"/>
              </a:ext>
            </a:extLst>
          </p:cNvPr>
          <p:cNvSpPr txBox="1"/>
          <p:nvPr/>
        </p:nvSpPr>
        <p:spPr>
          <a:xfrm>
            <a:off x="4699898" y="5744923"/>
            <a:ext cx="43168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2017 - 2018уч.год</a:t>
            </a:r>
          </a:p>
        </p:txBody>
      </p:sp>
    </p:spTree>
    <p:extLst>
      <p:ext uri="{BB962C8B-B14F-4D97-AF65-F5344CB8AC3E}">
        <p14:creationId xmlns:p14="http://schemas.microsoft.com/office/powerpoint/2010/main" val="1922636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398FD769-7DBA-4E56-A751-DC533083BDC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190" b="11799"/>
          <a:stretch/>
        </p:blipFill>
        <p:spPr>
          <a:xfrm>
            <a:off x="1774567" y="446517"/>
            <a:ext cx="8642865" cy="522630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B93428CD-715E-4D3F-A9E9-BC37F44D3E90}"/>
              </a:ext>
            </a:extLst>
          </p:cNvPr>
          <p:cNvSpPr txBox="1"/>
          <p:nvPr/>
        </p:nvSpPr>
        <p:spPr>
          <a:xfrm>
            <a:off x="5001925" y="5672820"/>
            <a:ext cx="41254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2018 - 2019уч.год</a:t>
            </a:r>
          </a:p>
        </p:txBody>
      </p:sp>
    </p:spTree>
    <p:extLst>
      <p:ext uri="{BB962C8B-B14F-4D97-AF65-F5344CB8AC3E}">
        <p14:creationId xmlns:p14="http://schemas.microsoft.com/office/powerpoint/2010/main" val="3595814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09302A6D-C3C8-47C7-9F94-AC3C6295335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8053" y="577215"/>
            <a:ext cx="4269187" cy="320189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036320" y="4347418"/>
            <a:ext cx="101803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i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  <a:endParaRPr lang="ru-RU" sz="4800" b="1" i="1" dirty="0"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1898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325882" y="2978572"/>
            <a:ext cx="9601196" cy="1303867"/>
          </a:xfrm>
        </p:spPr>
        <p:txBody>
          <a:bodyPr>
            <a:noAutofit/>
          </a:bodyPr>
          <a:lstStyle/>
          <a:p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Добиться высоких результатов в обучении и воспитании школьника невозможно без сотрудничества с его родителями, без информации о семье, в которой живет и воспитывается ученик. Какую бы сторону развития ребенка мы не взяли, всегда окажется, что решающую роль  в его эффективности на том или ином возрастном этапе играет семья (Закон «Об образовании»)</a:t>
            </a:r>
            <a:br>
              <a:rPr lang="ru-RU" sz="3600" dirty="0">
                <a:latin typeface="Times New Roman" pitchFamily="18" charset="0"/>
                <a:cs typeface="Times New Roman" pitchFamily="18" charset="0"/>
              </a:rPr>
            </a:b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42741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="" xmlns:a16="http://schemas.microsoft.com/office/drawing/2014/main" id="{A1401ACC-8B29-485C-A3A7-4181AA067E0D}"/>
              </a:ext>
            </a:extLst>
          </p:cNvPr>
          <p:cNvSpPr/>
          <p:nvPr/>
        </p:nvSpPr>
        <p:spPr>
          <a:xfrm>
            <a:off x="1106556" y="1020417"/>
            <a:ext cx="9978887" cy="36971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3200" b="1" u="sng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Цель:</a:t>
            </a:r>
            <a:r>
              <a:rPr lang="ru-RU" sz="32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3200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разработать  форму организации внеурочной деятельности с целью повышения заинтересованности родителей в развитии своих детей и укрепления связи школы и семьи, способствуя сплочению семьи в процессе решения </a:t>
            </a:r>
            <a:r>
              <a:rPr lang="ru-RU" sz="3200" dirty="0" err="1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практико</a:t>
            </a:r>
            <a:r>
              <a:rPr lang="ru-RU" sz="3200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ориентированных задач</a:t>
            </a:r>
            <a:r>
              <a:rPr lang="ru-RU" sz="2400" dirty="0">
                <a:solidFill>
                  <a:srgbClr val="000066"/>
                </a:solidFill>
                <a:latin typeface="Constantia" panose="02030602050306030303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231613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="" xmlns:a16="http://schemas.microsoft.com/office/drawing/2014/main" id="{6BE23D4B-6C70-45FD-A0F9-3E2E27826FB4}"/>
              </a:ext>
            </a:extLst>
          </p:cNvPr>
          <p:cNvSpPr/>
          <p:nvPr/>
        </p:nvSpPr>
        <p:spPr>
          <a:xfrm>
            <a:off x="1113183" y="755374"/>
            <a:ext cx="10389704" cy="45084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u="sng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ru-RU" sz="2800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Изучить теоретические основы организации современной предметной олимпиады на школьном уровне;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ru-RU" sz="2800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Разработать творческие задания олимпиады;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ru-RU" sz="2800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Разработать общее положение семенной олимпиады;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ru-RU" sz="2800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Разработать программу маркетинга и рекламы семейной олимпиады среди 7-8 классов и членов их семей.</a:t>
            </a:r>
          </a:p>
        </p:txBody>
      </p:sp>
    </p:spTree>
    <p:extLst>
      <p:ext uri="{BB962C8B-B14F-4D97-AF65-F5344CB8AC3E}">
        <p14:creationId xmlns:p14="http://schemas.microsoft.com/office/powerpoint/2010/main" val="615735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="" xmlns:a16="http://schemas.microsoft.com/office/drawing/2014/main" id="{998A81B4-E8EE-4CF6-AAAC-642AF43E86CB}"/>
              </a:ext>
            </a:extLst>
          </p:cNvPr>
          <p:cNvSpPr/>
          <p:nvPr/>
        </p:nvSpPr>
        <p:spPr>
          <a:xfrm>
            <a:off x="1063256" y="1169581"/>
            <a:ext cx="10334845" cy="45498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800" b="1" dirty="0">
                <a:latin typeface="Constantia" panose="02030602050306030303" pitchFamily="18" charset="0"/>
              </a:rPr>
              <a:t>Творческие задания олимпиады по математике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ru-RU" sz="2800" dirty="0">
                <a:latin typeface="Constantia" panose="02030602050306030303" pitchFamily="18" charset="0"/>
              </a:rPr>
              <a:t>Многогранники (Домашнее задание: сделай своими руками)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ru-RU" sz="2800" dirty="0">
                <a:latin typeface="Constantia" panose="02030602050306030303" pitchFamily="18" charset="0"/>
              </a:rPr>
              <a:t>.	Семейная олимпиада  по практико-ориентированным задачам.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ru-RU" sz="2800" dirty="0">
                <a:latin typeface="Constantia" panose="02030602050306030303" pitchFamily="18" charset="0"/>
              </a:rPr>
              <a:t>	Викторина, </a:t>
            </a:r>
            <a:r>
              <a:rPr lang="ru-RU" sz="2800" dirty="0" err="1">
                <a:latin typeface="Constantia" panose="02030602050306030303" pitchFamily="18" charset="0"/>
              </a:rPr>
              <a:t>брейн</a:t>
            </a:r>
            <a:r>
              <a:rPr lang="ru-RU" sz="2800" dirty="0">
                <a:latin typeface="Constantia" panose="02030602050306030303" pitchFamily="18" charset="0"/>
              </a:rPr>
              <a:t>- ринг «Занимательные задачи  по математике»</a:t>
            </a:r>
          </a:p>
        </p:txBody>
      </p:sp>
    </p:spTree>
    <p:extLst>
      <p:ext uri="{BB962C8B-B14F-4D97-AF65-F5344CB8AC3E}">
        <p14:creationId xmlns:p14="http://schemas.microsoft.com/office/powerpoint/2010/main" val="1094772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="" xmlns:a16="http://schemas.microsoft.com/office/drawing/2014/main" id="{D52E21E3-FBA7-4ACE-8BCA-B1FA529E56D7}"/>
              </a:ext>
            </a:extLst>
          </p:cNvPr>
          <p:cNvSpPr/>
          <p:nvPr/>
        </p:nvSpPr>
        <p:spPr>
          <a:xfrm>
            <a:off x="874644" y="622852"/>
            <a:ext cx="10349948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000066"/>
                </a:solidFill>
                <a:latin typeface="Constantia" panose="02030602050306030303" pitchFamily="18" charset="0"/>
              </a:rPr>
              <a:t>Примеры  задач для семейной </a:t>
            </a:r>
            <a:r>
              <a:rPr lang="ru-RU" sz="2400" b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олимпиады</a:t>
            </a:r>
            <a:r>
              <a:rPr lang="ru-RU" b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2400" dirty="0">
                <a:solidFill>
                  <a:srgbClr val="000066"/>
                </a:solidFill>
              </a:rPr>
              <a:t>1.	На опытном участке капуста занимала ²⁄₇ участка, зеленью и овощами  ¼ оставшейся площади, а остальные 6га были посажены картофелем. Найти площадь всего пришкольного участка.</a:t>
            </a:r>
          </a:p>
          <a:p>
            <a:r>
              <a:rPr lang="ru-RU" sz="2400" dirty="0">
                <a:solidFill>
                  <a:srgbClr val="000066"/>
                </a:solidFill>
              </a:rPr>
              <a:t>2.	На пришкольном участке 30 плодовых кустарников. Черная смородина составляют  0, 8 всех кустарников. Сколько кустов черной смородины на пришкольном участке? Сколько других плодовых кустарников?</a:t>
            </a:r>
          </a:p>
          <a:p>
            <a:r>
              <a:rPr lang="ru-RU" sz="2400" dirty="0">
                <a:solidFill>
                  <a:srgbClr val="000066"/>
                </a:solidFill>
              </a:rPr>
              <a:t>3.   Найдите вместимость сарая прямоугольной формы с двускатной крышей и прямым углом между стропилами. Размеры сарая: длина- 10 м., ширина 7 м., высота стен до крыши 3,5 м., высота от основания до конька крыши 8,5 м.</a:t>
            </a:r>
          </a:p>
          <a:p>
            <a:r>
              <a:rPr lang="ru-RU" sz="2400" dirty="0">
                <a:solidFill>
                  <a:srgbClr val="000066"/>
                </a:solidFill>
              </a:rPr>
              <a:t>4.	Какой вместимости будет овощной склад, если его размеры равны 22 м х 25 м х 4 м?</a:t>
            </a:r>
          </a:p>
          <a:p>
            <a:r>
              <a:rPr lang="ru-RU" sz="2400" dirty="0">
                <a:solidFill>
                  <a:srgbClr val="000066"/>
                </a:solidFill>
              </a:rPr>
              <a:t>5.	 Дождевая вода наполнила лейку, находящуюся на огороде до высоты 5 см. сколько ведер воды выпало на огородный участок, площадь которого 1 га (емкость ведра и лейки 10 литров)?</a:t>
            </a:r>
          </a:p>
          <a:p>
            <a:r>
              <a:rPr lang="ru-RU" sz="2400" dirty="0"/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1313207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53440" y="609600"/>
            <a:ext cx="10424160" cy="92025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Викторина «Занимательные задачи  по математике</a:t>
            </a:r>
            <a:r>
              <a:rPr lang="ru-RU" sz="28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endParaRPr lang="ru-RU" dirty="0"/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Задачи 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1.	Три математика ехали в разных вагонах одного поезда.  Когда поезд подъезжал к станции, математики насчитали  на перроне 7, 12 и 15 скамеек. А  когда поезд отъезжал, один из них насчитал еще 2 скамейки. Сколько насчитали остальные?  (Ответ: 5 и 10 скамеек) 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2.	Если Аня идет в школу пешком, а обратно едет на автобусе, то всего на дорогу она затрачивает полтора часа. Если же она в оба конца едет на автобусе, то весь путь у нее занимает 30 мин. Сколько времени тратит Аня на дорогу, если и в школу и из школы она идет пешком.  (Ответ: 2,5 ч.)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3.	Коля и Вася живут в одном доме, на каждой лестничной клетке которого 4 квартиры. Коля живет на пятом этаже, в квартире 83, а Вася – на третьем этаже в квартире 169. Сколько этажей в доме? (Ответ: 8 этажей.)</a:t>
            </a:r>
          </a:p>
          <a:p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49964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78B40F2A-4159-4C08-8D73-095E3A81670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5930" y="682486"/>
            <a:ext cx="4346713" cy="3260035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E1926ACF-07FA-47D0-8DE1-68252980790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374" y="682485"/>
            <a:ext cx="5194853" cy="2922105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D4C5143E-15F2-4459-8A44-3ECCE81CE90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18081"/>
          <a:stretch/>
        </p:blipFill>
        <p:spPr>
          <a:xfrm>
            <a:off x="4235447" y="3107634"/>
            <a:ext cx="4913802" cy="30214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912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BDC08FB4-C70F-488A-9F1E-70CF32CE4F0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7507" y="702363"/>
            <a:ext cx="5439145" cy="4075041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5D2E0A17-832C-4FF4-804D-4BB80B409E8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2151032"/>
            <a:ext cx="5498493" cy="4123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4652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туральные материалы">
  <a:themeElements>
    <a:clrScheme name="Натуральные материалы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Натуральные материалы">
      <a:majorFont>
        <a:latin typeface="Garamond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365</TotalTime>
  <Words>217</Words>
  <Application>Microsoft Office PowerPoint</Application>
  <PresentationFormat>Произвольный</PresentationFormat>
  <Paragraphs>47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Натуральные материалы</vt:lpstr>
      <vt:lpstr>Организация внеурочной деятельности по решению практико-ориентированных задач.</vt:lpstr>
      <vt:lpstr>Добиться высоких результатов в обучении и воспитании школьника невозможно без сотрудничества с его родителями, без информации о семье, в которой живет и воспитывается ученик. Какую бы сторону развития ребенка мы не взяли, всегда окажется, что решающую роль  в его эффективности на том или ином возрастном этапе играет семья (Закон «Об образовании»)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Организация внеурочной деятельности для сплочения семьи посредством решения практико-ориентированных задач.</dc:title>
  <dc:creator>Ия Аркадьева</dc:creator>
  <cp:lastModifiedBy>Школа Школа</cp:lastModifiedBy>
  <cp:revision>19</cp:revision>
  <dcterms:created xsi:type="dcterms:W3CDTF">2020-03-11T01:30:42Z</dcterms:created>
  <dcterms:modified xsi:type="dcterms:W3CDTF">2021-02-05T02:31:11Z</dcterms:modified>
</cp:coreProperties>
</file>