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2" r:id="rId1"/>
  </p:sldMasterIdLst>
  <p:notesMasterIdLst>
    <p:notesMasterId r:id="rId26"/>
  </p:notesMasterIdLst>
  <p:sldIdLst>
    <p:sldId id="285" r:id="rId2"/>
    <p:sldId id="318" r:id="rId3"/>
    <p:sldId id="319" r:id="rId4"/>
    <p:sldId id="306" r:id="rId5"/>
    <p:sldId id="320" r:id="rId6"/>
    <p:sldId id="308" r:id="rId7"/>
    <p:sldId id="321" r:id="rId8"/>
    <p:sldId id="322" r:id="rId9"/>
    <p:sldId id="323" r:id="rId10"/>
    <p:sldId id="324" r:id="rId11"/>
    <p:sldId id="257" r:id="rId12"/>
    <p:sldId id="288" r:id="rId13"/>
    <p:sldId id="291" r:id="rId14"/>
    <p:sldId id="309" r:id="rId15"/>
    <p:sldId id="314" r:id="rId16"/>
    <p:sldId id="326" r:id="rId17"/>
    <p:sldId id="293" r:id="rId18"/>
    <p:sldId id="328" r:id="rId19"/>
    <p:sldId id="313" r:id="rId20"/>
    <p:sldId id="317" r:id="rId21"/>
    <p:sldId id="333" r:id="rId22"/>
    <p:sldId id="332" r:id="rId23"/>
    <p:sldId id="331" r:id="rId24"/>
    <p:sldId id="284" r:id="rId2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4338259-5212-4B2A-B1B7-34F9BD4E3AD6}" type="datetimeFigureOut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F73F33FA-B9FD-4057-B5DE-81CD88E05C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04885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2BD03F5-8A7A-4B90-8977-BC6D3F17CA45}" type="slidenum">
              <a:rPr lang="ru-RU" altLang="ru-RU"/>
              <a:pPr/>
              <a:t>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28A84-56A0-4214-B827-06B3BE51D0BA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B293EB1C-FD44-4CC3-BB17-08E7371CEE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3036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6A123-447A-467C-AB88-6EE9892B0A6D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931D3-D3AE-442D-94E7-DAAA79ECFB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8194188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9D55F-C984-4253-B194-8D3A7DE9B74D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93F56-A6D4-48FA-A74C-4F0BAA5B0F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5574522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5EF8D-978F-44C4-B43A-71737680ADF1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9D413-3FC7-4E8E-8091-716F50F2BB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9657046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B37A3-3628-4EC7-838E-DAF4604A1590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25079A0A-C28A-4189-825C-1AE948C4A3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65585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82E37-A294-49F5-AF45-814CF3F72B4F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D4801-29C9-428B-BB8E-50AD9F8327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5595117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5E5C3-A4A4-4099-85C9-64FB86D29791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DE3F1D-42CE-449E-BAB0-10AA1FE4C6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8228970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0BF32-18D6-421B-A157-B18B1D45C3E6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625D5-0779-4D56-BB42-5A7B91B9BD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3769218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588ED-216C-44E9-952B-016539776BF3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E7D21-00C2-4FB5-A986-39B15D34B1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2787661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A256-C5E4-4B05-836C-911B5ABC01E9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C1AB4-EC2A-4667-8D07-250DDDCF94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0850114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ADBC6-F3F4-4F77-8414-8B2B0667DDEA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6D9570F7-75F6-4272-B82A-7160386804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612609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0C85A96D-36C9-49DD-825F-CED753762FEA}" type="datetime1">
              <a:rPr lang="ru-RU"/>
              <a:pPr>
                <a:defRPr/>
              </a:pPr>
              <a:t>14.01.2022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fld id="{DF1AB66F-1A7C-4E93-BFD1-970426AFC49C}" type="slidenum">
              <a:rPr lang="ru-RU" altLang="ru-RU"/>
              <a:pPr/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33" r:id="rId2"/>
    <p:sldLayoutId id="2147484142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43" r:id="rId9"/>
    <p:sldLayoutId id="2147484139" r:id="rId10"/>
    <p:sldLayoutId id="2147484140" r:id="rId11"/>
  </p:sldLayoutIdLst>
  <p:transition spd="med">
    <p:strips dir="rd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creday.com/potreb_credit.php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3456384"/>
          </a:xfrm>
          <a:ln>
            <a:miter lim="800000"/>
            <a:headEnd/>
            <a:tailEnd/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Машина в кредит.</a:t>
            </a:r>
            <a:b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Выгодно или нет?</a:t>
            </a:r>
          </a:p>
        </p:txBody>
      </p:sp>
      <p:sp>
        <p:nvSpPr>
          <p:cNvPr id="1024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57200" y="3789363"/>
            <a:ext cx="8435975" cy="2376487"/>
          </a:xfrm>
        </p:spPr>
        <p:txBody>
          <a:bodyPr>
            <a:normAutofit fontScale="85000" lnSpcReduction="20000"/>
          </a:bodyPr>
          <a:lstStyle/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altLang="ru-RU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alt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Проект выполнили: </a:t>
            </a: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Жанибеков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Т.,</a:t>
            </a: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Сачаков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Р., </a:t>
            </a: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ученики 7В класса </a:t>
            </a: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Руководитель :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Омарова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Ф. Б.,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pPr marL="0" indent="0" algn="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2021 год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Объект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363" y="1916113"/>
            <a:ext cx="8229600" cy="4465637"/>
          </a:xfrm>
        </p:spPr>
      </p:pic>
      <p:sp>
        <p:nvSpPr>
          <p:cNvPr id="16387" name="Заголовок 3"/>
          <p:cNvSpPr>
            <a:spLocks noGrp="1"/>
          </p:cNvSpPr>
          <p:nvPr>
            <p:ph type="title"/>
          </p:nvPr>
        </p:nvSpPr>
        <p:spPr>
          <a:xfrm>
            <a:off x="427038" y="115888"/>
            <a:ext cx="8229600" cy="2160587"/>
          </a:xfrm>
        </p:spPr>
        <p:txBody>
          <a:bodyPr/>
          <a:lstStyle/>
          <a:p>
            <a:pPr algn="ctr">
              <a:spcBef>
                <a:spcPts val="200"/>
              </a:spcBef>
            </a:pPr>
            <a:r>
              <a:rPr lang="ru-RU" altLang="ru-RU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четырехколесный автомобиль в мире</a:t>
            </a:r>
            <a:r>
              <a:rPr lang="ru-RU" altLang="ru-RU" sz="5400" b="1" smtClean="0">
                <a:solidFill>
                  <a:srgbClr val="1F3763"/>
                </a:solidFill>
                <a:latin typeface="Calibri Light" pitchFamily="34" charset="0"/>
                <a:cs typeface="Times New Roman" pitchFamily="18" charset="0"/>
              </a:rPr>
              <a:t/>
            </a:r>
            <a:br>
              <a:rPr lang="ru-RU" altLang="ru-RU" sz="5400" b="1" smtClean="0">
                <a:solidFill>
                  <a:srgbClr val="1F3763"/>
                </a:solidFill>
                <a:latin typeface="Calibri Light" pitchFamily="34" charset="0"/>
                <a:cs typeface="Times New Roman" pitchFamily="18" charset="0"/>
              </a:rPr>
            </a:br>
            <a:endParaRPr lang="ru-RU" altLang="ru-RU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ChangeArrowheads="1"/>
          </p:cNvSpPr>
          <p:nvPr/>
        </p:nvSpPr>
        <p:spPr bwMode="auto">
          <a:xfrm>
            <a:off x="247650" y="1035050"/>
            <a:ext cx="4752975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hangingPunct="1">
              <a:defRPr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400" dirty="0"/>
          </a:p>
        </p:txBody>
      </p:sp>
      <p:pic>
        <p:nvPicPr>
          <p:cNvPr id="17411" name="Picture 7" descr="C:\Documents and Settings\Admin\Рабочий стол\НПК КРЕДИТЫ\credit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428875"/>
            <a:ext cx="385445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6280" y="360291"/>
            <a:ext cx="8151440" cy="664046"/>
          </a:xfr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кредит?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TextBox 5"/>
          <p:cNvSpPr txBox="1">
            <a:spLocks noChangeArrowheads="1"/>
          </p:cNvSpPr>
          <p:nvPr/>
        </p:nvSpPr>
        <p:spPr bwMode="auto">
          <a:xfrm>
            <a:off x="107950" y="1125538"/>
            <a:ext cx="4892675" cy="483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Кредит — это деньги, которые банк или другая кредитная организация выдает в долг под процент. У платежей по кредиту есть конкретный график, и вся сумма должна быть выплачена в срок по договору. Обычно кредиты выдаются под проценты, но бывают исключения — если это мера поддержки. </a:t>
            </a:r>
            <a:endParaRPr lang="ru-RU" altLang="ru-RU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09563" y="980727"/>
            <a:ext cx="8356600" cy="3816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40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40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40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53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Виды кредитов</a:t>
            </a:r>
            <a:r>
              <a:rPr lang="ru-RU" sz="49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49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40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4000" b="1" u="sng" dirty="0">
                <a:solidFill>
                  <a:srgbClr val="E2D700"/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3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Потребительский </a:t>
            </a: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к</a:t>
            </a:r>
            <a:r>
              <a:rPr lang="ru-RU" sz="3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редит</a:t>
            </a:r>
            <a: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/>
              <a:t>–</a:t>
            </a:r>
            <a:r>
              <a:rPr lang="ru-RU" sz="3100" dirty="0"/>
              <a:t>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один из самых распространенных видов краткосрочного кредитования</a:t>
            </a:r>
            <a:r>
              <a:rPr lang="ru-RU" sz="3100" dirty="0">
                <a:solidFill>
                  <a:schemeClr val="tx1"/>
                </a:solidFill>
              </a:rPr>
              <a:t>.</a:t>
            </a:r>
            <a:r>
              <a:rPr lang="ru-RU" alt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отличие в том, что кредитная организация не контролирует, на что заёмщик тратит деньги, как,</a:t>
            </a:r>
            <a:br>
              <a:rPr lang="ru-RU" alt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например, при ипотечном, образовательном или автомобильном кредитовании.</a:t>
            </a:r>
            <a:endParaRPr lang="ru-RU" sz="3100" dirty="0">
              <a:solidFill>
                <a:schemeClr val="tx1"/>
              </a:solidFill>
            </a:endParaRPr>
          </a:p>
        </p:txBody>
      </p:sp>
      <p:pic>
        <p:nvPicPr>
          <p:cNvPr id="18435" name="Picture 1" descr="C:\Documents and Settings\Admin\Рабочий стол\НПК КРЕДИТЫ\1316095655_kredit-nyuans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25144"/>
            <a:ext cx="3048000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395288" y="260350"/>
            <a:ext cx="792003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altLang="ru-RU" sz="2400" b="1" u="sng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Автокредит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– это вид потребительского кредита, цель которого покупка автомобиля. На данный момент в России автокредиты получили большую популярность, особенно часто в кредит стали приобретаться автомобили иностранного производства. Необходимыми условиями для выдачи автокредита являются российское гражданство (паспорт гражданина РФ) и наличие постоянного заработка, подтвержденного справкой с места работы за 6 месяцев. </a:t>
            </a: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покупке автомобиля с привлечением автокредита, как правило, придется тратиться и на полное КАСКО.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365625"/>
            <a:ext cx="38893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250825" y="3213100"/>
            <a:ext cx="74882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0850" algn="just"/>
            <a:r>
              <a:rPr lang="ru-RU" altLang="ru-RU" sz="2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Ипотечные кредиты</a:t>
            </a:r>
            <a:r>
              <a:rPr lang="ru-RU" altLang="ru-RU" sz="24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это долгосрочные займы, выдаваемые на приобретения жилья. Приобретаемый объект недвижимости, автоматически переходит в залог по кредиту.</a:t>
            </a:r>
          </a:p>
          <a:p>
            <a:pPr indent="450850" algn="just"/>
            <a:r>
              <a:rPr lang="ru-RU" altLang="ru-RU" sz="2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Лизинг</a:t>
            </a:r>
            <a:r>
              <a:rPr lang="ru-RU" alt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вид кредитования, который не подразумевает передачу имущества в собственность. Своего рода финансовая аренда. Несколько лет назад лизингом могли воспользоваться только юридические лица, однако сегодня она доступна всем. 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45720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400"/>
            <a:ext cx="446405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259" y="260648"/>
            <a:ext cx="8511480" cy="1584176"/>
          </a:xfr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ctr">
              <a:spcAft>
                <a:spcPts val="800"/>
              </a:spcAft>
              <a:defRPr/>
            </a:pP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преимуществ двух видов кредитов: потребительского и автокредита.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412875"/>
          <a:ext cx="9144001" cy="5445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9169"/>
                <a:gridCol w="4049052"/>
                <a:gridCol w="3265780"/>
              </a:tblGrid>
              <a:tr h="30250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Вид кредита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Потребительский кредит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Автокредит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50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Поручители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 Требуется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Не требуется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752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Первоначальный взнос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Не требуется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Обязательно. Обычно минимальная сумма составляет 10-20% от стоимости машины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752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Залог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не требуется обеспечение в виде залога.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Приобретенный автомобиль будет в залоге у банка до окончания платежного периода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50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Каско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Не обязательно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Обязательно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5014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Процентная ставка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Выше, чем у автокредита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Процентная ставка по целевым кредитам, как правило, ниже.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15042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Сумма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Обычно не превышают 3 млн рублей и зависят от уровня дохода заемщика. В некоторых банках могут предложить сумму свыше 5 млн рублей, если клиент соответствует предусмотренным требованиям.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Сумма ограничена стоимостью автомобиля и может превышать 5 млн рублей.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50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Срок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Сумма, полученная в долг у банка, обычно выдается на срок не более 5-7 лет.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0"/>
            <a:ext cx="8305800" cy="1143000"/>
          </a:xfrm>
        </p:spPr>
        <p:txBody>
          <a:bodyPr>
            <a:normAutofit fontScale="90000"/>
          </a:bodyPr>
          <a:lstStyle/>
          <a:p>
            <a:pPr>
              <a:spcAft>
                <a:spcPts val="800"/>
              </a:spcAft>
              <a:defRPr/>
            </a:pP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Преимущества и недостатки автокредита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574675"/>
          <a:ext cx="9144000" cy="62833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5542"/>
                <a:gridCol w="4118458"/>
              </a:tblGrid>
              <a:tr h="5640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Плюсы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Минусы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</a:tr>
              <a:tr h="221477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Скорость рассмотрения. Заявка, составленная менеджером автосалона, будет отправлена сразу в несколько банков. Процедура занимает не больше 30 минут и позволяет быстро понять, какие предложения представлены на рынке, насколько они подходят лично вам.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Для покупки машины по программе кредитования необходим первоначальный взнос. Обязательный минимальный размер обычно составляет 10-30% от стоимости.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</a:tr>
              <a:tr h="96694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Процентная ставка по целевым займам, как правило, ниже.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Автомобиль находится в залоге у банка до тех пор, пока заемщик не выплатит всю сумму долга.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</a:tr>
              <a:tr h="158410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Банки рассматривают условия по уже заданной сумме – стоимости товара.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Многие банки рекомендуют оформить каско – более дорогой страховой полис. От того, какой тип страхования выберет покупатель, может зависеть процентная ставка по займу.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</a:tr>
              <a:tr h="95344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Можно воспользоваться госпрограммами субсидирования автокредитов.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По государственным программам льготного автокредитования доступен небольшой выбор моделей.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9526" anchor="ctr"/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539750" y="3370263"/>
            <a:ext cx="7920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	</a:t>
            </a:r>
            <a:endParaRPr lang="ru-RU" altLang="ru-RU" sz="240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750" y="82550"/>
            <a:ext cx="8305800" cy="1143000"/>
          </a:xfrm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Математический  расчет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203325"/>
          <a:ext cx="9144000" cy="5572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8760"/>
                <a:gridCol w="4515240"/>
              </a:tblGrid>
              <a:tr h="4621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Автокредит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наличными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6214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покупки: 1 030 000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3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Первоначальный взнос: 200 000 рублей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Первоначальный взнос: 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6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Сумма: 830 000 рублей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Сумма: 1 030 000 рублей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6214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Срок: 5 лет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Процентная ставка: 11,6%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Процентная ставка: 13,9%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933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Ежемесячный платеж: 18 420 рублей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Ежемесячный платеж: 22 860 рублей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6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Переплата: 275 638 рублей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Переплата: 342 057 рублей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933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стоимость: 1 305 638 рублей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стоимость: 1 372 057 рублей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pic>
        <p:nvPicPr>
          <p:cNvPr id="23588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147637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404664"/>
            <a:ext cx="8305800" cy="72234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950" y="1127125"/>
          <a:ext cx="8928100" cy="54705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3295"/>
                <a:gridCol w="3674805"/>
              </a:tblGrid>
              <a:tr h="541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Автокредит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наличными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</a:tr>
              <a:tr h="54133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покупки: 640 000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69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Первоначальный взнос: 96 000 рублей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Первоначальный взнос: 0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</a:tr>
              <a:tr h="10969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Страховка КАСКО: 80 000 * 5 лет = 400 000 р.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Процентная ставка 15 % годовых.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</a:tr>
              <a:tr h="10969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каждые 1 500 км =- техосмотр: 12 000 р.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</a:tr>
              <a:tr h="10969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примерно 1 118 000 рублей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Итого: приметно 800 000 р.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23850" y="620713"/>
            <a:ext cx="8229600" cy="566737"/>
          </a:xfrm>
        </p:spPr>
        <p:txBody>
          <a:bodyPr/>
          <a:lstStyle/>
          <a:p>
            <a:pPr algn="ctr" eaLnBrk="1" hangingPunct="1"/>
            <a:r>
              <a:rPr lang="ru-RU" alt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107950" y="1052513"/>
            <a:ext cx="9036050" cy="5805487"/>
          </a:xfrm>
        </p:spPr>
        <p:txBody>
          <a:bodyPr/>
          <a:lstStyle/>
          <a:p>
            <a:pPr>
              <a:spcAft>
                <a:spcPts val="800"/>
              </a:spcAft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Из результатов мы видим, что финансовая выгода может быть различной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При выборе программы важен индивидуальный подход. Например, потребительский займ подойдет тем, кто не располагает суммой для первоначального взноса. И наоборот, если у заемщика есть часть денег, большую выгоду можно получить по </a:t>
            </a:r>
            <a:r>
              <a:rPr lang="ru-RU" sz="28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программе кредитования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— чем больше сумма первоначального взноса, тем выгоднее условия и меньше переплата.</a:t>
            </a:r>
            <a:endParaRPr lang="ru-RU" sz="2800" smtClean="0">
              <a:latin typeface="Times New Roman" pitchFamily="18" charset="0"/>
              <a:cs typeface="Calibri" pitchFamily="34" charset="0"/>
            </a:endParaRPr>
          </a:p>
          <a:p>
            <a:pPr>
              <a:spcAft>
                <a:spcPts val="800"/>
              </a:spcAft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Перед тем, как взять кредит по любой из программ, важно правильно рассчитать свои возможности! </a:t>
            </a:r>
            <a:endParaRPr lang="ru-RU" sz="2800" smtClean="0">
              <a:latin typeface="Times New Roman" pitchFamily="18" charset="0"/>
              <a:cs typeface="Calibri" pitchFamily="34" charset="0"/>
            </a:endParaRPr>
          </a:p>
          <a:p>
            <a:pPr algn="just">
              <a:buFont typeface="Wingdings 2" pitchFamily="18" charset="2"/>
              <a:buNone/>
            </a:pP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20236" cy="640871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53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заключается в том, что, страна, в последнее десятилетие, переживает бум кредитования. Ежедневно в средствах массовой информации можно увидеть и услышать рекламу о приглашении к покупке товара или</a:t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услуги в кредит, в том числе и покупке автомобиля. </a:t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8195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365625"/>
            <a:ext cx="4606925" cy="244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95288" y="604838"/>
            <a:ext cx="8229600" cy="650875"/>
          </a:xfrm>
        </p:spPr>
        <p:txBody>
          <a:bodyPr/>
          <a:lstStyle/>
          <a:p>
            <a:pPr algn="ctr"/>
            <a:r>
              <a:rPr lang="ru-RU" altLang="ru-RU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Рекомендации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229600" cy="471170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		Если вы решили приобрести автомобиль, то нужно познакомиться со всеми возможными кредитами, которые предлагают банки. Необходимо изучить сроки, процентные ставки, что позволит судить о данном виде кредита не по рекламе, которая часто бывает неточной, а внимательно читая договор.</a:t>
            </a:r>
          </a:p>
          <a:p>
            <a:pPr algn="just"/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mtClean="0"/>
          </a:p>
        </p:txBody>
      </p:sp>
      <p:pic>
        <p:nvPicPr>
          <p:cNvPr id="26628" name="Picture 2" descr="http://img.banxehoi.com/ArticleUploadImages/2015/01/02/20150102_ac49a84d-0866-4423-99bf-fda587381d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581525"/>
            <a:ext cx="3063875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3463925"/>
          </a:xfrm>
        </p:spPr>
      </p:pic>
      <p:pic>
        <p:nvPicPr>
          <p:cNvPr id="27651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3925"/>
            <a:ext cx="91440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7380288" y="1641475"/>
            <a:ext cx="647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35%</a:t>
            </a:r>
          </a:p>
        </p:txBody>
      </p:sp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7380288" y="1147763"/>
            <a:ext cx="720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65%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6156325" y="4918075"/>
            <a:ext cx="719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15%</a:t>
            </a:r>
          </a:p>
        </p:txBody>
      </p:sp>
      <p:sp>
        <p:nvSpPr>
          <p:cNvPr id="27655" name="TextBox 8"/>
          <p:cNvSpPr txBox="1">
            <a:spLocks noChangeArrowheads="1"/>
          </p:cNvSpPr>
          <p:nvPr/>
        </p:nvSpPr>
        <p:spPr bwMode="auto">
          <a:xfrm>
            <a:off x="6156325" y="4243388"/>
            <a:ext cx="719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85%</a:t>
            </a:r>
          </a:p>
        </p:txBody>
      </p:sp>
      <p:pic>
        <p:nvPicPr>
          <p:cNvPr id="27656" name="Рисунок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898650"/>
            <a:ext cx="6762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Рисунок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0" y="1404938"/>
            <a:ext cx="7493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Рисунок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013" y="5116513"/>
            <a:ext cx="7747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Рисунок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4359275"/>
            <a:ext cx="7747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3644900"/>
          </a:xfrm>
        </p:spPr>
      </p:pic>
      <p:pic>
        <p:nvPicPr>
          <p:cNvPr id="2867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4425"/>
            <a:ext cx="91440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2555875" y="1989138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48%</a:t>
            </a:r>
          </a:p>
        </p:txBody>
      </p:sp>
      <p:pic>
        <p:nvPicPr>
          <p:cNvPr id="28677" name="Рисунок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173288"/>
            <a:ext cx="590550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Box 7"/>
          <p:cNvSpPr txBox="1">
            <a:spLocks noChangeArrowheads="1"/>
          </p:cNvSpPr>
          <p:nvPr/>
        </p:nvSpPr>
        <p:spPr bwMode="auto">
          <a:xfrm>
            <a:off x="3492500" y="1196975"/>
            <a:ext cx="719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28%</a:t>
            </a:r>
          </a:p>
        </p:txBody>
      </p:sp>
      <p:pic>
        <p:nvPicPr>
          <p:cNvPr id="28679" name="Рисунок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703263"/>
            <a:ext cx="6985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TextBox 9"/>
          <p:cNvSpPr txBox="1">
            <a:spLocks noChangeArrowheads="1"/>
          </p:cNvSpPr>
          <p:nvPr/>
        </p:nvSpPr>
        <p:spPr bwMode="auto">
          <a:xfrm>
            <a:off x="2301875" y="1030288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15%</a:t>
            </a:r>
          </a:p>
        </p:txBody>
      </p:sp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1597025" y="126841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6%</a:t>
            </a:r>
          </a:p>
        </p:txBody>
      </p:sp>
      <p:pic>
        <p:nvPicPr>
          <p:cNvPr id="28682" name="Рисунок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3094038"/>
            <a:ext cx="638175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TextBox 12"/>
          <p:cNvSpPr txBox="1">
            <a:spLocks noChangeArrowheads="1"/>
          </p:cNvSpPr>
          <p:nvPr/>
        </p:nvSpPr>
        <p:spPr bwMode="auto">
          <a:xfrm>
            <a:off x="4067175" y="1660525"/>
            <a:ext cx="592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3%</a:t>
            </a:r>
          </a:p>
        </p:txBody>
      </p:sp>
      <p:pic>
        <p:nvPicPr>
          <p:cNvPr id="28684" name="Рисунок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1508125"/>
            <a:ext cx="590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5" name="TextBox 14"/>
          <p:cNvSpPr txBox="1">
            <a:spLocks noChangeArrowheads="1"/>
          </p:cNvSpPr>
          <p:nvPr/>
        </p:nvSpPr>
        <p:spPr bwMode="auto">
          <a:xfrm>
            <a:off x="4364038" y="5495925"/>
            <a:ext cx="712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67%</a:t>
            </a:r>
          </a:p>
        </p:txBody>
      </p:sp>
      <p:pic>
        <p:nvPicPr>
          <p:cNvPr id="28686" name="Рисунок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868863"/>
            <a:ext cx="863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7" name="TextBox 16"/>
          <p:cNvSpPr txBox="1">
            <a:spLocks noChangeArrowheads="1"/>
          </p:cNvSpPr>
          <p:nvPr/>
        </p:nvSpPr>
        <p:spPr bwMode="auto">
          <a:xfrm>
            <a:off x="2198688" y="4937125"/>
            <a:ext cx="712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33%</a:t>
            </a:r>
          </a:p>
        </p:txBody>
      </p:sp>
      <p:pic>
        <p:nvPicPr>
          <p:cNvPr id="28688" name="Рисунок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5302250"/>
            <a:ext cx="7112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81075"/>
            <a:ext cx="9144000" cy="4319588"/>
          </a:xfrm>
        </p:spPr>
      </p:pic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3597275" y="2771775"/>
            <a:ext cx="649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43%</a:t>
            </a: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4897438" y="2771775"/>
            <a:ext cx="64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/>
              <a:t>57%</a:t>
            </a:r>
          </a:p>
        </p:txBody>
      </p:sp>
      <p:pic>
        <p:nvPicPr>
          <p:cNvPr id="29701" name="Рисунок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4678363"/>
            <a:ext cx="64928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Рисунок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652963"/>
            <a:ext cx="6492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457200" y="4221163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3072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923925"/>
            <a:ext cx="432117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171614"/>
            <a:ext cx="8305800" cy="20164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Возникает ряд вопросов.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кредит? 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кредиты бывают?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он стоит?</a:t>
            </a:r>
            <a:endParaRPr lang="ru-RU" sz="2800" dirty="0"/>
          </a:p>
        </p:txBody>
      </p:sp>
      <p:pic>
        <p:nvPicPr>
          <p:cNvPr id="9219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141663"/>
            <a:ext cx="3228975" cy="354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2997200"/>
            <a:ext cx="5545138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268413"/>
            <a:ext cx="4440237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375"/>
            <a:ext cx="16764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50825" y="238125"/>
            <a:ext cx="8229600" cy="779463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и задачи исследования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0825" y="1052513"/>
            <a:ext cx="8229600" cy="547211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marL="0" indent="0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изучить информацию о кредитах и выяснить, выгоден ли автокредит?</a:t>
            </a: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1.Изучить </a:t>
            </a:r>
            <a:r>
              <a:rPr lang="ru-RU" altLang="ru-RU" sz="2800" dirty="0" smtClean="0">
                <a:solidFill>
                  <a:srgbClr val="000000"/>
                </a:solidFill>
                <a:latin typeface="Times New Roman" pitchFamily="18" charset="0"/>
              </a:rPr>
              <a:t>теорию банковских кредитов.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2.Собрать информацию об автокредитах, изучить выгоду и риски.</a:t>
            </a:r>
          </a:p>
          <a:p>
            <a:pPr marL="0" indent="0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3.Пр</a:t>
            </a:r>
            <a:r>
              <a:rPr lang="ru-RU" altLang="ru-RU" sz="2800" dirty="0" smtClean="0">
                <a:solidFill>
                  <a:srgbClr val="000000"/>
                </a:solidFill>
                <a:latin typeface="Times New Roman" pitchFamily="18" charset="0"/>
              </a:rPr>
              <a:t>осчитать стоимость покупки автомобиля по автокредиту и по потребительскому кредиту.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4.Проанализировать полученные результаты, выбрать наиболее выгодные предложения.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alt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34975" y="280988"/>
            <a:ext cx="8229600" cy="792162"/>
          </a:xfrm>
        </p:spPr>
        <p:txBody>
          <a:bodyPr/>
          <a:lstStyle/>
          <a:p>
            <a:pPr algn="ctr"/>
            <a:r>
              <a:rPr lang="ru-RU" altLang="ru-RU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altLang="ru-RU" sz="4800" smtClean="0">
              <a:solidFill>
                <a:srgbClr val="FF0000"/>
              </a:solidFill>
            </a:endParaRP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158750" y="836613"/>
            <a:ext cx="8783638" cy="4895850"/>
          </a:xfrm>
        </p:spPr>
        <p:txBody>
          <a:bodyPr/>
          <a:lstStyle/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для решения практических задач, связанных с автокредитованием, необходимы математические знания. Если изучить теоретические основы потребительского и автокредитов, то возникает объективная возможность рассмотреть практическое применение методов погашения кредита с целью определения наиболее выгодных для заемщика условий погашения кредита. А для решения практических задач, связанных с кредитованием, необходимы математические знания.</a:t>
            </a:r>
          </a:p>
          <a:p>
            <a:endParaRPr lang="ru-RU" altLang="ru-RU" dirty="0" smtClean="0"/>
          </a:p>
        </p:txBody>
      </p:sp>
      <p:pic>
        <p:nvPicPr>
          <p:cNvPr id="11268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01612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713788" cy="1011238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Объект и методы исследования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50825" y="1262063"/>
            <a:ext cx="8229600" cy="54530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автомобиль.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 Предмет исследования: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автокредит.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800"/>
              </a:spcAft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поиск, сбор и обработка информации по теме;</a:t>
            </a:r>
            <a:endParaRPr lang="ru-RU" alt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800"/>
              </a:spcAft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изучение теории о кредитах;</a:t>
            </a:r>
            <a:endParaRPr lang="ru-RU" altLang="ru-RU" sz="3200" dirty="0" smtClean="0">
              <a:latin typeface="Times New Roman" pitchFamily="18" charset="0"/>
              <a:cs typeface="Calibri" pitchFamily="34" charset="0"/>
            </a:endParaRPr>
          </a:p>
          <a:p>
            <a:pPr>
              <a:spcAft>
                <a:spcPts val="800"/>
              </a:spcAft>
            </a:pPr>
            <a:r>
              <a:rPr lang="ru-RU" altLang="ru-RU" sz="2800" dirty="0" smtClean="0">
                <a:latin typeface="Times New Roman" pitchFamily="18" charset="0"/>
                <a:cs typeface="Calibri" pitchFamily="34" charset="0"/>
              </a:rPr>
              <a:t>сбор, обработка и анализ информации об автокредитовании;     </a:t>
            </a:r>
            <a:endParaRPr lang="ru-RU" altLang="ru-RU" sz="3200" dirty="0" smtClean="0">
              <a:latin typeface="Times New Roman" pitchFamily="18" charset="0"/>
              <a:cs typeface="Calibri" pitchFamily="34" charset="0"/>
            </a:endParaRPr>
          </a:p>
          <a:p>
            <a:pPr>
              <a:spcAft>
                <a:spcPts val="800"/>
              </a:spcAft>
            </a:pPr>
            <a:r>
              <a:rPr lang="ru-RU" altLang="ru-RU" sz="2800" dirty="0" smtClean="0">
                <a:latin typeface="Times New Roman" pitchFamily="18" charset="0"/>
                <a:cs typeface="Calibri" pitchFamily="34" charset="0"/>
              </a:rPr>
              <a:t>сравнительный анализ;</a:t>
            </a:r>
            <a:endParaRPr lang="ru-RU" altLang="ru-RU" sz="3200" dirty="0" smtClean="0">
              <a:latin typeface="Times New Roman" pitchFamily="18" charset="0"/>
              <a:cs typeface="Calibri" pitchFamily="34" charset="0"/>
            </a:endParaRPr>
          </a:p>
          <a:p>
            <a:pPr>
              <a:spcAft>
                <a:spcPts val="800"/>
              </a:spcAft>
            </a:pPr>
            <a:r>
              <a:rPr lang="ru-RU" altLang="ru-RU" sz="2800" dirty="0" smtClean="0">
                <a:latin typeface="Times New Roman" pitchFamily="18" charset="0"/>
                <a:cs typeface="Calibri" pitchFamily="34" charset="0"/>
              </a:rPr>
              <a:t>анкетирование.</a:t>
            </a:r>
            <a:endParaRPr lang="ru-RU" altLang="ru-RU" sz="3200" dirty="0" smtClean="0">
              <a:latin typeface="Times New Roman" pitchFamily="18" charset="0"/>
              <a:cs typeface="Calibri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3900"/>
          </a:xfrm>
        </p:spPr>
        <p:txBody>
          <a:bodyPr/>
          <a:lstStyle/>
          <a:p>
            <a:pPr algn="ctr"/>
            <a:r>
              <a:rPr lang="ru-RU" altLang="ru-RU" sz="4800" b="1" smtClean="0">
                <a:solidFill>
                  <a:srgbClr val="FF0000"/>
                </a:solidFill>
              </a:rPr>
              <a:t>Из истории автомобиля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323850" y="1449388"/>
            <a:ext cx="8229600" cy="5219700"/>
          </a:xfrm>
        </p:spPr>
        <p:txBody>
          <a:bodyPr/>
          <a:lstStyle/>
          <a:p>
            <a:r>
              <a:rPr lang="ru-RU" altLang="ru-RU" sz="2800" dirty="0" smtClean="0">
                <a:latin typeface="Times New Roman" pitchFamily="18" charset="0"/>
                <a:cs typeface="Calibri" pitchFamily="34" charset="0"/>
              </a:rPr>
              <a:t>История возникновения автомобиля зародилась еще в далеком 18 веке. В 1769 году появилась первая паровая телега </a:t>
            </a:r>
            <a:r>
              <a:rPr lang="ru-RU" altLang="ru-RU" sz="2800" dirty="0" err="1" smtClean="0">
                <a:latin typeface="Times New Roman" pitchFamily="18" charset="0"/>
                <a:cs typeface="Calibri" pitchFamily="34" charset="0"/>
              </a:rPr>
              <a:t>Кюньо</a:t>
            </a:r>
            <a:r>
              <a:rPr lang="ru-RU" altLang="ru-RU" sz="2800" dirty="0" smtClean="0">
                <a:latin typeface="Times New Roman" pitchFamily="18" charset="0"/>
                <a:cs typeface="Calibri" pitchFamily="34" charset="0"/>
              </a:rPr>
              <a:t>, это был прототип автомобиля. (приложение фото №1). Он имел скорость - 4 км/ч и грузоподъемность - 3 тонны.</a:t>
            </a:r>
            <a:endParaRPr lang="ru-RU" altLang="ru-RU" dirty="0" smtClean="0"/>
          </a:p>
        </p:txBody>
      </p:sp>
      <p:pic>
        <p:nvPicPr>
          <p:cNvPr id="13316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716338"/>
            <a:ext cx="5976937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49238" y="692150"/>
            <a:ext cx="8928100" cy="939800"/>
          </a:xfrm>
        </p:spPr>
        <p:txBody>
          <a:bodyPr/>
          <a:lstStyle/>
          <a:p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  <a:cs typeface="Calibri" pitchFamily="34" charset="0"/>
              </a:rPr>
              <a:t>Первый автомобиль мир увидел в 1885 году его спроектировал немецкий инженер Карл Бенц.</a:t>
            </a:r>
            <a:endParaRPr lang="ru-RU" altLang="ru-RU" sz="2800" smtClean="0">
              <a:solidFill>
                <a:schemeClr val="tx1"/>
              </a:solidFill>
            </a:endParaRPr>
          </a:p>
        </p:txBody>
      </p:sp>
      <p:pic>
        <p:nvPicPr>
          <p:cNvPr id="14339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563" y="1916113"/>
            <a:ext cx="3003550" cy="3108325"/>
          </a:xfrm>
        </p:spPr>
      </p:pic>
      <p:pic>
        <p:nvPicPr>
          <p:cNvPr id="14340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170238"/>
            <a:ext cx="6029325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2520950"/>
          </a:xfrm>
        </p:spPr>
        <p:txBody>
          <a:bodyPr/>
          <a:lstStyle/>
          <a:p>
            <a:pPr indent="449263" algn="just">
              <a:spcAft>
                <a:spcPts val="800"/>
              </a:spcAft>
            </a:pPr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  <a:cs typeface="Calibri" pitchFamily="34" charset="0"/>
              </a:rPr>
              <a:t>Немецкие инженеры Готлиб Даймлер и Вильгельм Майбах создали мотоцикл с двигателем внутреннего сгорания. Грозную и воспламеняющуюся конструкцию прозвали «Огненный стул».</a:t>
            </a:r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Энрико Бернарди создал Трицикл.</a:t>
            </a:r>
            <a:r>
              <a:rPr lang="ru-RU" altLang="ru-RU" sz="28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800" smtClean="0">
              <a:solidFill>
                <a:schemeClr val="tx1"/>
              </a:solidFill>
            </a:endParaRPr>
          </a:p>
        </p:txBody>
      </p:sp>
      <p:pic>
        <p:nvPicPr>
          <p:cNvPr id="15363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7325" y="2205038"/>
            <a:ext cx="4240213" cy="3384550"/>
          </a:xfrm>
        </p:spPr>
      </p:pic>
      <p:pic>
        <p:nvPicPr>
          <p:cNvPr id="15364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75" y="3573463"/>
            <a:ext cx="4660900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1350</TotalTime>
  <Words>905</Words>
  <Application>Microsoft Office PowerPoint</Application>
  <PresentationFormat>Экран (4:3)</PresentationFormat>
  <Paragraphs>145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  Исследовательский проект  Машина в кредит. Выгодно или нет?</vt:lpstr>
      <vt:lpstr>                                      Актуальность заключается в том, что, страна, в последнее десятилетие, переживает бум кредитования. Ежедневно в средствах массовой информации можно увидеть и услышать рекламу о приглашении к покупке товара или услуги в кредит, в том числе и покупке автомобиля.   </vt:lpstr>
      <vt:lpstr>Возникает ряд вопросов. Что такое кредит?  Какие кредиты бывают? Сколько он стоит?</vt:lpstr>
      <vt:lpstr>Цель и задачи исследования</vt:lpstr>
      <vt:lpstr>Гипотеза</vt:lpstr>
      <vt:lpstr>Объект и методы исследования</vt:lpstr>
      <vt:lpstr>Из истории автомобиля</vt:lpstr>
      <vt:lpstr>Первый автомобиль мир увидел в 1885 году его спроектировал немецкий инженер Карл Бенц.</vt:lpstr>
      <vt:lpstr>Немецкие инженеры Готлиб Даймлер и Вильгельм Майбах создали мотоцикл с двигателем внутреннего сгорания. Грозную и воспламеняющуюся конструкцию прозвали «Огненный стул». А Энрико Бернарди создал Трицикл. </vt:lpstr>
      <vt:lpstr>Первый четырехколесный автомобиль в мире </vt:lpstr>
      <vt:lpstr>Что такое кредит?</vt:lpstr>
      <vt:lpstr>  Виды кредитов  Потребительский  кредит – это один из самых распространенных видов краткосрочного кредитования.  Его отличие в том, что кредитная организация не контролирует, на что заёмщик тратит деньги, как,  например, при ипотечном, образовательном или автомобильном кредитовании.</vt:lpstr>
      <vt:lpstr>Презентация PowerPoint</vt:lpstr>
      <vt:lpstr>Презентация PowerPoint</vt:lpstr>
      <vt:lpstr>Сравнительный анализ преимуществ двух видов кредитов: потребительского и автокредита. </vt:lpstr>
      <vt:lpstr>       Преимущества и недостатки автокредита </vt:lpstr>
      <vt:lpstr>Математический  расчет</vt:lpstr>
      <vt:lpstr>Пример 2.</vt:lpstr>
      <vt:lpstr>Заключение</vt:lpstr>
      <vt:lpstr>Рекомендации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Mathematic</cp:lastModifiedBy>
  <cp:revision>153</cp:revision>
  <dcterms:created xsi:type="dcterms:W3CDTF">2010-01-07T06:13:59Z</dcterms:created>
  <dcterms:modified xsi:type="dcterms:W3CDTF">2022-01-14T04:01:21Z</dcterms:modified>
</cp:coreProperties>
</file>