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9"/>
  </p:notesMasterIdLst>
  <p:sldIdLst>
    <p:sldId id="259" r:id="rId2"/>
    <p:sldId id="38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6" r:id="rId16"/>
    <p:sldId id="287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3" r:id="rId25"/>
    <p:sldId id="281" r:id="rId26"/>
    <p:sldId id="282" r:id="rId27"/>
    <p:sldId id="284" r:id="rId28"/>
    <p:sldId id="288" r:id="rId29"/>
    <p:sldId id="285" r:id="rId30"/>
    <p:sldId id="286" r:id="rId31"/>
    <p:sldId id="289" r:id="rId32"/>
    <p:sldId id="290" r:id="rId33"/>
    <p:sldId id="291" r:id="rId34"/>
    <p:sldId id="292" r:id="rId35"/>
    <p:sldId id="294" r:id="rId36"/>
    <p:sldId id="295" r:id="rId37"/>
    <p:sldId id="296" r:id="rId38"/>
    <p:sldId id="297" r:id="rId39"/>
    <p:sldId id="300" r:id="rId40"/>
    <p:sldId id="298" r:id="rId41"/>
    <p:sldId id="299" r:id="rId42"/>
    <p:sldId id="312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10" r:id="rId52"/>
    <p:sldId id="311" r:id="rId53"/>
    <p:sldId id="314" r:id="rId54"/>
    <p:sldId id="315" r:id="rId55"/>
    <p:sldId id="324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2" r:id="rId91"/>
    <p:sldId id="353" r:id="rId92"/>
    <p:sldId id="354" r:id="rId93"/>
    <p:sldId id="355" r:id="rId94"/>
    <p:sldId id="356" r:id="rId95"/>
    <p:sldId id="357" r:id="rId96"/>
    <p:sldId id="358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76" r:id="rId115"/>
    <p:sldId id="377" r:id="rId116"/>
    <p:sldId id="378" r:id="rId117"/>
    <p:sldId id="379" r:id="rId118"/>
    <p:sldId id="380" r:id="rId119"/>
    <p:sldId id="381" r:id="rId120"/>
    <p:sldId id="382" r:id="rId121"/>
    <p:sldId id="383" r:id="rId122"/>
    <p:sldId id="384" r:id="rId123"/>
    <p:sldId id="385" r:id="rId124"/>
    <p:sldId id="386" r:id="rId125"/>
    <p:sldId id="387" r:id="rId126"/>
    <p:sldId id="390" r:id="rId127"/>
    <p:sldId id="391" r:id="rId128"/>
    <p:sldId id="392" r:id="rId129"/>
    <p:sldId id="393" r:id="rId130"/>
    <p:sldId id="394" r:id="rId131"/>
    <p:sldId id="395" r:id="rId132"/>
    <p:sldId id="396" r:id="rId133"/>
    <p:sldId id="397" r:id="rId134"/>
    <p:sldId id="398" r:id="rId135"/>
    <p:sldId id="399" r:id="rId136"/>
    <p:sldId id="400" r:id="rId137"/>
    <p:sldId id="401" r:id="rId138"/>
  </p:sldIdLst>
  <p:sldSz cx="9144000" cy="6858000" type="screen4x3"/>
  <p:notesSz cx="6858000" cy="9144000"/>
  <p:custDataLst>
    <p:tags r:id="rId1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6" autoAdjust="0"/>
    <p:restoredTop sz="94671" autoAdjust="0"/>
  </p:normalViewPr>
  <p:slideViewPr>
    <p:cSldViewPr>
      <p:cViewPr varScale="1">
        <p:scale>
          <a:sx n="65" d="100"/>
          <a:sy n="65" d="100"/>
        </p:scale>
        <p:origin x="133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530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40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51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16.jpe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1.xml"/><Relationship Id="rId18" Type="http://schemas.openxmlformats.org/officeDocument/2006/relationships/slide" Target="slide42.xml"/><Relationship Id="rId26" Type="http://schemas.openxmlformats.org/officeDocument/2006/relationships/slide" Target="slide60.xml"/><Relationship Id="rId3" Type="http://schemas.openxmlformats.org/officeDocument/2006/relationships/slide" Target="slide9.xml"/><Relationship Id="rId21" Type="http://schemas.openxmlformats.org/officeDocument/2006/relationships/slide" Target="slide49.xml"/><Relationship Id="rId7" Type="http://schemas.openxmlformats.org/officeDocument/2006/relationships/slide" Target="slide18.xml"/><Relationship Id="rId12" Type="http://schemas.openxmlformats.org/officeDocument/2006/relationships/slide" Target="slide29.xml"/><Relationship Id="rId17" Type="http://schemas.openxmlformats.org/officeDocument/2006/relationships/slide" Target="slide39.xml"/><Relationship Id="rId25" Type="http://schemas.openxmlformats.org/officeDocument/2006/relationships/slide" Target="slide58.xml"/><Relationship Id="rId2" Type="http://schemas.openxmlformats.org/officeDocument/2006/relationships/notesSlide" Target="../notesSlides/notesSlide5.xml"/><Relationship Id="rId16" Type="http://schemas.openxmlformats.org/officeDocument/2006/relationships/slide" Target="slide37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24" Type="http://schemas.openxmlformats.org/officeDocument/2006/relationships/slide" Target="slide55.xml"/><Relationship Id="rId5" Type="http://schemas.openxmlformats.org/officeDocument/2006/relationships/slide" Target="slide13.xml"/><Relationship Id="rId15" Type="http://schemas.openxmlformats.org/officeDocument/2006/relationships/slide" Target="slide35.xml"/><Relationship Id="rId23" Type="http://schemas.openxmlformats.org/officeDocument/2006/relationships/slide" Target="slide53.xml"/><Relationship Id="rId28" Type="http://schemas.openxmlformats.org/officeDocument/2006/relationships/image" Target="../media/image5.png"/><Relationship Id="rId10" Type="http://schemas.openxmlformats.org/officeDocument/2006/relationships/slide" Target="slide24.xml"/><Relationship Id="rId19" Type="http://schemas.openxmlformats.org/officeDocument/2006/relationships/slide" Target="slide45.xml"/><Relationship Id="rId4" Type="http://schemas.openxmlformats.org/officeDocument/2006/relationships/slide" Target="slide11.xml"/><Relationship Id="rId9" Type="http://schemas.openxmlformats.org/officeDocument/2006/relationships/slide" Target="slide22.xml"/><Relationship Id="rId14" Type="http://schemas.openxmlformats.org/officeDocument/2006/relationships/slide" Target="slide33.xml"/><Relationship Id="rId22" Type="http://schemas.openxmlformats.org/officeDocument/2006/relationships/slide" Target="slide51.xml"/><Relationship Id="rId27" Type="http://schemas.openxmlformats.org/officeDocument/2006/relationships/slide" Target="slide6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14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1.xml"/><Relationship Id="rId18" Type="http://schemas.openxmlformats.org/officeDocument/2006/relationships/slide" Target="slide42.xml"/><Relationship Id="rId26" Type="http://schemas.openxmlformats.org/officeDocument/2006/relationships/slide" Target="slide60.xml"/><Relationship Id="rId3" Type="http://schemas.openxmlformats.org/officeDocument/2006/relationships/slide" Target="slide9.xml"/><Relationship Id="rId21" Type="http://schemas.openxmlformats.org/officeDocument/2006/relationships/slide" Target="slide49.xml"/><Relationship Id="rId7" Type="http://schemas.openxmlformats.org/officeDocument/2006/relationships/slide" Target="slide18.xml"/><Relationship Id="rId12" Type="http://schemas.openxmlformats.org/officeDocument/2006/relationships/slide" Target="slide29.xml"/><Relationship Id="rId17" Type="http://schemas.openxmlformats.org/officeDocument/2006/relationships/slide" Target="slide39.xml"/><Relationship Id="rId25" Type="http://schemas.openxmlformats.org/officeDocument/2006/relationships/slide" Target="slide58.xml"/><Relationship Id="rId2" Type="http://schemas.openxmlformats.org/officeDocument/2006/relationships/notesSlide" Target="../notesSlides/notesSlide3.xml"/><Relationship Id="rId16" Type="http://schemas.openxmlformats.org/officeDocument/2006/relationships/slide" Target="slide37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24" Type="http://schemas.openxmlformats.org/officeDocument/2006/relationships/slide" Target="slide55.xml"/><Relationship Id="rId5" Type="http://schemas.openxmlformats.org/officeDocument/2006/relationships/slide" Target="slide13.xml"/><Relationship Id="rId15" Type="http://schemas.openxmlformats.org/officeDocument/2006/relationships/slide" Target="slide35.xml"/><Relationship Id="rId23" Type="http://schemas.openxmlformats.org/officeDocument/2006/relationships/slide" Target="slide53.xml"/><Relationship Id="rId28" Type="http://schemas.openxmlformats.org/officeDocument/2006/relationships/image" Target="../media/image5.png"/><Relationship Id="rId10" Type="http://schemas.openxmlformats.org/officeDocument/2006/relationships/slide" Target="slide24.xml"/><Relationship Id="rId19" Type="http://schemas.openxmlformats.org/officeDocument/2006/relationships/slide" Target="slide45.xml"/><Relationship Id="rId4" Type="http://schemas.openxmlformats.org/officeDocument/2006/relationships/slide" Target="slide11.xml"/><Relationship Id="rId9" Type="http://schemas.openxmlformats.org/officeDocument/2006/relationships/slide" Target="slide22.xml"/><Relationship Id="rId14" Type="http://schemas.openxmlformats.org/officeDocument/2006/relationships/slide" Target="slide33.xml"/><Relationship Id="rId22" Type="http://schemas.openxmlformats.org/officeDocument/2006/relationships/slide" Target="slide51.xml"/><Relationship Id="rId27" Type="http://schemas.openxmlformats.org/officeDocument/2006/relationships/slide" Target="slide6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6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15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07504" y="4508276"/>
            <a:ext cx="9145016" cy="20890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ТЕБЕ, МОЙ ОМСК,  </a:t>
            </a:r>
          </a:p>
          <a:p>
            <a:pPr marL="0" indent="0">
              <a:buNone/>
            </a:pPr>
            <a:r>
              <a:rPr lang="ru-RU" sz="6000" b="1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        МОЯ ЛЮБОВЬ!..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4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1580" y="1594974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Павлович </a:t>
            </a:r>
            <a:r>
              <a:rPr lang="ru-RU" sz="4000" dirty="0" err="1" smtClean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Шлеменко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 descr="a84d8b6fde0ac19a2e397691814b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2918413"/>
            <a:ext cx="5122054" cy="3357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924944"/>
            <a:ext cx="5688632" cy="93610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Georgia" panose="02040502050405020303" pitchFamily="18" charset="0"/>
              </a:rPr>
              <a:t>Памятник </a:t>
            </a:r>
            <a:r>
              <a:rPr lang="ru-RU" dirty="0" err="1" smtClean="0">
                <a:latin typeface="Georgia" panose="02040502050405020303" pitchFamily="18" charset="0"/>
              </a:rPr>
              <a:t>Любочке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4411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5781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941168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Georgia" panose="02040502050405020303" pitchFamily="18" charset="0"/>
              </a:rPr>
              <a:t>Назовите памятник архитектуры города </a:t>
            </a:r>
            <a:r>
              <a:rPr lang="ru-RU" sz="3600" dirty="0" smtClean="0">
                <a:latin typeface="Georgia" panose="02040502050405020303" pitchFamily="18" charset="0"/>
              </a:rPr>
              <a:t>Омска</a:t>
            </a:r>
            <a:endParaRPr lang="ru-RU" sz="3600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22530" name="Picture 2" descr="http://1.bp.blogspot.com/-Y6F8-Yi04uQ/Tk1Fi4fFivI/AAAAAAAACUU/zni_oZOSRJ8/s1600/DSC_01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91" y="309335"/>
            <a:ext cx="7464161" cy="445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9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Омская крепость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951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9282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9621" y="2348880"/>
            <a:ext cx="8229600" cy="23328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Назовите реки, на которых стоит город Омск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53696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708920"/>
            <a:ext cx="8229600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Иртыш и </a:t>
            </a:r>
            <a:r>
              <a:rPr lang="ru-RU" dirty="0" err="1" smtClean="0">
                <a:latin typeface="Georgia" panose="02040502050405020303" pitchFamily="18" charset="0"/>
              </a:rPr>
              <a:t>Омь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80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060848"/>
            <a:ext cx="8229600" cy="31249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Эта выставка цветов, ежегодно проходящая в начале августа, собирает огромное количество участников и зрителей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9637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924944"/>
            <a:ext cx="8229600" cy="16847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Флора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01790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16127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Известный учёный </a:t>
            </a:r>
            <a:r>
              <a:rPr lang="ru-RU" dirty="0" err="1">
                <a:latin typeface="Georgia" panose="02040502050405020303" pitchFamily="18" charset="0"/>
              </a:rPr>
              <a:t>Г.Гензе</a:t>
            </a:r>
            <a:r>
              <a:rPr lang="ru-RU" dirty="0">
                <a:latin typeface="Georgia" panose="02040502050405020303" pitchFamily="18" charset="0"/>
              </a:rPr>
              <a:t> создал на территории города этот региональный памятник природы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4581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636912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1850 по 1854 гг. этот русский писатель находился в Омском каторжном остроге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Дендрологический сад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876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3750" y="1988840"/>
            <a:ext cx="8229600" cy="2880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24 мая 1940 г. был открыт популярный парк в новой Загородной роще. Как он называется сегодня?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8893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708920"/>
            <a:ext cx="8229600" cy="216024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Парк культуры 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им.30-летия ВЛКСМ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8431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259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 звание присваивалось Омску дважды – в 1956 и в 1962 годах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8558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2936"/>
            <a:ext cx="8229600" cy="18288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Город-сад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2021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420888"/>
            <a:ext cx="7499176" cy="25488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Именем этого хоккеиста назван спортивно-культурный комплекс на улице Масленникова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523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Виктор Блинов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883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984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25488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Эта омская хоккейная команда известна не только по всей России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8470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409" y="2420888"/>
            <a:ext cx="8229600" cy="15407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ХК «Авангард»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083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4511842" cy="30348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Фёдор Михайлович Достоевский</a:t>
            </a:r>
          </a:p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074" name="Picture 2" descr="https://s.poembook.ru/theme/87/3e/c8/8d3f1e8ae64d5ace0734bf700a24619e76dae2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54" y="1700808"/>
            <a:ext cx="3330062" cy="422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276872"/>
            <a:ext cx="77768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Эта омская художественная гимнастка стала олимпийской чемпионкой в 2008 году</a:t>
            </a:r>
          </a:p>
        </p:txBody>
      </p:sp>
    </p:spTree>
    <p:extLst>
      <p:ext uri="{BB962C8B-B14F-4D97-AF65-F5344CB8AC3E}">
        <p14:creationId xmlns:p14="http://schemas.microsoft.com/office/powerpoint/2010/main" val="378206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Евгения </a:t>
            </a:r>
            <a:r>
              <a:rPr lang="ru-RU" dirty="0" err="1" smtClean="0">
                <a:latin typeface="Georgia" panose="02040502050405020303" pitchFamily="18" charset="0"/>
              </a:rPr>
              <a:t>Канаева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835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052736"/>
            <a:ext cx="8599820" cy="52517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омич не только получил звание Лучшего футболиста года в 2004 году, сыграв в составе многих российских команд, в том числе и сборной страны. Он также снялся в нескольких рекламных роликах и даже в полнометражных художественных фильмах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777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0367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Дмитрий Сычёв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3150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56494" cy="4150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Самбист, заслуженный мастер спорта СССР, девятикратный чемпион СССР, трёхкратный победитель первенств мира, почётный гражданин Омска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5796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068960"/>
            <a:ext cx="8229600" cy="7486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Александр </a:t>
            </a:r>
            <a:r>
              <a:rPr lang="ru-RU" dirty="0" err="1" smtClean="0">
                <a:latin typeface="Georgia" panose="02040502050405020303" pitchFamily="18" charset="0"/>
              </a:rPr>
              <a:t>Пушница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6190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dirty="0" smtClean="0"/>
              <a:t>СТРАНИЦЫ ИСТОРИИ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ТЕАТРАЛЬНЫЙ СЕЗОН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ГДЕ-ТО В ГОРОДЕ…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СПОРТИВНАЯ ЖИЗНЬ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ЛИЧНОСТИ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68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СТРАНИЦЫ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423" y="2276872"/>
            <a:ext cx="8256494" cy="30963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Строительство этого исторической достопримечательности началось весной 1716 года, но восстановлена она была относительно недавно.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558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068960"/>
            <a:ext cx="8229600" cy="7486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Омская крепость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6872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ТЕАТРАЛЬНЫЙ СЕЗОН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56494" cy="2160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Свой первый театральный сезон этот театр открыл в 1936 г. спектаклем «Каштанка»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9253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6724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Имя этого покорителя Сибири часто встречается в преданиях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2880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Омский государственный театр 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куклы, актёра и маски «Арлекин»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8918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ГДЕ-ТО В ГОРОДЕ…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56494" cy="2880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Когда-то в этом здании располагался известный в городе кинотеатр «Родина», а теперь – этот досуговый центр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12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15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КДЦ «Галактика»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7407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СПОРТИВНАЯ ЖИЗНЬ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7638"/>
            <a:ext cx="8856984" cy="43924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Все самые масштабные спортивный городские мероприятия длительное время проходили именно в этом сооружении, начавшем свою работу в 2006 г., а в 2019 его снесли до основания, чтобы полностью переделать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331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15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СК «Арена Омск»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773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ТЕМА: ЛИЧНОСТИ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420888"/>
            <a:ext cx="8856984" cy="201136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омич прославил наш город, дважды добившись звания олимпийского чемпиона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5533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15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Алексей Тищенко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087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mypresentation.ru/documents/bcfcdfc635894640f1365f637cad6266/img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404"/>
            <a:ext cx="9254649" cy="694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87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4397" y="5699767"/>
            <a:ext cx="3933826" cy="66786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Ермак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4098" name="Picture 2" descr="https://yt3.ggpht.com/a/AATXAJxGdEfUkU5T7dSUzaGvG3R6vRSMKSlkQ0nvRbOjRg=s900-c-k-c0xffffffff-no-rj-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25571"/>
            <a:ext cx="4773742" cy="477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Именем этого художника назван Омский музей искусств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94" y="5229200"/>
            <a:ext cx="8136904" cy="9361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Михаил Александрович Врубель</a:t>
            </a:r>
          </a:p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122" name="Picture 2" descr="https://platform.guideadvisor.ru/file/5e/02/5e02fb413b2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7043541" cy="396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644" y="2780928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Леонид часто воспевал в стихах родной Омск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2" descr="http://visualrian.ru/images/old_preview/71/32/713281_preview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46" y="1628800"/>
            <a:ext cx="3212226" cy="449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88024" y="2905616"/>
            <a:ext cx="32784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Леонид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Николаевич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Мартынов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131840" y="4508276"/>
            <a:ext cx="3600400" cy="20890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b="1" i="1" u="sng" dirty="0" smtClean="0">
                <a:solidFill>
                  <a:schemeClr val="bg1"/>
                </a:solidFill>
                <a:latin typeface="Georgia" panose="02040502050405020303" pitchFamily="18" charset="0"/>
              </a:rPr>
              <a:t>1 тур</a:t>
            </a:r>
            <a:endParaRPr lang="ru-RU" sz="8000" b="1" i="1" u="sng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76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4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852936"/>
            <a:ext cx="8075239" cy="252027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Начиная с этого года, ведётся история города Омска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20448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1716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924944"/>
            <a:ext cx="7992888" cy="13681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/>
              <a:t>Этот город является самым старым на территории  Омской области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2996952"/>
            <a:ext cx="2962672" cy="165618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>
                <a:latin typeface="Georgia" panose="02040502050405020303" pitchFamily="18" charset="0"/>
              </a:rPr>
              <a:t>г</a:t>
            </a:r>
            <a:r>
              <a:rPr lang="ru-RU" dirty="0" err="1" smtClean="0">
                <a:latin typeface="Georgia" panose="02040502050405020303" pitchFamily="18" charset="0"/>
              </a:rPr>
              <a:t>.Тара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2622" y="2564904"/>
            <a:ext cx="6851104" cy="23328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По приказу этого российского императора был основан город Омск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2996952"/>
            <a:ext cx="2746648" cy="19008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Пётр </a:t>
            </a:r>
            <a:r>
              <a:rPr lang="en-US" dirty="0" smtClean="0">
                <a:latin typeface="Georgia" panose="02040502050405020303" pitchFamily="18" charset="0"/>
              </a:rPr>
              <a:t>I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9962" y="2780928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Как расшифровывается аббревиатура </a:t>
            </a:r>
            <a:r>
              <a:rPr lang="ru-RU" dirty="0" smtClean="0">
                <a:latin typeface="Georgia" panose="02040502050405020303" pitchFamily="18" charset="0"/>
              </a:rPr>
              <a:t>ОМСК ?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132856"/>
            <a:ext cx="2962672" cy="29809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Отдалённое</a:t>
            </a:r>
          </a:p>
          <a:p>
            <a:pPr marL="0" indent="0">
              <a:buNone/>
            </a:pPr>
            <a:r>
              <a:rPr lang="ru-RU" dirty="0" smtClean="0"/>
              <a:t>Место</a:t>
            </a:r>
          </a:p>
          <a:p>
            <a:pPr marL="0" indent="0">
              <a:buNone/>
            </a:pPr>
            <a:r>
              <a:rPr lang="ru-RU" dirty="0" smtClean="0"/>
              <a:t>Ссылки</a:t>
            </a:r>
          </a:p>
          <a:p>
            <a:pPr marL="0" indent="0">
              <a:buNone/>
            </a:pPr>
            <a:r>
              <a:rPr lang="ru-RU" dirty="0" smtClean="0"/>
              <a:t>Каторжных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26928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 учебное заведение, основанное в 1789 г. называлось  «школой толмачей»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26468" y="2276872"/>
            <a:ext cx="6491064" cy="40324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ГРОМКИЕ ИМЕНА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409" y="2852936"/>
            <a:ext cx="8229600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Азиатская школа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для </a:t>
            </a:r>
            <a:r>
              <a:rPr lang="ru-RU" dirty="0">
                <a:latin typeface="Georgia" panose="02040502050405020303" pitchFamily="18" charset="0"/>
              </a:rPr>
              <a:t>подготовки переводчиков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132856"/>
            <a:ext cx="8229600" cy="23762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Именно на </a:t>
            </a:r>
            <a:r>
              <a:rPr lang="ru-RU" dirty="0">
                <a:latin typeface="Georgia" panose="02040502050405020303" pitchFamily="18" charset="0"/>
              </a:rPr>
              <a:t>этой </a:t>
            </a:r>
            <a:r>
              <a:rPr lang="ru-RU" dirty="0" smtClean="0">
                <a:latin typeface="Georgia" panose="02040502050405020303" pitchFamily="18" charset="0"/>
              </a:rPr>
              <a:t>улице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 </a:t>
            </a:r>
            <a:r>
              <a:rPr lang="ru-RU" dirty="0">
                <a:latin typeface="Georgia" panose="02040502050405020303" pitchFamily="18" charset="0"/>
              </a:rPr>
              <a:t>расположено здание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гимназии </a:t>
            </a:r>
            <a:r>
              <a:rPr lang="ru-RU" dirty="0">
                <a:latin typeface="Georgia" panose="02040502050405020303" pitchFamily="18" charset="0"/>
              </a:rPr>
              <a:t>№ 76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у</a:t>
            </a:r>
            <a:r>
              <a:rPr lang="ru-RU" dirty="0" smtClean="0">
                <a:latin typeface="Georgia" panose="02040502050405020303" pitchFamily="18" charset="0"/>
              </a:rPr>
              <a:t>лица Крыловская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355377"/>
            <a:ext cx="8964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Назовите омскую улицу</a:t>
            </a:r>
            <a:endParaRPr lang="ru-RU" sz="32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10242" name="Picture 2" descr="https://platform.guideadvisor.ru/file/5b/ae/5bae20d711c0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92785"/>
            <a:ext cx="7216444" cy="406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174" y="2492896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у</a:t>
            </a:r>
            <a:r>
              <a:rPr lang="ru-RU" dirty="0" smtClean="0">
                <a:latin typeface="Georgia" panose="02040502050405020303" pitchFamily="18" charset="0"/>
              </a:rPr>
              <a:t>лица </a:t>
            </a:r>
            <a:r>
              <a:rPr lang="ru-RU" dirty="0" err="1" smtClean="0">
                <a:latin typeface="Georgia" panose="02040502050405020303" pitchFamily="18" charset="0"/>
              </a:rPr>
              <a:t>Чокана</a:t>
            </a:r>
            <a:r>
              <a:rPr lang="ru-RU" dirty="0" smtClean="0">
                <a:latin typeface="Georgia" panose="02040502050405020303" pitchFamily="18" charset="0"/>
              </a:rPr>
              <a:t> Валиханова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1764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Лётчица, героиня </a:t>
            </a:r>
            <a:r>
              <a:rPr lang="ru-RU" dirty="0" smtClean="0">
                <a:latin typeface="Georgia" panose="02040502050405020303" pitchFamily="18" charset="0"/>
              </a:rPr>
              <a:t>Великой Отечественной войны, </a:t>
            </a:r>
            <a:r>
              <a:rPr lang="ru-RU" dirty="0">
                <a:latin typeface="Georgia" panose="02040502050405020303" pitchFamily="18" charset="0"/>
              </a:rPr>
              <a:t>в память о которой в 2005 г. была открыта мемориальная доска на улице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её </a:t>
            </a:r>
            <a:r>
              <a:rPr lang="ru-RU" dirty="0">
                <a:latin typeface="Georgia" panose="02040502050405020303" pitchFamily="18" charset="0"/>
              </a:rPr>
              <a:t>же имени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2996952"/>
            <a:ext cx="3937069" cy="10795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300" dirty="0" smtClean="0">
                <a:latin typeface="Georgia" panose="02040502050405020303" pitchFamily="18" charset="0"/>
              </a:rPr>
              <a:t>Валентина </a:t>
            </a:r>
            <a:r>
              <a:rPr lang="ru-RU" sz="4300" dirty="0" err="1" smtClean="0">
                <a:latin typeface="Georgia" panose="02040502050405020303" pitchFamily="18" charset="0"/>
              </a:rPr>
              <a:t>Гризодубова</a:t>
            </a:r>
            <a:endParaRPr lang="ru-RU" sz="4300" dirty="0" smtClean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9218" name="Picture 2" descr="http://s.picture-russia.ru/wpic/l/9/b/9b69d1a3e758c7f7cef6723dc08a78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43661"/>
            <a:ext cx="3390254" cy="45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3068960"/>
            <a:ext cx="8229600" cy="11807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Georgia" panose="02040502050405020303" pitchFamily="18" charset="0"/>
              </a:rPr>
              <a:t>Второе название улицы им. Ленина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3068960"/>
            <a:ext cx="6995120" cy="3024335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latin typeface="Georgia" panose="02040502050405020303" pitchFamily="18" charset="0"/>
              </a:rPr>
              <a:t>Любинский</a:t>
            </a:r>
            <a:r>
              <a:rPr lang="ru-RU" dirty="0" smtClean="0">
                <a:latin typeface="Georgia" panose="02040502050405020303" pitchFamily="18" charset="0"/>
              </a:rPr>
              <a:t> проспект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2411760" y="2348880"/>
            <a:ext cx="46666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ИСТОРИЯ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ГОРОДА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36912"/>
            <a:ext cx="8229600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Именем этого известного омского детского писателя названа городская улица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Тимофей Белозёров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7561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9621" y="2348880"/>
            <a:ext cx="8229600" cy="23328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Открытие этого ежегодного спортивного мероприятия состоялось 4 августа 1990г.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685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708920"/>
            <a:ext cx="8229600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Сибирский международный марафон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420888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Этот омский театр в 2006 г. получил новое здание</a:t>
            </a:r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564904"/>
            <a:ext cx="8229600" cy="16847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Омский государственный театр куклы, актёра, маски «Арлекин»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В 1984 году был открыт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самый </a:t>
            </a:r>
            <a:r>
              <a:rPr lang="ru-RU" dirty="0">
                <a:latin typeface="Georgia" panose="02040502050405020303" pitchFamily="18" charset="0"/>
              </a:rPr>
              <a:t>на тот момент </a:t>
            </a:r>
          </a:p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крупный универсальный магазин – какой?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644" y="2132856"/>
            <a:ext cx="8229600" cy="27649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Омский торговый центр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6856" y="2132856"/>
            <a:ext cx="8229600" cy="302433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К какому событию было приурочено открытие нового городского моста в 2005 году, известного в городе ещё и как «метромост»?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1835696" y="2276872"/>
            <a:ext cx="573266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ГОРОДСКИЕ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УЛИЦЫ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2348880"/>
            <a:ext cx="8229600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60-летие Победы 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в Великой Отечественной войне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259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 учреждение </a:t>
            </a:r>
            <a:r>
              <a:rPr lang="ru-RU" dirty="0" smtClean="0">
                <a:latin typeface="Georgia" panose="02040502050405020303" pitchFamily="18" charset="0"/>
              </a:rPr>
              <a:t>связи приступило </a:t>
            </a:r>
            <a:r>
              <a:rPr lang="ru-RU" dirty="0">
                <a:latin typeface="Georgia" panose="02040502050405020303" pitchFamily="18" charset="0"/>
              </a:rPr>
              <a:t>к работе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5 </a:t>
            </a:r>
            <a:r>
              <a:rPr lang="ru-RU" dirty="0">
                <a:latin typeface="Georgia" panose="02040502050405020303" pitchFamily="18" charset="0"/>
              </a:rPr>
              <a:t>февраля 1904 г.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2936"/>
            <a:ext cx="8229600" cy="18288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Первый телефонный коммутатор на 200 номеров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420888"/>
            <a:ext cx="7499176" cy="25488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Она занимает пост мэра города Омска, начиная с декабря 2017 года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Оксана Николаевна Фадина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25488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человек занимал пост правителя Омской области </a:t>
            </a:r>
            <a:endParaRPr lang="ru-RU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с </a:t>
            </a:r>
            <a:r>
              <a:rPr lang="ru-RU" dirty="0">
                <a:latin typeface="Georgia" panose="02040502050405020303" pitchFamily="18" charset="0"/>
              </a:rPr>
              <a:t>1991 по 2012 год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1349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409" y="2420888"/>
            <a:ext cx="8229600" cy="15407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Леонид Константинович Полежаев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95355" y="2276872"/>
            <a:ext cx="6408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Этот человек вошёл в историю, как основатель города Омска</a:t>
            </a:r>
          </a:p>
        </p:txBody>
      </p:sp>
    </p:spTree>
    <p:extLst>
      <p:ext uri="{BB962C8B-B14F-4D97-AF65-F5344CB8AC3E}">
        <p14:creationId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Иван Дмитриевич </a:t>
            </a:r>
            <a:r>
              <a:rPr lang="ru-RU" dirty="0" err="1">
                <a:latin typeface="Georgia" panose="02040502050405020303" pitchFamily="18" charset="0"/>
              </a:rPr>
              <a:t>Бухгольц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1835696" y="2276872"/>
            <a:ext cx="57342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ГОРОДСКИЕ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СОБЫТИЯ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6856" y="1417638"/>
            <a:ext cx="8229600" cy="46085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В годы гражданской войны этот человек стал Верховным правителем России и обладателем всего золотого запаса страны. Именно он предложил сделать Омск столицей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0367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Александр Васильевич Колчак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38888"/>
            <a:ext cx="8256494" cy="4150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человек был первым секретарём обкома КПСС с 1961 по 1987 год. Был назначен на этот пост </a:t>
            </a:r>
            <a:r>
              <a:rPr lang="ru-RU" dirty="0" err="1">
                <a:latin typeface="Georgia" panose="02040502050405020303" pitchFamily="18" charset="0"/>
              </a:rPr>
              <a:t>Н.С.Хрущёвым</a:t>
            </a:r>
            <a:r>
              <a:rPr lang="ru-RU" dirty="0">
                <a:latin typeface="Georgia" panose="02040502050405020303" pitchFamily="18" charset="0"/>
              </a:rPr>
              <a:t> и руководил в период активного экономического роста города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068960"/>
            <a:ext cx="8229600" cy="7486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Сергей Иосифович </a:t>
            </a:r>
            <a:r>
              <a:rPr lang="ru-RU" dirty="0" err="1" smtClean="0">
                <a:latin typeface="Georgia" panose="02040502050405020303" pitchFamily="18" charset="0"/>
              </a:rPr>
              <a:t>Манякин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3131840" y="4508276"/>
            <a:ext cx="3600400" cy="20890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4625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8000" b="1" i="1" u="sng" dirty="0">
                <a:solidFill>
                  <a:schemeClr val="bg1"/>
                </a:solidFill>
                <a:latin typeface="Georgia" panose="02040502050405020303" pitchFamily="18" charset="0"/>
              </a:rPr>
              <a:t>2</a:t>
            </a:r>
            <a:r>
              <a:rPr lang="ru-RU" sz="8000" b="1" i="1" u="sng" dirty="0" smtClean="0">
                <a:solidFill>
                  <a:schemeClr val="bg1"/>
                </a:solidFill>
                <a:latin typeface="Georgia" panose="02040502050405020303" pitchFamily="18" charset="0"/>
              </a:rPr>
              <a:t> тур</a:t>
            </a:r>
            <a:endParaRPr lang="ru-RU" sz="8000" b="1" i="1" u="sng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9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4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26468" y="2780928"/>
            <a:ext cx="6491064" cy="1656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ПАМЯТНИКИ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0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1344161" y="2348880"/>
            <a:ext cx="68018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ТЕАТРАЛЬНАЯ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ЖИЗНЬ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4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189230" y="2708920"/>
            <a:ext cx="87655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ДОСТОПРИМЕЧАТЕЛЬНОСТИ</a:t>
            </a:r>
            <a:endParaRPr lang="ru-RU" sz="4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08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2123728" y="2803382"/>
            <a:ext cx="5152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ГОРОД-САД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9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2603533" y="2492896"/>
            <a:ext cx="41905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ОМСКИЙ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СПОРТ</a:t>
            </a:r>
          </a:p>
        </p:txBody>
      </p:sp>
    </p:spTree>
    <p:extLst>
      <p:ext uri="{BB962C8B-B14F-4D97-AF65-F5344CB8AC3E}">
        <p14:creationId xmlns:p14="http://schemas.microsoft.com/office/powerpoint/2010/main" val="411734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1835696" y="2492896"/>
            <a:ext cx="57262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ОМСКИЕ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ПРАВИТЕЛИ</a:t>
            </a:r>
            <a:endParaRPr lang="ru-RU" sz="6000" b="1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Памятники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 smtClean="0"/>
              <a:t>Театральная жизнь</a:t>
            </a:r>
            <a:endParaRPr lang="ru-RU" sz="3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Достопримечательности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Город-сад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 smtClean="0"/>
              <a:t>Омский спорт</a:t>
            </a:r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83137" y="25580976"/>
            <a:ext cx="8229600" cy="4493095"/>
          </a:xfrm>
        </p:spPr>
        <p:txBody>
          <a:bodyPr/>
          <a:lstStyle/>
          <a:p>
            <a:r>
              <a:rPr lang="ru-RU" dirty="0" smtClean="0"/>
              <a:t>Александр Павлович </a:t>
            </a:r>
            <a:r>
              <a:rPr lang="ru-RU" dirty="0" err="1" smtClean="0"/>
              <a:t>Шлеменко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13603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Georgia" panose="02040502050405020303" pitchFamily="18" charset="0"/>
              </a:rPr>
              <a:t>Назовите один из старейших памятников Омска</a:t>
            </a:r>
          </a:p>
        </p:txBody>
      </p:sp>
      <p:pic>
        <p:nvPicPr>
          <p:cNvPr id="20482" name="Picture 2" descr="https://zagran.guru/wp-content/uploads/2018/11/post_5bee93bb4a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0" y="274637"/>
            <a:ext cx="7207624" cy="486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852936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Успенский собор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99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708920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По традиции к этому памятнику всегда приезжают молодожёны</a:t>
            </a:r>
          </a:p>
        </p:txBody>
      </p:sp>
    </p:spTree>
    <p:extLst>
      <p:ext uri="{BB962C8B-B14F-4D97-AF65-F5344CB8AC3E}">
        <p14:creationId xmlns:p14="http://schemas.microsoft.com/office/powerpoint/2010/main" val="27115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3068960"/>
            <a:ext cx="4511842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Вечный огонь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027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6724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Людей какой профессии прославляет самый забавный памятник города?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8464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2492896"/>
            <a:ext cx="3933826" cy="2304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300" dirty="0" smtClean="0">
                <a:latin typeface="Georgia" panose="02040502050405020303" pitchFamily="18" charset="0"/>
              </a:rPr>
              <a:t>Памятник сантехника </a:t>
            </a:r>
            <a:r>
              <a:rPr lang="ru-RU" sz="4300" dirty="0" err="1" smtClean="0">
                <a:latin typeface="Georgia" panose="02040502050405020303" pitchFamily="18" charset="0"/>
              </a:rPr>
              <a:t>Степаныча</a:t>
            </a:r>
            <a:endParaRPr lang="ru-RU" sz="4300" dirty="0" smtClean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924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1685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31683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8 мая 1995 г. состоялось открытие памятника этому человеку, маршалу Советского союза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0155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58" y="2996952"/>
            <a:ext cx="8136904" cy="9361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Георгий Константинович Жуков</a:t>
            </a:r>
            <a:endParaRPr lang="ru-RU" dirty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7435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41405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Громкие имена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История города</a:t>
            </a:r>
            <a:endParaRPr lang="ru-RU" sz="3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Городские улицы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 smtClean="0"/>
              <a:t>Городские события</a:t>
            </a:r>
            <a:endParaRPr lang="ru-RU" sz="30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000" b="1" dirty="0" smtClean="0"/>
              <a:t>Омские правители</a:t>
            </a:r>
            <a:endParaRPr lang="ru-RU" sz="3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644" y="2780928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В здании этого архитектурного памятника находится музей пожарного дела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918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2924944"/>
            <a:ext cx="4767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Georgia" panose="02040502050405020303" pitchFamily="18" charset="0"/>
              </a:rPr>
              <a:t>Пожарная каланча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18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852936"/>
            <a:ext cx="8075239" cy="252027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Этот театр многие называют «трамплином»</a:t>
            </a:r>
          </a:p>
        </p:txBody>
      </p:sp>
    </p:spTree>
    <p:extLst>
      <p:ext uri="{BB962C8B-B14F-4D97-AF65-F5344CB8AC3E}">
        <p14:creationId xmlns:p14="http://schemas.microsoft.com/office/powerpoint/2010/main" val="302603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20448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Омский государственный музыкальный театр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436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92896"/>
            <a:ext cx="7992888" cy="25202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/>
              <a:t>В репертуар этого театра с недавнего времени входит спектакль «Хроники </a:t>
            </a:r>
            <a:r>
              <a:rPr lang="ru-RU" dirty="0" err="1"/>
              <a:t>Нарнии</a:t>
            </a:r>
            <a:r>
              <a:rPr lang="ru-RU" dirty="0"/>
              <a:t>»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1761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2708920"/>
            <a:ext cx="3610744" cy="22322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Театр юного зрителя (ТЮЗ)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3554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9278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564904"/>
            <a:ext cx="7192126" cy="23328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Этот омский театр расположен на улице </a:t>
            </a:r>
            <a:r>
              <a:rPr lang="ru-RU" dirty="0" smtClean="0"/>
              <a:t>Ленина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4328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636912"/>
            <a:ext cx="6120680" cy="190080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Омский государственный драматический театр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626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9962" y="2780928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Этот город был открыт в городе пятым по счёту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748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83137" y="25580976"/>
            <a:ext cx="8229600" cy="4493095"/>
          </a:xfrm>
        </p:spPr>
        <p:txBody>
          <a:bodyPr/>
          <a:lstStyle/>
          <a:p>
            <a:r>
              <a:rPr lang="ru-RU" dirty="0" smtClean="0"/>
              <a:t>Александр Павлович </a:t>
            </a:r>
            <a:r>
              <a:rPr lang="ru-RU" dirty="0" err="1" smtClean="0"/>
              <a:t>Шлеменко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1026" name="Picture 2" descr="https://s5o.ru/storage/dumpster/3/71/a84d8b6fde0ac19a2e397691814b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1512" y="-1179512"/>
            <a:ext cx="78638400" cy="5242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34888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Омич, боец смешанных единоборств, чемпион мира, чемпион России по панкратиону</a:t>
            </a:r>
            <a:endParaRPr lang="ru-RU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2780928"/>
            <a:ext cx="4680520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Пятый театр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3994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26928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 сцене этого театра ставят пьесы только русских авторов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8460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780928"/>
            <a:ext cx="5747192" cy="276490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Галёрка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28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869160"/>
            <a:ext cx="8964488" cy="75513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Назовите месторасположение часовни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21506" name="Picture 2" descr="https://wikiway.com/upload/iblock/b2e/Serafimo_Alekseevskaya-chasovn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" y="274638"/>
            <a:ext cx="7191237" cy="481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19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110872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Пересечение улиц Ленина и Партизанской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4587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8829" y="2780928"/>
            <a:ext cx="8964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Georgia" panose="02040502050405020303" pitchFamily="18" charset="0"/>
              </a:rPr>
              <a:t>Здание этой библиотеки украшают скульптуры русских писателей</a:t>
            </a:r>
          </a:p>
        </p:txBody>
      </p:sp>
    </p:spTree>
    <p:extLst>
      <p:ext uri="{BB962C8B-B14F-4D97-AF65-F5344CB8AC3E}">
        <p14:creationId xmlns:p14="http://schemas.microsoft.com/office/powerpoint/2010/main" val="301280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174" y="2492896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Библиотека </a:t>
            </a:r>
            <a:r>
              <a:rPr lang="ru-RU" dirty="0" err="1" smtClean="0">
                <a:latin typeface="Georgia" panose="02040502050405020303" pitchFamily="18" charset="0"/>
              </a:rPr>
              <a:t>им.А.С.Пушкина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449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28803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 территории этого уникального природного парка проживает более 150 видов птиц и 19 видов млекопитающих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2549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2564904"/>
            <a:ext cx="4248472" cy="10795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300" dirty="0" smtClean="0">
                <a:latin typeface="Georgia" panose="02040502050405020303" pitchFamily="18" charset="0"/>
              </a:rPr>
              <a:t>Птичья гавань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4306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0963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С памятником этой известной омской барышни любят фотографироваться не только омичи, но и гости города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3217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1409</Words>
  <Application>Microsoft Office PowerPoint</Application>
  <PresentationFormat>Экран (4:3)</PresentationFormat>
  <Paragraphs>459</Paragraphs>
  <Slides>137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137</vt:i4>
      </vt:variant>
    </vt:vector>
  </HeadingPairs>
  <TitlesOfParts>
    <vt:vector size="142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Категория 1</vt:lpstr>
      <vt:lpstr>Категория 2</vt:lpstr>
      <vt:lpstr>Категория 3</vt:lpstr>
      <vt:lpstr>Категория 4</vt:lpstr>
      <vt:lpstr>Категория 5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Презентация PowerPoint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Презентация PowerPoint</vt:lpstr>
      <vt:lpstr>Категория 3</vt:lpstr>
      <vt:lpstr>Категория 3</vt:lpstr>
      <vt:lpstr>Презентация PowerPoint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Презентация PowerPoint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Презентация PowerPoint</vt:lpstr>
      <vt:lpstr>Категория 1</vt:lpstr>
      <vt:lpstr>Категория 2</vt:lpstr>
      <vt:lpstr>Категория 3</vt:lpstr>
      <vt:lpstr>Категория 4</vt:lpstr>
      <vt:lpstr>Категория 5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Презентация PowerPoint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Презентация PowerPoint</vt:lpstr>
      <vt:lpstr>Категория 3</vt:lpstr>
      <vt:lpstr>Категория 3</vt:lpstr>
      <vt:lpstr>Презентация PowerPoint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Презентация PowerPoint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СТРАНИЦЫ ИСТОРИИ  ТЕАТРАЛЬНЫЙ СЕЗОН  ГДЕ-ТО В ГОРОДЕ…  СПОРТИВНАЯ ЖИЗНЬ  ЛИЧНОСТИ</vt:lpstr>
      <vt:lpstr>ТЕМА: СТРАНИЦЫ ИСТОРИИ</vt:lpstr>
      <vt:lpstr>Категория 5</vt:lpstr>
      <vt:lpstr>ТЕМА: ТЕАТРАЛЬНЫЙ СЕЗОН</vt:lpstr>
      <vt:lpstr>Категория 5</vt:lpstr>
      <vt:lpstr>ТЕМА: ГДЕ-ТО В ГОРОДЕ…</vt:lpstr>
      <vt:lpstr>Категория 5</vt:lpstr>
      <vt:lpstr>ТЕМА: СПОРТИВНАЯ ЖИЗНЬ</vt:lpstr>
      <vt:lpstr>Категория 5</vt:lpstr>
      <vt:lpstr>ТЕМА: ЛИЧНОСТИ</vt:lpstr>
      <vt:lpstr>Категория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Татьяна</cp:lastModifiedBy>
  <cp:revision>74</cp:revision>
  <dcterms:created xsi:type="dcterms:W3CDTF">2014-05-16T09:35:17Z</dcterms:created>
  <dcterms:modified xsi:type="dcterms:W3CDTF">2020-12-24T15:31:03Z</dcterms:modified>
</cp:coreProperties>
</file>