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15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71" r:id="rId12"/>
    <p:sldId id="270" r:id="rId13"/>
    <p:sldId id="277" r:id="rId1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800DFF-37F8-4B18-B0D6-59D6622BA7CD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0A3E5F-B15A-4240-9988-B70C7439EC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6699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A3E5F-B15A-4240-9988-B70C7439EC43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584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3/23/2021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3/23/2021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ransition advClick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0104.mp3" TargetMode="Externa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sadikn8.ucoz.com/about.html" TargetMode="External"/><Relationship Id="rId3" Type="http://schemas.openxmlformats.org/officeDocument/2006/relationships/hyperlink" Target="http://static.freepik.com/foto-gratuito/erba_21072452.jpg" TargetMode="External"/><Relationship Id="rId7" Type="http://schemas.openxmlformats.org/officeDocument/2006/relationships/hyperlink" Target="http://xrest.ru/original/828787/" TargetMode="Externa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nthepresenceofbutterflies.com/uploads/4/8/2/3/4823552/7596567_orig.jpg" TargetMode="External"/><Relationship Id="rId5" Type="http://schemas.openxmlformats.org/officeDocument/2006/relationships/hyperlink" Target="http://www.playcast.ru/view/2867130/2379c4b850ca03db88c869c710a72869b8379365pl" TargetMode="External"/><Relationship Id="rId4" Type="http://schemas.openxmlformats.org/officeDocument/2006/relationships/hyperlink" Target="http://detsad62.ucoz.ru/photo/novyj_god_2012_2013/3-2-0-0-2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5152" y="609600"/>
            <a:ext cx="6708648" cy="30149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effectLst/>
              </a:rPr>
              <a:t/>
            </a:r>
            <a:br>
              <a:rPr lang="ru-RU" sz="3200" dirty="0" smtClean="0">
                <a:solidFill>
                  <a:srgbClr val="FF0000"/>
                </a:solidFill>
                <a:effectLst/>
              </a:rPr>
            </a:br>
            <a:r>
              <a:rPr lang="ru-RU" sz="3200" dirty="0" smtClean="0">
                <a:solidFill>
                  <a:srgbClr val="FF0000"/>
                </a:solidFill>
                <a:effectLst/>
              </a:rPr>
              <a:t/>
            </a:r>
            <a:br>
              <a:rPr lang="ru-RU" sz="3200" dirty="0" smtClean="0">
                <a:solidFill>
                  <a:srgbClr val="FF0000"/>
                </a:solidFill>
                <a:effectLst/>
              </a:rPr>
            </a:br>
            <a:r>
              <a:rPr lang="ru-RU" sz="3200" dirty="0" smtClean="0">
                <a:solidFill>
                  <a:srgbClr val="FF0000"/>
                </a:solidFill>
                <a:effectLst/>
              </a:rPr>
              <a:t/>
            </a:r>
            <a:br>
              <a:rPr lang="ru-RU" sz="3200" dirty="0" smtClean="0">
                <a:solidFill>
                  <a:srgbClr val="FF0000"/>
                </a:solidFill>
                <a:effectLst/>
              </a:rPr>
            </a:br>
            <a:r>
              <a:rPr lang="ru-RU" sz="3200" dirty="0">
                <a:solidFill>
                  <a:srgbClr val="FF0000"/>
                </a:solidFill>
                <a:effectLst/>
              </a:rPr>
              <a:t/>
            </a:r>
            <a:br>
              <a:rPr lang="ru-RU" sz="3200" dirty="0">
                <a:solidFill>
                  <a:srgbClr val="FF0000"/>
                </a:solidFill>
                <a:effectLst/>
              </a:rPr>
            </a:br>
            <a:r>
              <a:rPr lang="ru-RU" sz="1300" dirty="0">
                <a:solidFill>
                  <a:srgbClr val="FF0000"/>
                </a:solidFill>
                <a:effectLst/>
              </a:rPr>
              <a:t>Муниципальное бюджетное  дошкольное образовательное учреждение </a:t>
            </a:r>
            <a:br>
              <a:rPr lang="ru-RU" sz="1300" dirty="0">
                <a:solidFill>
                  <a:srgbClr val="FF0000"/>
                </a:solidFill>
                <a:effectLst/>
              </a:rPr>
            </a:br>
            <a:r>
              <a:rPr lang="ru-RU" sz="1300" dirty="0">
                <a:solidFill>
                  <a:srgbClr val="FF0000"/>
                </a:solidFill>
                <a:effectLst/>
              </a:rPr>
              <a:t>                             «Детский сад №55 г. Челябинска»</a:t>
            </a:r>
            <a:br>
              <a:rPr lang="ru-RU" sz="1300" dirty="0">
                <a:solidFill>
                  <a:srgbClr val="FF0000"/>
                </a:solidFill>
                <a:effectLst/>
              </a:rPr>
            </a:br>
            <a:r>
              <a:rPr lang="ru-RU" sz="1300" dirty="0">
                <a:solidFill>
                  <a:srgbClr val="FF0000"/>
                </a:solidFill>
                <a:effectLst/>
              </a:rPr>
              <a:t>454048 г. Челябинск ул. Воровского д.75, тел. (351)232-83-56</a:t>
            </a:r>
            <a:br>
              <a:rPr lang="ru-RU" sz="1300" dirty="0">
                <a:solidFill>
                  <a:srgbClr val="FF0000"/>
                </a:solidFill>
                <a:effectLst/>
              </a:rPr>
            </a:br>
            <a:r>
              <a:rPr lang="ru-RU" sz="1300" dirty="0">
                <a:solidFill>
                  <a:srgbClr val="FF0000"/>
                </a:solidFill>
                <a:effectLst/>
              </a:rPr>
              <a:t>(СП1) 454048 г. Челябинск, ул. Федорова д 8, тел.(351)237-55-38,237-55-47</a:t>
            </a:r>
            <a:br>
              <a:rPr lang="ru-RU" sz="1300" dirty="0">
                <a:solidFill>
                  <a:srgbClr val="FF0000"/>
                </a:solidFill>
                <a:effectLst/>
              </a:rPr>
            </a:br>
            <a:r>
              <a:rPr lang="ru-RU" sz="1300" dirty="0">
                <a:solidFill>
                  <a:srgbClr val="FF0000"/>
                </a:solidFill>
                <a:effectLst/>
              </a:rPr>
              <a:t>(СП2) 454048 г. Челябинск, ул. Яблочкина д10, тел.(351)237-55-38,237-55-47</a:t>
            </a:r>
            <a:br>
              <a:rPr lang="ru-RU" sz="1300" dirty="0">
                <a:solidFill>
                  <a:srgbClr val="FF0000"/>
                </a:solidFill>
                <a:effectLst/>
              </a:rPr>
            </a:br>
            <a:r>
              <a:rPr lang="en-US" sz="1300" dirty="0">
                <a:solidFill>
                  <a:srgbClr val="FF0000"/>
                </a:solidFill>
                <a:effectLst/>
              </a:rPr>
              <a:t>E- mail: </a:t>
            </a:r>
            <a:r>
              <a:rPr lang="en-US" sz="1300" dirty="0" err="1">
                <a:solidFill>
                  <a:srgbClr val="FF0000"/>
                </a:solidFill>
                <a:effectLst/>
              </a:rPr>
              <a:t>mdouds</a:t>
            </a:r>
            <a:r>
              <a:rPr lang="en-US" sz="1300" dirty="0">
                <a:solidFill>
                  <a:srgbClr val="FF0000"/>
                </a:solidFill>
                <a:effectLst/>
              </a:rPr>
              <a:t> 55@ gmail.com, </a:t>
            </a:r>
            <a:r>
              <a:rPr lang="ru-RU" sz="1300" dirty="0">
                <a:solidFill>
                  <a:srgbClr val="FF0000"/>
                </a:solidFill>
                <a:effectLst/>
              </a:rPr>
              <a:t>Сайт </a:t>
            </a:r>
            <a:r>
              <a:rPr lang="en-US" sz="1300" dirty="0" err="1">
                <a:solidFill>
                  <a:srgbClr val="FF0000"/>
                </a:solidFill>
                <a:effectLst/>
              </a:rPr>
              <a:t>mdouds</a:t>
            </a:r>
            <a:r>
              <a:rPr lang="en-US" sz="1300" dirty="0">
                <a:solidFill>
                  <a:srgbClr val="FF0000"/>
                </a:solidFill>
                <a:effectLst/>
              </a:rPr>
              <a:t> 55.lbihost.ru </a:t>
            </a:r>
            <a:r>
              <a:rPr lang="ru-RU" sz="1300" dirty="0" smtClean="0">
                <a:solidFill>
                  <a:srgbClr val="FF0000"/>
                </a:solidFill>
                <a:effectLst/>
              </a:rPr>
              <a:t/>
            </a:r>
            <a:br>
              <a:rPr lang="ru-RU" sz="1300" dirty="0" smtClean="0">
                <a:solidFill>
                  <a:srgbClr val="FF0000"/>
                </a:solidFill>
                <a:effectLst/>
              </a:rPr>
            </a:br>
            <a:r>
              <a:rPr lang="ru-RU" sz="1300" dirty="0" smtClean="0">
                <a:solidFill>
                  <a:srgbClr val="FF0000"/>
                </a:solidFill>
                <a:effectLst/>
              </a:rPr>
              <a:t/>
            </a:r>
            <a:br>
              <a:rPr lang="ru-RU" sz="1300" dirty="0" smtClean="0">
                <a:solidFill>
                  <a:srgbClr val="FF0000"/>
                </a:solidFill>
                <a:effectLst/>
              </a:rPr>
            </a:br>
            <a:r>
              <a:rPr lang="ru-RU" sz="3200" dirty="0" smtClean="0">
                <a:solidFill>
                  <a:srgbClr val="FF0000"/>
                </a:solidFill>
                <a:effectLst/>
              </a:rPr>
              <a:t>Интерактивные игры </a:t>
            </a:r>
            <a:br>
              <a:rPr lang="ru-RU" sz="3200" dirty="0" smtClean="0">
                <a:solidFill>
                  <a:srgbClr val="FF0000"/>
                </a:solidFill>
                <a:effectLst/>
              </a:rPr>
            </a:br>
            <a:r>
              <a:rPr lang="ru-RU" sz="3200" dirty="0" smtClean="0">
                <a:solidFill>
                  <a:srgbClr val="FF0000"/>
                </a:solidFill>
                <a:effectLst/>
              </a:rPr>
              <a:t>по речевому развитию в </a:t>
            </a:r>
            <a:r>
              <a:rPr lang="ru-RU" sz="3200" dirty="0" smtClean="0">
                <a:solidFill>
                  <a:srgbClr val="FF0000"/>
                </a:solidFill>
                <a:effectLst/>
              </a:rPr>
              <a:t>подготовительной </a:t>
            </a:r>
            <a:r>
              <a:rPr lang="ru-RU" sz="3200" dirty="0" smtClean="0">
                <a:solidFill>
                  <a:srgbClr val="FF0000"/>
                </a:solidFill>
                <a:effectLst/>
              </a:rPr>
              <a:t> группе детского сада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38800" y="5072396"/>
            <a:ext cx="2444496" cy="652796"/>
          </a:xfrm>
        </p:spPr>
        <p:txBody>
          <a:bodyPr>
            <a:normAutofit/>
          </a:bodyPr>
          <a:lstStyle/>
          <a:p>
            <a:pPr marR="0" lvl="0" algn="l" fontAlgn="t">
              <a:spcBef>
                <a:spcPts val="0"/>
              </a:spcBef>
              <a:buClrTx/>
              <a:buSzTx/>
            </a:pPr>
            <a:r>
              <a:rPr lang="ru-RU" sz="1050" dirty="0">
                <a:solidFill>
                  <a:srgbClr val="FF0000"/>
                </a:solidFill>
                <a:latin typeface="Calibri"/>
              </a:rPr>
              <a:t> 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i (5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1981200"/>
            <a:ext cx="1196340" cy="1143000"/>
          </a:xfrm>
          <a:prstGeom prst="rect">
            <a:avLst/>
          </a:prstGeom>
        </p:spPr>
      </p:pic>
      <p:pic>
        <p:nvPicPr>
          <p:cNvPr id="6" name="Рисунок 5" descr="i (5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9800" y="2971800"/>
            <a:ext cx="967740" cy="924592"/>
          </a:xfrm>
          <a:prstGeom prst="rect">
            <a:avLst/>
          </a:prstGeom>
        </p:spPr>
      </p:pic>
      <p:pic>
        <p:nvPicPr>
          <p:cNvPr id="7" name="Рисунок 6" descr="i (5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5765668">
            <a:off x="7937970" y="188445"/>
            <a:ext cx="891540" cy="851790"/>
          </a:xfrm>
          <a:prstGeom prst="rect">
            <a:avLst/>
          </a:prstGeom>
        </p:spPr>
      </p:pic>
      <p:pic>
        <p:nvPicPr>
          <p:cNvPr id="8" name="Рисунок 7" descr="i (5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0" y="1524000"/>
            <a:ext cx="877316" cy="838200"/>
          </a:xfrm>
          <a:prstGeom prst="rect">
            <a:avLst/>
          </a:prstGeom>
        </p:spPr>
      </p:pic>
      <p:pic>
        <p:nvPicPr>
          <p:cNvPr id="9" name="Рисунок 8" descr="i (5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1066800"/>
            <a:ext cx="662940" cy="63338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733800" y="495300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400" dirty="0" smtClean="0">
                <a:solidFill>
                  <a:srgbClr val="FF0000"/>
                </a:solidFill>
              </a:rPr>
              <a:t>Подготовила воспитатель:       </a:t>
            </a:r>
            <a:r>
              <a:rPr lang="ru-RU" sz="2400" dirty="0" smtClean="0">
                <a:solidFill>
                  <a:srgbClr val="FF0000"/>
                </a:solidFill>
              </a:rPr>
              <a:t>Попова А.А</a:t>
            </a:r>
            <a:r>
              <a:rPr lang="ru-RU" sz="2400" dirty="0" smtClean="0">
                <a:solidFill>
                  <a:srgbClr val="FF0000"/>
                </a:solidFill>
              </a:rPr>
              <a:t>.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Неправильный ответ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Неправильный ответ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Правильный ответ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4114800" y="5486400"/>
            <a:ext cx="1295400" cy="457200"/>
          </a:xfrm>
          <a:prstGeom prst="rightArrow">
            <a:avLst>
              <a:gd name="adj1" fmla="val 62500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дальше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9" name="Рисунок 8" descr="http://edufiles.ru/uploads/posts/2011-02/1297193580_vesna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://faunazoo.ru/wp-content/uploads/2012/03/%D0%97%D0%B8%D0%BC%D0%BE%D0%B2%D0%BA%D0%B0-%D0%BC%D0%B5%D0%B4%D0%B2%D0%B5%D0%B4%D1%8F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43830"/>
            <a:ext cx="3351212" cy="2514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://liubavyshka.ru/_ph/17/2/24095609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366" y="248302"/>
            <a:ext cx="1600200" cy="144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http://www.thecedarmillgardenclub.org/000802_c591_0068_csls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322" y="253115"/>
            <a:ext cx="2133600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между снегом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350" y="4375150"/>
            <a:ext cx="1390650" cy="1035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010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5005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62000" y="381000"/>
            <a:ext cx="7543800" cy="8382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ФОРМИРОВАНИЕ ГРАММАТИЧЕСКОГО СТРОЯ РЕЧИ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C:\Documents and Settings\Кирилл\Рабочий стол\МАМА\анимация\CL-13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19200"/>
            <a:ext cx="83058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438400"/>
            <a:ext cx="2057400" cy="1752600"/>
          </a:xfrm>
          <a:prstGeom prst="rect">
            <a:avLst/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2514600"/>
            <a:ext cx="2362200" cy="1752600"/>
          </a:xfrm>
          <a:prstGeom prst="rect">
            <a:avLst/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72200" y="2514600"/>
            <a:ext cx="2438400" cy="1752600"/>
          </a:xfrm>
          <a:prstGeom prst="rect">
            <a:avLst/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</p:spPr>
      </p:pic>
      <p:pic>
        <p:nvPicPr>
          <p:cNvPr id="9" name="Picture 8" descr="1328145876_0040_250x20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" y="4343400"/>
            <a:ext cx="2209800" cy="20574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1" name="Picture 9" descr="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2800" y="4419600"/>
            <a:ext cx="2362200" cy="20383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48400" y="4419600"/>
            <a:ext cx="2274888" cy="20574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3048000" y="1371600"/>
            <a:ext cx="32880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Дикие животные</a:t>
            </a:r>
            <a:endParaRPr lang="ru-RU" sz="32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C0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Кирилл\Рабочий стол\МАМА\анимация\CL-13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85344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438400"/>
            <a:ext cx="3673475" cy="19415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6" name="Picture 10" descr="0008142151_fid - копи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2590800"/>
            <a:ext cx="2114550" cy="16764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4800600"/>
            <a:ext cx="1604963" cy="14478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8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90800" y="4800600"/>
            <a:ext cx="1600200" cy="14351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9" name="Picture 1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4800600"/>
            <a:ext cx="1676400" cy="1350963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0" name="Picture 1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58000" y="4800600"/>
            <a:ext cx="1577975" cy="1371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3 0.01574 C -0.00556 0.01042 -0.00486 0.00348 -0.00191 -0.00139 C 0.00035 -0.00509 0.0033 -0.00787 0.00573 -0.01157 C 0.01076 -0.01921 0.01372 -0.02824 0.01997 -0.03379 C 0.0224 -0.04375 0.01927 -0.03449 0.02639 -0.04398 C 0.02743 -0.04537 0.02778 -0.04768 0.02882 -0.04907 C 0.0316 -0.05231 0.03785 -0.05764 0.03785 -0.0574 C 0.0401 -0.07037 0.03681 -0.05995 0.04427 -0.06805 C 0.05174 -0.07639 0.04097 -0.07129 0.05191 -0.07477 C 0.05243 -0.07754 0.05139 -0.08217 0.0533 -0.08333 C 0.05799 -0.08611 0.06354 -0.08426 0.06858 -0.08495 C 0.07153 -0.08541 0.07465 -0.08657 0.0776 -0.0868 C 0.08611 -0.08773 0.09479 -0.08796 0.1033 -0.08842 C 0.13247 -0.09444 0.1559 -0.09444 0.18785 -0.09537 C 0.19983 -0.09652 0.21181 -0.09676 0.22378 -0.09861 C 0.23455 -0.10023 0.24618 -0.10486 0.25712 -0.10717 C 0.26771 -0.11435 0.27899 -0.11736 0.29045 -0.12083 C 0.29462 -0.12662 0.29844 -0.12801 0.3033 -0.13287 C 0.30503 -0.13634 0.3066 -0.13958 0.30833 -0.14305 C 0.3092 -0.1449 0.31094 -0.14838 0.31094 -0.14815 C 0.31319 -0.15787 0.31615 -0.1662 0.31858 -0.17569 C 0.32083 -0.18472 0.32135 -0.19421 0.32378 -0.20301 C 0.32326 -0.22245 0.32344 -0.2419 0.3224 -0.26111 C 0.32188 -0.2699 0.31719 -0.27824 0.31597 -0.2868 C 0.31528 -0.2912 0.31406 -0.30902 0.31215 -0.3125 C 0.31042 -0.31574 0.3066 -0.31643 0.30451 -0.31921 C 0.29601 -0.33055 0.29115 -0.33449 0.27882 -0.33634 C 0.26337 -0.34282 0.26771 -0.33958 0.24045 -0.33796 C 0.23368 -0.33634 0.22917 -0.3324 0.2224 -0.3294 C 0.22031 -0.32847 0.21806 -0.32847 0.21597 -0.32777 C 0.21476 -0.32731 0.21215 -0.32615 0.21215 -0.32592 " pathEditMode="relative" rAng="0" ptsTypes="ffffffffffffffffffffffffffffff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00" y="-17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838200"/>
            <a:ext cx="8153400" cy="5334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Интернет-ресурсы: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Blip>
                <a:blip r:embed="rId2"/>
              </a:buBlip>
            </a:pPr>
            <a:r>
              <a:rPr lang="en-US" sz="1800" dirty="0" smtClean="0">
                <a:solidFill>
                  <a:srgbClr val="002060"/>
                </a:solidFill>
                <a:hlinkClick r:id="rId3"/>
              </a:rPr>
              <a:t>http://static.freepik.com/foto-gratuito/erba_21072452.jpg</a:t>
            </a:r>
            <a:r>
              <a:rPr lang="ru-RU" sz="1800" dirty="0" smtClean="0">
                <a:solidFill>
                  <a:srgbClr val="002060"/>
                </a:solidFill>
              </a:rPr>
              <a:t> травка фон</a:t>
            </a:r>
          </a:p>
          <a:p>
            <a:pPr>
              <a:buBlip>
                <a:blip r:embed="rId2"/>
              </a:buBlip>
            </a:pPr>
            <a:r>
              <a:rPr lang="en-US" sz="1800" dirty="0" smtClean="0">
                <a:solidFill>
                  <a:srgbClr val="002060"/>
                </a:solidFill>
                <a:hlinkClick r:id="rId4"/>
              </a:rPr>
              <a:t>http://detsad62.ucoz.ru/photo/novyj_god_2012_2013/3-2-0-0-2</a:t>
            </a:r>
            <a:r>
              <a:rPr lang="ru-RU" sz="1800" dirty="0" smtClean="0">
                <a:solidFill>
                  <a:srgbClr val="002060"/>
                </a:solidFill>
              </a:rPr>
              <a:t> травка с ромашками и бабочками</a:t>
            </a:r>
          </a:p>
          <a:p>
            <a:pPr>
              <a:buBlip>
                <a:blip r:embed="rId2"/>
              </a:buBlip>
            </a:pPr>
            <a:r>
              <a:rPr lang="en-US" sz="1800" dirty="0" smtClean="0">
                <a:solidFill>
                  <a:srgbClr val="002060"/>
                </a:solidFill>
                <a:hlinkClick r:id="rId5"/>
              </a:rPr>
              <a:t>http://www.playcast.ru/view/2867130/2379c4b850ca03db88c869c710a72869b8379365pl</a:t>
            </a:r>
            <a:r>
              <a:rPr lang="ru-RU" sz="1800" dirty="0" smtClean="0">
                <a:solidFill>
                  <a:srgbClr val="002060"/>
                </a:solidFill>
              </a:rPr>
              <a:t> ромашки с божьими коровками</a:t>
            </a:r>
          </a:p>
          <a:p>
            <a:pPr>
              <a:buBlip>
                <a:blip r:embed="rId2"/>
              </a:buBlip>
            </a:pPr>
            <a:r>
              <a:rPr lang="en-US" sz="1800" dirty="0" smtClean="0">
                <a:solidFill>
                  <a:srgbClr val="002060"/>
                </a:solidFill>
                <a:hlinkClick r:id="rId6"/>
              </a:rPr>
              <a:t>http://www.inthepresenceofbutterflies.com/uploads/4/8/2/3/4823552/7596567_orig.jpg</a:t>
            </a:r>
            <a:r>
              <a:rPr lang="ru-RU" sz="1800" dirty="0" smtClean="0">
                <a:solidFill>
                  <a:srgbClr val="002060"/>
                </a:solidFill>
              </a:rPr>
              <a:t> желтая бабочка</a:t>
            </a:r>
          </a:p>
          <a:p>
            <a:pPr>
              <a:buBlip>
                <a:blip r:embed="rId2"/>
              </a:buBlip>
            </a:pPr>
            <a:r>
              <a:rPr lang="en-US" sz="1800" dirty="0" smtClean="0">
                <a:solidFill>
                  <a:srgbClr val="002060"/>
                </a:solidFill>
                <a:hlinkClick r:id="rId7"/>
              </a:rPr>
              <a:t>http://xrest.ru/original/828787/</a:t>
            </a:r>
            <a:r>
              <a:rPr lang="ru-RU" sz="1800" dirty="0" smtClean="0">
                <a:solidFill>
                  <a:srgbClr val="002060"/>
                </a:solidFill>
              </a:rPr>
              <a:t>  улитка</a:t>
            </a:r>
          </a:p>
          <a:p>
            <a:pPr>
              <a:buBlip>
                <a:blip r:embed="rId2"/>
              </a:buBlip>
            </a:pPr>
            <a:r>
              <a:rPr lang="en-US" sz="1800" dirty="0" smtClean="0">
                <a:solidFill>
                  <a:srgbClr val="002060"/>
                </a:solidFill>
                <a:hlinkClick r:id="rId8"/>
              </a:rPr>
              <a:t>http://sadikn8.ucoz.com/about.html</a:t>
            </a:r>
            <a:r>
              <a:rPr lang="ru-RU" sz="1800" dirty="0" smtClean="0">
                <a:solidFill>
                  <a:srgbClr val="002060"/>
                </a:solidFill>
              </a:rPr>
              <a:t> улитка</a:t>
            </a:r>
          </a:p>
          <a:p>
            <a:endParaRPr lang="ru-RU" sz="18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3000" y="457200"/>
            <a:ext cx="71628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Включение информационно-коммуникативных технологий (ИКТ)  в  </a:t>
            </a:r>
            <a:r>
              <a:rPr lang="ru-RU" dirty="0" err="1"/>
              <a:t>воспитательно</a:t>
            </a:r>
            <a:r>
              <a:rPr lang="ru-RU" dirty="0"/>
              <a:t>-образовательный процесс в дошкольном образовательном учреждении — это одна из новых и актуальных проблем в  логике ФГОС ДО. </a:t>
            </a:r>
          </a:p>
          <a:p>
            <a:r>
              <a:rPr lang="ru-RU" dirty="0"/>
              <a:t>	Информационно-коммуникативные технологии обладают следующими преимуществами:</a:t>
            </a:r>
          </a:p>
          <a:p>
            <a:r>
              <a:rPr lang="ru-RU" dirty="0"/>
              <a:t>- предъявление информации на экране - несет в себе образный тип информации, понятный дошкольникам; </a:t>
            </a:r>
          </a:p>
          <a:p>
            <a:r>
              <a:rPr lang="ru-RU" dirty="0"/>
              <a:t>- движения, звук, мультипликация надолго привлекает внимание ребенка; </a:t>
            </a:r>
          </a:p>
          <a:p>
            <a:r>
              <a:rPr lang="ru-RU" dirty="0"/>
              <a:t>- проблемные задачи, поощрение ребенка при их правильном решении самим компьютером являются стимулом познавательной активности детей; </a:t>
            </a:r>
          </a:p>
          <a:p>
            <a:r>
              <a:rPr lang="ru-RU" dirty="0"/>
              <a:t>- предоставляет возможность индивидуализации обучения; </a:t>
            </a:r>
          </a:p>
          <a:p>
            <a:r>
              <a:rPr lang="ru-RU" dirty="0"/>
              <a:t>- в процессе своей деятельности за компьютером, около интерактивной доски дошкольник приобретает уверенность в себе, в том, что он многое может. 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609600" y="457200"/>
            <a:ext cx="7848600" cy="14478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Использование </a:t>
            </a:r>
            <a:r>
              <a:rPr lang="ru-RU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интерактивных игр </a:t>
            </a:r>
            <a:br>
              <a:rPr lang="ru-RU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направлено на достижение  следующих целевых </a:t>
            </a: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ориентиров:</a:t>
            </a:r>
            <a:endParaRPr lang="ru-RU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90600" y="1926771"/>
            <a:ext cx="746760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Проявление инициативы и самостоятельности в разных видах деятельности – игре, общении , познавательно-исследовательской деятельности, и др.</a:t>
            </a:r>
          </a:p>
          <a:p>
            <a:r>
              <a:rPr lang="ru-RU" sz="1600" dirty="0"/>
              <a:t>Ребенок обладает установкой положительного отношения к миру, к разным видам труда, другим людям и самому себе.</a:t>
            </a:r>
          </a:p>
          <a:p>
            <a:r>
              <a:rPr lang="ru-RU" sz="1600" dirty="0"/>
              <a:t>Ребенок активно взаимодействует со сверстниками и взрослыми, участвует в совместных играх.</a:t>
            </a:r>
          </a:p>
          <a:p>
            <a:r>
              <a:rPr lang="ru-RU" sz="1600" dirty="0"/>
              <a:t>Ребенок обладает развитым воображением, которое реализуется в разных видах деятельности.</a:t>
            </a:r>
          </a:p>
          <a:p>
            <a:r>
              <a:rPr lang="ru-RU" sz="1600" dirty="0"/>
              <a:t>Ребенок достаточно хорошо владеет устной речью, может выражать свои мысли и желания, может использовать речь для выражения своих мыслей, чувств и желаний, построения речевого высказывания  в ситуации общения, может выделять звуки в словах, у ребенка складываются предпосылки грамотности.</a:t>
            </a:r>
          </a:p>
          <a:p>
            <a:r>
              <a:rPr lang="ru-RU" sz="1600" dirty="0"/>
              <a:t>Ребенок проявляет любознательность, задает вопросы взрослым и сверстникам,  интересуется причинно-следственными связями, пытается самостоятельно придумать объяснения  явлениям природы и поступкам людей; склонен наблюдать, экспериментировать.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76300" y="533400"/>
            <a:ext cx="7543800" cy="9144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/>
            </a:r>
            <a:br>
              <a:rPr lang="ru-RU" sz="200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</a:br>
            <a:r>
              <a:rPr lang="ru-RU" sz="3200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Виды игр по развитию речи: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24000" y="1747157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ИГРЫ ПО ЗВУКОВОЙ КУЛЬТУРЕ РЕЧИ</a:t>
            </a:r>
            <a:endParaRPr lang="ru-RU" sz="20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495800" y="1779814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ИГРЫ </a:t>
            </a:r>
            <a:r>
              <a:rPr lang="ru-RU" sz="2000" dirty="0">
                <a:solidFill>
                  <a:srgbClr val="002060"/>
                </a:solidFill>
              </a:rPr>
              <a:t>НА РАЗВИТИЕ </a:t>
            </a:r>
            <a:r>
              <a:rPr lang="ru-RU" sz="2000" dirty="0" smtClean="0">
                <a:solidFill>
                  <a:srgbClr val="002060"/>
                </a:solidFill>
              </a:rPr>
              <a:t>СЛОВАРЯ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91200" y="3646714"/>
            <a:ext cx="20574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ФОРМИРОВАНИЕ ГРАММАТИЧЕСКОГО СТРОЯ РЕЧИ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667000" y="3657600"/>
            <a:ext cx="20574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ИГРЫ НА РАЗВИТИЕ СВЯЗНОЙ РЕЧИ</a:t>
            </a:r>
            <a:endParaRPr lang="ru-RU" sz="20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76300" y="457200"/>
            <a:ext cx="7543800" cy="6858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r>
              <a:rPr lang="ru-RU" sz="2400" b="1" dirty="0" smtClean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ИГРЫ </a:t>
            </a:r>
            <a:r>
              <a:rPr lang="ru-RU" sz="2400" b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 ЗВУКОВОЙ КУЛЬТУРЕ </a:t>
            </a:r>
            <a:r>
              <a:rPr lang="ru-RU" sz="2400" b="1" dirty="0" smtClean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РЕЧИ  :</a:t>
            </a:r>
            <a:endParaRPr lang="ru-RU" sz="2400" b="1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1485900"/>
            <a:ext cx="5942033" cy="11430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219200" y="2133600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/>
              <a:t>кашка -</a:t>
            </a:r>
          </a:p>
          <a:p>
            <a:endParaRPr lang="ru-RU" sz="3200" dirty="0" smtClean="0"/>
          </a:p>
          <a:p>
            <a:r>
              <a:rPr lang="ru-RU" sz="3200" dirty="0" smtClean="0"/>
              <a:t>                             гайка – </a:t>
            </a:r>
          </a:p>
          <a:p>
            <a:r>
              <a:rPr lang="ru-RU" sz="3200" dirty="0" smtClean="0"/>
              <a:t>или </a:t>
            </a:r>
            <a:r>
              <a:rPr lang="ru-RU" sz="3200" dirty="0"/>
              <a:t>последний звук </a:t>
            </a:r>
            <a:endParaRPr lang="ru-RU" sz="3200" dirty="0" smtClean="0"/>
          </a:p>
          <a:p>
            <a:endParaRPr lang="ru-RU" sz="3200" dirty="0" smtClean="0"/>
          </a:p>
          <a:p>
            <a:r>
              <a:rPr lang="ru-RU" sz="3200" dirty="0" smtClean="0"/>
              <a:t>враг -</a:t>
            </a:r>
          </a:p>
          <a:p>
            <a:r>
              <a:rPr lang="ru-RU" sz="3200" dirty="0" smtClean="0"/>
              <a:t>                            клюв -</a:t>
            </a:r>
            <a:endParaRPr lang="ru-RU" sz="3200" dirty="0"/>
          </a:p>
        </p:txBody>
      </p:sp>
      <p:pic>
        <p:nvPicPr>
          <p:cNvPr id="11" name="Рисунок 10" descr="Клипарт 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981200"/>
            <a:ext cx="1362075" cy="1352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Реликтовая Чайка / Larus Relictus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743200"/>
            <a:ext cx="1619250" cy="1266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://doctornn.ru/picture/doctor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4191000"/>
            <a:ext cx="1295400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http://surfwm.ru/img/ca0c3adc962d33477c170d6517220745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800600"/>
            <a:ext cx="1314450" cy="10668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Прямоугольник 14"/>
          <p:cNvSpPr/>
          <p:nvPr/>
        </p:nvSpPr>
        <p:spPr>
          <a:xfrm>
            <a:off x="914400" y="1143000"/>
            <a:ext cx="22028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Игра «Замени звук»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62000" y="381000"/>
            <a:ext cx="7543800" cy="6858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«Какого звука не хватает?»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09600" y="9906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Игра «Какого звука не хватает?»</a:t>
            </a:r>
          </a:p>
          <a:p>
            <a:r>
              <a:rPr lang="ru-RU" dirty="0" smtClean="0"/>
              <a:t>  Цель</a:t>
            </a:r>
            <a:r>
              <a:rPr lang="ru-RU" dirty="0"/>
              <a:t>: Совершенствовать у детей навыки звукового анализа.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57200" y="1905000"/>
            <a:ext cx="3429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 пи [        ]  </a:t>
            </a:r>
            <a:r>
              <a:rPr lang="ru-RU" sz="3200" dirty="0" err="1" smtClean="0"/>
              <a:t>ама</a:t>
            </a:r>
            <a:r>
              <a:rPr lang="ru-RU" sz="3200" dirty="0" smtClean="0"/>
              <a:t> – </a:t>
            </a:r>
          </a:p>
          <a:p>
            <a:r>
              <a:rPr lang="ru-RU" sz="3200" dirty="0" smtClean="0"/>
              <a:t> </a:t>
            </a:r>
          </a:p>
          <a:p>
            <a:r>
              <a:rPr lang="ru-RU" sz="3200" dirty="0" err="1" smtClean="0"/>
              <a:t>вок</a:t>
            </a:r>
            <a:r>
              <a:rPr lang="ru-RU" sz="3200" dirty="0" smtClean="0"/>
              <a:t>[         ]ал –</a:t>
            </a:r>
          </a:p>
          <a:p>
            <a:r>
              <a:rPr lang="ru-RU" sz="3200" dirty="0" smtClean="0"/>
              <a:t>   </a:t>
            </a:r>
          </a:p>
          <a:p>
            <a:r>
              <a:rPr lang="ru-RU" sz="3200" dirty="0" err="1" smtClean="0"/>
              <a:t>тарел</a:t>
            </a:r>
            <a:r>
              <a:rPr lang="ru-RU" sz="3200" dirty="0" smtClean="0"/>
              <a:t>[        ]а – </a:t>
            </a:r>
          </a:p>
          <a:p>
            <a:r>
              <a:rPr lang="ru-RU" sz="3200" dirty="0" smtClean="0"/>
              <a:t>– </a:t>
            </a:r>
          </a:p>
          <a:p>
            <a:r>
              <a:rPr lang="ru-RU" sz="3200" dirty="0" smtClean="0"/>
              <a:t> мака</a:t>
            </a:r>
            <a:r>
              <a:rPr lang="ru-RU" sz="3200" dirty="0"/>
              <a:t>[ </a:t>
            </a:r>
            <a:r>
              <a:rPr lang="ru-RU" sz="3200" dirty="0" smtClean="0"/>
              <a:t>        ]</a:t>
            </a:r>
            <a:r>
              <a:rPr lang="ru-RU" sz="3200" dirty="0"/>
              <a:t>оны - 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pic>
        <p:nvPicPr>
          <p:cNvPr id="11" name="Рисунок 10" descr="Буква Ж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191000"/>
            <a:ext cx="838200" cy="83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Картинки по запросу буква з картинки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2590800"/>
            <a:ext cx="923925" cy="76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Похожее изображение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483" y="4533900"/>
            <a:ext cx="990600" cy="72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Картинки по запросу буква т картинки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1" y="3048001"/>
            <a:ext cx="1295400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Картинки по запросу буква ш картинки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295401"/>
            <a:ext cx="1138237" cy="83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Картинки по запросу буква к картинки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1809773"/>
            <a:ext cx="914400" cy="704827"/>
          </a:xfrm>
          <a:prstGeom prst="rect">
            <a:avLst/>
          </a:prstGeom>
          <a:solidFill>
            <a:srgbClr val="FF0000"/>
          </a:solidFill>
          <a:ln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65 0.01248 C -0.05556 -0.01063 -0.06823 -0.01617 -0.08472 -0.02357 C -0.09115 -0.03189 -0.08906 -0.03119 -0.09826 -0.03443 C -0.10903 -0.03836 -0.13073 -0.04506 -0.13073 -0.04506 C -0.14514 -0.05776 -0.13576 -0.05106 -0.16042 -0.05961 C -0.1967 -0.07209 -0.16285 -0.06747 -0.18472 -0.07394 C -0.21875 -0.08387 -0.24965 -0.08595 -0.28472 -0.08826 C -0.29896 -0.09589 -0.30087 -0.0975 -0.31719 -0.10259 C -0.32622 -0.10536 -0.34427 -0.10975 -0.34427 -0.10975 C -0.35538 -0.11969 -0.36337 -0.12431 -0.37674 -0.12777 C -0.37934 -0.13008 -0.38177 -0.13309 -0.38472 -0.13494 C -0.38733 -0.13655 -0.39062 -0.13632 -0.39288 -0.13863 C -0.39549 -0.14141 -0.39601 -0.14649 -0.39826 -0.14949 C -0.40139 -0.15365 -0.40556 -0.15665 -0.4092 -0.16012 C -0.41319 -0.18253 -0.41024 -0.20541 -0.41997 -0.22505 C -0.42674 -0.253 -0.41649 -0.22043 -0.43073 -0.23937 C -0.43281 -0.24214 -0.43142 -0.24746 -0.43351 -0.25023 C -0.43715 -0.25508 -0.44236 -0.25739 -0.44687 -0.26086 C -0.45451 -0.27588 -0.45868 -0.2738 -0.47135 -0.27888 C -0.50503 -0.29251 -0.52691 -0.29598 -0.56319 -0.3006 C -0.58021 -0.31007 -0.60365 -0.31215 -0.60365 -0.34358 " pathEditMode="relative" ptsTypes="ffffffffffffffffffff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639 0.00462 C -0.08854 -0.01987 -0.07483 0.01039 -0.08716 -0.03489 C -0.09097 -0.04899 -0.10313 -0.05892 -0.11146 -0.06724 C -0.14931 -0.06493 -0.18733 -0.06447 -0.225 -0.06008 C -0.22813 -0.05961 -0.23004 -0.05453 -0.23299 -0.05291 C -0.2408 -0.04899 -0.24931 -0.04829 -0.25747 -0.04575 C -0.26181 -0.0372 -0.26841 -0.02311 -0.27361 -0.01687 C -0.27761 -0.01225 -0.28299 -0.01063 -0.28716 -0.00624 C -0.29202 -0.00116 -0.30087 0.01502 -0.30868 0.01894 C -0.31302 0.02102 -0.31771 0.02149 -0.32222 0.02264 C -0.33073 0.03974 -0.32448 0.03211 -0.34393 0.04066 C -0.34653 0.04182 -0.34931 0.04297 -0.35191 0.04413 C -0.35469 0.04528 -0.36007 0.04783 -0.36007 0.04783 C -0.38125 0.0908 -0.42813 0.05406 -0.46285 0.06585 C -0.51962 0.12199 -0.60313 0.0945 -0.66823 0.06585 C -0.67431 0.0536 -0.67136 0.05799 -0.67639 0.05129 " pathEditMode="relative" ptsTypes="fffffffffffffffA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6 0.05938 C -0.00295 0.05822 0.00052 0.05452 0.00417 0.05568 C 0.02101 0.06076 0.01545 0.06423 0.02049 0.0774 C 0.0257 0.09149 0.03403 0.10281 0.03941 0.11691 C 0.04028 0.13793 0.04913 0.18692 0.03386 0.20679 C 0.02656 0.23752 0.03976 0.1883 0.01233 0.24283 C -0.00035 0.26802 0.00695 0.25947 -0.0066 0.27171 C -0.01059 0.29736 -0.01215 0.29205 -0.02552 0.30753 C -0.03941 0.3237 -0.03646 0.32694 -0.0526 0.33641 C -0.06892 0.34611 -0.08437 0.34311 -0.10121 0.3579 C -0.27326 0.34634 -0.26337 0.41913 -0.26337 0.30753 " pathEditMode="relative" ptsTypes="ffffffffffA">
                                      <p:cBhvr>
                                        <p:cTn id="2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06839E-6 C 0.00452 0.00601 0.01198 0.0097 0.01355 0.01802 C 0.01684 0.03651 0.01407 0.02819 0.02153 0.04321 C 0.02865 0.08018 0.01667 0.11922 0.03785 0.14741 C 0.04098 0.16913 0.04861 0.18762 0.054 0.20864 C 0.05677 0.23498 0.05712 0.26571 0.04306 0.28766 C 0.03264 0.3043 0.01129 0.29921 -0.00277 0.30938 C -0.07795 0.36437 -0.13125 0.32555 -0.24878 0.3274 C -0.29861 0.34889 -0.27187 0.33872 -0.39201 0.32371 C -0.39895 0.32278 -0.40225 0.31077 -0.40816 0.30568 C -0.40902 0.30199 -0.41128 0.29852 -0.41093 0.29482 C -0.41024 0.2872 -0.40538 0.27334 -0.40538 0.27334 " pathEditMode="relative" ptsTypes="fffffffffffA">
                                      <p:cBhvr>
                                        <p:cTn id="2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381000"/>
            <a:ext cx="7543800" cy="609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 smtClean="0">
                <a:solidFill>
                  <a:srgbClr val="002060"/>
                </a:solidFill>
              </a:rPr>
              <a:t>ИГРЫ </a:t>
            </a:r>
            <a:r>
              <a:rPr lang="ru-RU" dirty="0">
                <a:solidFill>
                  <a:srgbClr val="002060"/>
                </a:solidFill>
              </a:rPr>
              <a:t>НА РАЗВИТИЕ </a:t>
            </a:r>
            <a:r>
              <a:rPr lang="ru-RU" dirty="0" smtClean="0">
                <a:solidFill>
                  <a:srgbClr val="002060"/>
                </a:solidFill>
              </a:rPr>
              <a:t>СЛОВАРЯ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3401" y="1066800"/>
            <a:ext cx="29899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Игра «Угадай </a:t>
            </a:r>
            <a:r>
              <a:rPr lang="ru-RU" dirty="0">
                <a:solidFill>
                  <a:srgbClr val="0070C0"/>
                </a:solidFill>
              </a:rPr>
              <a:t>предмет»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95600" y="1066800"/>
            <a:ext cx="3657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/>
              <a:t>    Цель</a:t>
            </a:r>
            <a:r>
              <a:rPr lang="ru-RU" dirty="0"/>
              <a:t>: Развивать мышление, </a:t>
            </a:r>
            <a:r>
              <a:rPr lang="ru-RU" dirty="0" smtClean="0"/>
              <a:t>     активизировать </a:t>
            </a:r>
            <a:r>
              <a:rPr lang="ru-RU" dirty="0"/>
              <a:t>словарный запас.</a:t>
            </a:r>
          </a:p>
        </p:txBody>
      </p:sp>
      <p:sp>
        <p:nvSpPr>
          <p:cNvPr id="6" name="ствол ветки"/>
          <p:cNvSpPr/>
          <p:nvPr/>
        </p:nvSpPr>
        <p:spPr>
          <a:xfrm>
            <a:off x="838200" y="1828800"/>
            <a:ext cx="59436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Кузов, кабина, колеса, руль, фары, дверцы -</a:t>
            </a:r>
          </a:p>
          <a:p>
            <a:endParaRPr lang="ru-RU" sz="2400" dirty="0" smtClean="0"/>
          </a:p>
          <a:p>
            <a:r>
              <a:rPr lang="ru-RU" sz="2400" dirty="0" smtClean="0"/>
              <a:t>Ствол, ветки, сучья, листья, кора, корни-</a:t>
            </a:r>
          </a:p>
          <a:p>
            <a:endParaRPr lang="ru-RU" sz="2400" dirty="0" smtClean="0"/>
          </a:p>
          <a:p>
            <a:r>
              <a:rPr lang="ru-RU" sz="2400" dirty="0" smtClean="0"/>
              <a:t>Палуба, каюта, якорь, корма, нос</a:t>
            </a:r>
          </a:p>
          <a:p>
            <a:endParaRPr lang="ru-RU" sz="2400" dirty="0" smtClean="0"/>
          </a:p>
          <a:p>
            <a:r>
              <a:rPr lang="ru-RU" sz="2400" dirty="0" smtClean="0"/>
              <a:t>Крылья, кабина, хвост, мотор-</a:t>
            </a:r>
          </a:p>
          <a:p>
            <a:endParaRPr lang="ru-RU" sz="2400" dirty="0" smtClean="0"/>
          </a:p>
          <a:p>
            <a:r>
              <a:rPr lang="ru-RU" sz="2400" dirty="0" smtClean="0"/>
              <a:t>Глаза, лоб, нос, рот, брови, щеки-</a:t>
            </a:r>
          </a:p>
        </p:txBody>
      </p:sp>
      <p:pic>
        <p:nvPicPr>
          <p:cNvPr id="7" name="Рисунок 6" descr="Здоровье ребенка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143000"/>
            <a:ext cx="990600" cy="1104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корабль" descr="Картинки по запросу картинки корабль для детей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143000"/>
            <a:ext cx="838200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Грузовик Bruder Mercedes-Benz (03-623) 1:16 55 см Машинки и техника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648200"/>
            <a:ext cx="1133475" cy="108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Картинки по запросу картинки самолета для детей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2362200"/>
            <a:ext cx="1066800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дерево" descr="Викторина для детей «Деревья»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3657600"/>
            <a:ext cx="923925" cy="1428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57 0.08964 C -0.05955 0.06585 -0.07865 0.05244 -0.0908 0.02865 C -0.09011 0.01732 -0.0882 -0.03305 -0.08264 -0.04691 C -0.08073 -0.05153 -0.07552 -0.05176 -0.07188 -0.05407 C -0.06737 -0.07256 -0.0533 -0.09474 -0.03941 -0.10098 C -0.03768 -0.10444 -0.03629 -0.1086 -0.03403 -0.1116 C -0.03091 -0.11576 -0.02622 -0.11784 -0.02327 -0.12246 C -0.00695 -0.14857 -0.03681 -0.11877 -0.0125 -0.14049 C -0.00834 -0.15666 -0.0033 -0.17306 0.00382 -0.18716 C 0.01111 -0.21766 0.00086 -0.18046 0.01198 -0.20518 C 0.01614 -0.21442 0.01371 -0.22436 0.01736 -0.23406 C 0.01909 -0.23845 0.02291 -0.24076 0.02534 -0.24469 C 0.02743 -0.24793 0.02899 -0.25185 0.03073 -0.25555 C 0.03333 -0.27288 0.03698 -0.28397 0.04427 -0.29876 C 0.0434 -0.30361 0.04392 -0.30915 0.04166 -0.31308 C 0.03993 -0.31609 0.03611 -0.31493 0.0335 -0.31678 C 0.00138 -0.34035 0.02274 -0.33018 0.00382 -0.33827 C -0.00573 -0.34659 -0.01789 -0.35513 -0.02865 -0.35999 C -0.06077 -0.39395 -0.04931 -0.37593 -0.0665 -0.41036 C -0.06875 -0.41475 -0.07032 -0.41983 -0.07188 -0.42468 C -0.07292 -0.42815 -0.07466 -0.43531 -0.07466 -0.43531 " pathEditMode="relative" ptsTypes="ffffffffffffffffffff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5.73013E-7 C -0.00173 -0.01086 -0.00225 -0.02218 -0.00538 -0.03235 C -0.01388 -0.05938 -0.02795 -0.07786 -0.04045 -0.10074 C -0.04618 -0.12361 -0.05156 -0.14602 -0.05677 -0.16913 C -0.05763 -0.17259 -0.05746 -0.17722 -0.05937 -0.17976 C -0.06406 -0.18576 -0.07031 -0.18923 -0.07569 -0.19408 C -0.07882 -0.19686 -0.08055 -0.20217 -0.08368 -0.20494 C -0.08611 -0.20702 -0.08906 -0.20748 -0.09184 -0.20864 C -0.09548 -0.21349 -0.09809 -0.21996 -0.1026 -0.22296 C -0.10746 -0.2262 -0.12448 -0.22666 -0.11892 -0.22666 C -0.10989 -0.22666 -0.10086 -0.22412 -0.09184 -0.22296 C -0.08819 -0.2158 -0.08472 -0.20864 -0.08107 -0.20148 C -0.07916 -0.19778 -0.0743 -0.19801 -0.07291 -0.19408 C -0.07135 -0.18992 -0.07291 -0.18461 -0.07291 -0.17976 " pathEditMode="relative" ptsTypes="fffffffffffff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47874E-6 C 0.00452 0.01871 0.00452 0.02495 -0.00816 0.03604 C -0.01111 0.04782 -0.01614 0.0566 -0.01892 0.06839 C -0.0243 0.11691 -0.01823 0.16728 -0.01354 0.2158 C -0.01736 0.30499 -0.00017 0.27102 -0.02986 0.28419 C -0.03368 0.28581 -0.03698 0.28904 -0.04062 0.29136 C -0.05712 0.32463 -0.06736 0.32024 -0.09739 0.32024 " pathEditMode="relative" ptsTypes="ffffff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6414E-6 C -0.00989 0.00115 -0.01996 0.00092 -0.02968 0.00369 C -0.03559 0.00531 -0.04027 0.01178 -0.046 0.01432 C -0.05659 0.03558 -0.04479 0.01571 -0.06215 0.03235 C -0.06527 0.03535 -0.06736 0.03997 -0.07031 0.04321 C -0.0802 0.0543 -0.09079 0.06331 -0.1 0.07555 C -0.10173 0.08272 -0.10364 0.08988 -0.10538 0.09704 C -0.10746 0.10513 -0.11892 0.11506 -0.11892 0.11506 C -0.11979 0.12223 -0.11996 0.12985 -0.1217 0.13678 C -0.12465 0.1488 -0.13524 0.15873 -0.14062 0.16913 C -0.14618 0.20009 -0.13941 0.16682 -0.14861 0.19778 C -0.1526 0.21118 -0.15208 0.22019 -0.15954 0.23013 C -0.16718 0.24029 -0.17066 0.24006 -0.17829 0.24815 C -0.18437 0.25462 -0.18645 0.26178 -0.19461 0.26617 C -0.20486 0.27172 -0.22586 0.26987 -0.23507 0.26987 " pathEditMode="relative" ptsTypes="ffffffffffffff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8.02218E-6 C -0.00989 0.00115 -0.01996 0.00092 -0.02968 0.00346 C -0.04357 0.00716 -0.04774 0.02749 -0.05677 0.0395 C -0.05694 0.04112 -0.06232 0.07948 -0.06475 0.08987 C -0.06718 0.10073 -0.07291 0.12222 -0.07291 0.12222 C -0.07448 0.14278 -0.07378 0.17236 -0.08368 0.19061 C -0.08854 0.19962 -0.09496 0.20702 -0.1 0.2158 C -0.10677 0.24745 -0.11041 0.2768 -0.11354 0.30937 C -0.11423 0.31654 -0.11406 0.32416 -0.11614 0.33086 C -0.11857 0.33872 -0.12691 0.35235 -0.12691 0.35235 C -0.13003 0.37222 -0.12795 0.3773 -0.14045 0.38839 C -0.14218 0.39325 -0.14444 0.39764 -0.14583 0.40272 C -0.14722 0.40734 -0.14618 0.41335 -0.14861 0.41728 C -0.15034 0.42028 -0.15399 0.41959 -0.15677 0.42074 C -0.16163 0.43715 -0.16614 0.44801 -0.17569 0.46025 C -0.18159 0.48497 -0.1835 0.51039 -0.19461 0.53234 C -0.19548 0.53719 -0.19722 0.54644 -0.19722 0.54644 " pathEditMode="relative" ptsTypes="ffffffffffffffff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619" y="2743200"/>
            <a:ext cx="1608819" cy="15367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693" y="2743200"/>
            <a:ext cx="1608819" cy="16002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0" y="2743200"/>
            <a:ext cx="1608819" cy="1600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380" y="2743200"/>
            <a:ext cx="1608820" cy="16002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990600" y="457200"/>
            <a:ext cx="7543800" cy="1143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« Собери слова»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лошадь" descr="i?id=96980162-47-7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0262" y="2743200"/>
            <a:ext cx="1608819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индюк" descr="i?id=358640452-24-7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91875" y="2627085"/>
            <a:ext cx="1605129" cy="1890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сова" descr="i?id=326479599-60-7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29414" y="2580821"/>
            <a:ext cx="1608819" cy="1924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ананас" descr="i?id=281182975-00-7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01328" y="2627085"/>
            <a:ext cx="1608820" cy="1924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914400" y="1600200"/>
            <a:ext cx="7086600" cy="914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Цель: Обучать дошкольников звукобуквенному анализу слова, закрепить навык чтения, развивать память, внимание, логическое мышление.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96296E-6 L -2.77778E-6 0.332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7 L 3.33333E-6 0.3326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4.44444E-6 0.3326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7037E-7 L 4.16667E-6 0.3326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76300" y="457200"/>
            <a:ext cx="7543800" cy="8382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ИГРЫ НА РАЗВИТИЕ СВЯЗНОЙ РЕЧИ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90600" y="2286000"/>
            <a:ext cx="6858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Цель: закрепление употребления в речи глаголов, согласования слов в предложении.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24000" y="1524000"/>
            <a:ext cx="63093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«Что происходит в природе весной ?»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2220</TotalTime>
  <Words>435</Words>
  <Application>Microsoft Office PowerPoint</Application>
  <PresentationFormat>Экран (4:3)</PresentationFormat>
  <Paragraphs>73</Paragraphs>
  <Slides>13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Calibri</vt:lpstr>
      <vt:lpstr>Constantia</vt:lpstr>
      <vt:lpstr>Impact</vt:lpstr>
      <vt:lpstr>Times New Roman</vt:lpstr>
      <vt:lpstr>Wingdings 2</vt:lpstr>
      <vt:lpstr>Поток</vt:lpstr>
      <vt:lpstr>    Муниципальное бюджетное  дошкольное образовательное учреждение                               «Детский сад №55 г. Челябинска» 454048 г. Челябинск ул. Воровского д.75, тел. (351)232-83-56 (СП1) 454048 г. Челябинск, ул. Федорова д 8, тел.(351)237-55-38,237-55-47 (СП2) 454048 г. Челябинск, ул. Яблочкина д10, тел.(351)237-55-38,237-55-47 E- mail: mdouds 55@ gmail.com, Сайт mdouds 55.lbihost.ru   Интерактивные игры  по речевому развитию в подготовительной  группе детского сада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Интернет-ресурсы: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викторина</dc:title>
  <dc:creator>андрей</dc:creator>
  <cp:lastModifiedBy>Lenovo</cp:lastModifiedBy>
  <cp:revision>96</cp:revision>
  <dcterms:created xsi:type="dcterms:W3CDTF">2014-08-08T11:31:25Z</dcterms:created>
  <dcterms:modified xsi:type="dcterms:W3CDTF">2021-03-24T05:40:46Z</dcterms:modified>
</cp:coreProperties>
</file>