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33" r:id="rId5"/>
    <p:sldId id="259" r:id="rId6"/>
    <p:sldId id="263" r:id="rId7"/>
    <p:sldId id="334" r:id="rId8"/>
    <p:sldId id="335" r:id="rId9"/>
    <p:sldId id="338" r:id="rId10"/>
    <p:sldId id="336" r:id="rId11"/>
    <p:sldId id="337" r:id="rId12"/>
    <p:sldId id="260" r:id="rId13"/>
    <p:sldId id="340" r:id="rId14"/>
    <p:sldId id="339" r:id="rId15"/>
    <p:sldId id="261" r:id="rId16"/>
    <p:sldId id="341" r:id="rId17"/>
    <p:sldId id="342" r:id="rId18"/>
    <p:sldId id="26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70" r:id="rId45"/>
    <p:sldId id="369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4" r:id="rId59"/>
    <p:sldId id="385" r:id="rId60"/>
    <p:sldId id="383" r:id="rId61"/>
    <p:sldId id="386" r:id="rId62"/>
    <p:sldId id="387" r:id="rId63"/>
    <p:sldId id="388" r:id="rId64"/>
    <p:sldId id="389" r:id="rId65"/>
    <p:sldId id="390" r:id="rId66"/>
    <p:sldId id="391" r:id="rId67"/>
    <p:sldId id="392" r:id="rId6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FF00"/>
    <a:srgbClr val="FF99FF"/>
    <a:srgbClr val="FF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65" d="100"/>
          <a:sy n="65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B1C0D-E02E-41DD-A46A-B7C1CA315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E4F0C-3FDE-4278-A74C-5ADCEC14D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21578-1840-4A95-951C-5CB3C10F8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0CAA0-1D19-4DB6-98A1-E1531A202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FE29D-8849-43C7-831F-A0BEF92B0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F5FB5-E2A0-48EA-8F33-8D51D47BE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52376-9207-40A0-93BE-BFBC2AE2A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A4741-605A-4F91-B8EC-BE6CB00FB3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A8F99-62B5-413F-8A79-F17AB0858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DCB3D-050E-42E1-82E4-E36BC318D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01660-D1A9-41D3-BE54-325DEB2DE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D7DFA-B41A-4FBF-896A-F1709AEE6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0E9B221-F12C-4372-B9B0-98E83C722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7" Type="http://schemas.openxmlformats.org/officeDocument/2006/relationships/slide" Target="slide2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slide" Target="slide63.xml"/><Relationship Id="rId4" Type="http://schemas.openxmlformats.org/officeDocument/2006/relationships/slide" Target="slide5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3.bin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4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5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Перпендикулярность прямых и плоскостей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063080"/>
          </a:xfrm>
        </p:spPr>
        <p:txBody>
          <a:bodyPr/>
          <a:lstStyle/>
          <a:p>
            <a:pPr eaLnBrk="1" hangingPunct="1"/>
            <a:r>
              <a:rPr lang="ru-RU" altLang="ru-RU" dirty="0"/>
              <a:t>Зозулина Любовь Сергеевна,</a:t>
            </a:r>
            <a:br>
              <a:rPr lang="ru-RU" altLang="ru-RU" dirty="0"/>
            </a:br>
            <a:r>
              <a:rPr lang="ru-RU" altLang="ru-RU" dirty="0"/>
              <a:t>учитель математики и информатики,</a:t>
            </a:r>
            <a:br>
              <a:rPr lang="ru-RU" altLang="ru-RU" dirty="0"/>
            </a:br>
            <a:r>
              <a:rPr lang="ru-RU" altLang="ru-RU" dirty="0"/>
              <a:t>МАОУ «Лицей №21»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 Зозулина Л.С., 2016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Перпендикулярные прямые в пространстве.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628775"/>
            <a:ext cx="8435975" cy="19732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Теорема.</a:t>
            </a:r>
            <a:r>
              <a:rPr lang="ru-RU" sz="2800" smtClean="0"/>
              <a:t> Если одна из двух параллельных прямых перпендикулярна к плоскости, то и другая прямая перпендикулярна к этой плоскости.</a:t>
            </a:r>
          </a:p>
        </p:txBody>
      </p:sp>
      <p:sp>
        <p:nvSpPr>
          <p:cNvPr id="16388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468313" y="4292600"/>
            <a:ext cx="3924300" cy="1511300"/>
            <a:chOff x="158" y="2387"/>
            <a:chExt cx="2948" cy="1134"/>
          </a:xfrm>
        </p:grpSpPr>
        <p:sp>
          <p:nvSpPr>
            <p:cNvPr id="16402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3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41014" name="Line 54"/>
          <p:cNvSpPr>
            <a:spLocks noChangeShapeType="1"/>
          </p:cNvSpPr>
          <p:nvPr/>
        </p:nvSpPr>
        <p:spPr bwMode="auto">
          <a:xfrm flipV="1">
            <a:off x="1619250" y="4868863"/>
            <a:ext cx="20161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268538" y="3429000"/>
            <a:ext cx="322262" cy="3154363"/>
            <a:chOff x="2562" y="2115"/>
            <a:chExt cx="203" cy="1987"/>
          </a:xfrm>
        </p:grpSpPr>
        <p:sp>
          <p:nvSpPr>
            <p:cNvPr id="16398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  <p:sp>
          <p:nvSpPr>
            <p:cNvPr id="16399" name="Line 14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Line 15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Line 16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580063" y="3933825"/>
            <a:ext cx="32416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a || b, a </a:t>
            </a:r>
            <a:r>
              <a:rPr lang="en-US" sz="2800">
                <a:sym typeface="Symbol" pitchFamily="18" charset="2"/>
              </a:rPr>
              <a:t></a:t>
            </a:r>
            <a:r>
              <a:rPr lang="en-US" sz="2800" i="1">
                <a:sym typeface="Symbol" pitchFamily="18" charset="2"/>
              </a:rPr>
              <a:t> .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>
                <a:sym typeface="Symbol" pitchFamily="18" charset="2"/>
              </a:rPr>
              <a:t>Доказать: </a:t>
            </a:r>
            <a:r>
              <a:rPr lang="en-US" sz="2800" i="1"/>
              <a:t>b </a:t>
            </a:r>
            <a:r>
              <a:rPr lang="en-US" sz="2800">
                <a:sym typeface="Symbol" pitchFamily="18" charset="2"/>
              </a:rPr>
              <a:t></a:t>
            </a:r>
            <a:r>
              <a:rPr lang="ru-RU" sz="2800">
                <a:sym typeface="Symbol" pitchFamily="18" charset="2"/>
              </a:rPr>
              <a:t> </a:t>
            </a:r>
            <a:r>
              <a:rPr lang="en-US" sz="2800">
                <a:sym typeface="Symbol" pitchFamily="18" charset="2"/>
              </a:rPr>
              <a:t></a:t>
            </a:r>
            <a:r>
              <a:rPr lang="en-US" sz="2800" i="1">
                <a:sym typeface="Symbol" pitchFamily="18" charset="2"/>
              </a:rPr>
              <a:t>.</a:t>
            </a:r>
          </a:p>
        </p:txBody>
      </p: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059113" y="3141663"/>
            <a:ext cx="322262" cy="3600450"/>
            <a:chOff x="2562" y="2115"/>
            <a:chExt cx="203" cy="1987"/>
          </a:xfrm>
        </p:grpSpPr>
        <p:sp>
          <p:nvSpPr>
            <p:cNvPr id="16394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395" name="Line 22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Line 23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Line 24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41014" grpId="0" animBg="1"/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Перпендикулярные прямые в пространстве.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750" y="1484313"/>
            <a:ext cx="8435975" cy="107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Теорема.</a:t>
            </a:r>
            <a:r>
              <a:rPr lang="ru-RU" sz="2800" smtClean="0"/>
              <a:t> Если две прямые перпендикулярны к плоскости, то они параллельны.</a:t>
            </a:r>
          </a:p>
        </p:txBody>
      </p:sp>
      <p:sp>
        <p:nvSpPr>
          <p:cNvPr id="17412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68313" y="3767138"/>
            <a:ext cx="3924300" cy="1511300"/>
            <a:chOff x="158" y="2387"/>
            <a:chExt cx="2948" cy="1134"/>
          </a:xfrm>
        </p:grpSpPr>
        <p:sp>
          <p:nvSpPr>
            <p:cNvPr id="17447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48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1441450" y="2947988"/>
            <a:ext cx="322263" cy="3154362"/>
            <a:chOff x="2562" y="2115"/>
            <a:chExt cx="203" cy="1987"/>
          </a:xfrm>
        </p:grpSpPr>
        <p:sp>
          <p:nvSpPr>
            <p:cNvPr id="17443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  <p:sp>
          <p:nvSpPr>
            <p:cNvPr id="17444" name="Line 11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5" name="Line 12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Line 13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580063" y="2997200"/>
            <a:ext cx="32416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i="1" dirty="0">
                <a:latin typeface="+mn-lt"/>
              </a:rPr>
              <a:t>Дано: </a:t>
            </a:r>
            <a:r>
              <a:rPr lang="en-US" sz="2800" i="1" dirty="0">
                <a:latin typeface="+mn-lt"/>
              </a:rPr>
              <a:t>a </a:t>
            </a:r>
            <a:r>
              <a:rPr lang="en-US" sz="2800" dirty="0">
                <a:latin typeface="+mn-lt"/>
                <a:sym typeface="Symbol" pitchFamily="18" charset="2"/>
              </a:rPr>
              <a:t></a:t>
            </a:r>
            <a:r>
              <a:rPr lang="en-US" sz="2800" i="1" dirty="0">
                <a:latin typeface="+mn-lt"/>
                <a:sym typeface="Symbol" pitchFamily="18" charset="2"/>
              </a:rPr>
              <a:t> </a:t>
            </a:r>
            <a:r>
              <a:rPr lang="ru-RU" sz="2800" i="1" dirty="0">
                <a:latin typeface="+mn-lt"/>
                <a:sym typeface="Symbol" pitchFamily="18" charset="2"/>
              </a:rPr>
              <a:t>,</a:t>
            </a:r>
            <a:r>
              <a:rPr lang="en-US" sz="2800" i="1" dirty="0">
                <a:latin typeface="+mn-lt"/>
                <a:sym typeface="Symbol" pitchFamily="18" charset="2"/>
              </a:rPr>
              <a:t> </a:t>
            </a:r>
            <a:r>
              <a:rPr lang="en-US" sz="2800" i="1" dirty="0">
                <a:latin typeface="+mn-lt"/>
              </a:rPr>
              <a:t>b </a:t>
            </a:r>
            <a:r>
              <a:rPr lang="en-US" sz="2800" dirty="0">
                <a:latin typeface="+mn-lt"/>
                <a:sym typeface="Symbol" pitchFamily="18" charset="2"/>
              </a:rPr>
              <a:t></a:t>
            </a:r>
            <a:r>
              <a:rPr lang="ru-RU" sz="2800" dirty="0">
                <a:latin typeface="+mn-lt"/>
                <a:sym typeface="Symbol" pitchFamily="18" charset="2"/>
              </a:rPr>
              <a:t> </a:t>
            </a:r>
            <a:r>
              <a:rPr lang="en-US" sz="2800" dirty="0">
                <a:latin typeface="+mn-lt"/>
                <a:sym typeface="Symbol" pitchFamily="18" charset="2"/>
              </a:rPr>
              <a:t></a:t>
            </a:r>
            <a:r>
              <a:rPr lang="en-US" sz="2800" i="1" dirty="0">
                <a:latin typeface="+mn-lt"/>
                <a:sym typeface="Symbol" pitchFamily="18" charset="2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>
                <a:latin typeface="+mn-lt"/>
                <a:sym typeface="Symbol" pitchFamily="18" charset="2"/>
              </a:rPr>
              <a:t>Доказать: </a:t>
            </a:r>
            <a:r>
              <a:rPr lang="en-US" sz="2800" i="1" dirty="0">
                <a:latin typeface="+mn-lt"/>
              </a:rPr>
              <a:t>a || b</a:t>
            </a:r>
          </a:p>
        </p:txBody>
      </p: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2771775" y="2876550"/>
            <a:ext cx="322263" cy="3168650"/>
            <a:chOff x="2562" y="2115"/>
            <a:chExt cx="203" cy="1987"/>
          </a:xfrm>
        </p:grpSpPr>
        <p:sp>
          <p:nvSpPr>
            <p:cNvPr id="17439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40" name="Line 17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18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19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014" name="Line 54"/>
          <p:cNvSpPr>
            <a:spLocks noChangeShapeType="1"/>
          </p:cNvSpPr>
          <p:nvPr/>
        </p:nvSpPr>
        <p:spPr bwMode="auto">
          <a:xfrm flipV="1">
            <a:off x="2005013" y="3779838"/>
            <a:ext cx="1573212" cy="148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Line 54"/>
          <p:cNvSpPr>
            <a:spLocks noChangeShapeType="1"/>
          </p:cNvSpPr>
          <p:nvPr/>
        </p:nvSpPr>
        <p:spPr bwMode="auto">
          <a:xfrm flipV="1">
            <a:off x="1998663" y="5362575"/>
            <a:ext cx="1573212" cy="148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Line 54"/>
          <p:cNvSpPr>
            <a:spLocks noChangeShapeType="1"/>
          </p:cNvSpPr>
          <p:nvPr/>
        </p:nvSpPr>
        <p:spPr bwMode="auto">
          <a:xfrm flipV="1">
            <a:off x="1990725" y="2205038"/>
            <a:ext cx="1573213" cy="148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" name="Group 47"/>
          <p:cNvGrpSpPr>
            <a:grpSpLocks/>
          </p:cNvGrpSpPr>
          <p:nvPr/>
        </p:nvGrpSpPr>
        <p:grpSpPr bwMode="auto">
          <a:xfrm>
            <a:off x="3492500" y="2228850"/>
            <a:ext cx="322263" cy="3168650"/>
            <a:chOff x="2562" y="2115"/>
            <a:chExt cx="203" cy="1987"/>
          </a:xfrm>
        </p:grpSpPr>
        <p:sp>
          <p:nvSpPr>
            <p:cNvPr id="17435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36" name="Line 49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Line 50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Line 51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1917700" y="3678238"/>
            <a:ext cx="322263" cy="3168650"/>
            <a:chOff x="2562" y="2115"/>
            <a:chExt cx="203" cy="1987"/>
          </a:xfrm>
        </p:grpSpPr>
        <p:sp>
          <p:nvSpPr>
            <p:cNvPr id="17431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32" name="Line 54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3" name="Line 55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Line 56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57"/>
          <p:cNvGrpSpPr>
            <a:grpSpLocks/>
          </p:cNvGrpSpPr>
          <p:nvPr/>
        </p:nvGrpSpPr>
        <p:grpSpPr bwMode="auto">
          <a:xfrm rot="693167">
            <a:off x="2625725" y="3019425"/>
            <a:ext cx="322263" cy="3171825"/>
            <a:chOff x="2560" y="2113"/>
            <a:chExt cx="203" cy="1989"/>
          </a:xfrm>
        </p:grpSpPr>
        <p:sp>
          <p:nvSpPr>
            <p:cNvPr id="17427" name="Text Box 38"/>
            <p:cNvSpPr txBox="1">
              <a:spLocks noChangeArrowheads="1"/>
            </p:cNvSpPr>
            <p:nvPr/>
          </p:nvSpPr>
          <p:spPr bwMode="auto">
            <a:xfrm>
              <a:off x="2560" y="2113"/>
              <a:ext cx="203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i="1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ru-RU" sz="1200" i="1" baseline="-2500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200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28" name="Line 59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Line 60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0" name="Line 61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484438" y="3573463"/>
            <a:ext cx="576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000" i="1"/>
              <a:t>М</a:t>
            </a:r>
            <a:endParaRPr lang="en-US" sz="2000" i="1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79613" y="6165850"/>
            <a:ext cx="5048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i="1">
                <a:sym typeface="Symbol" pitchFamily="18" charset="2"/>
              </a:rPr>
              <a:t>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5219700" y="4437063"/>
            <a:ext cx="32369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solidFill>
                  <a:srgbClr val="0000FF"/>
                </a:solidFill>
                <a:latin typeface="+mn-lt"/>
              </a:rPr>
              <a:t>№117,120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572000" y="5013325"/>
            <a:ext cx="4248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>
                <a:solidFill>
                  <a:srgbClr val="FF33CC"/>
                </a:solidFill>
                <a:latin typeface="+mn-lt"/>
              </a:rPr>
              <a:t>ДЗ: </a:t>
            </a:r>
            <a:r>
              <a:rPr lang="en-US" sz="2800">
                <a:solidFill>
                  <a:srgbClr val="FF33CC"/>
                </a:solidFill>
                <a:latin typeface="+mn-lt"/>
              </a:rPr>
              <a:t>§1</a:t>
            </a:r>
            <a:r>
              <a:rPr lang="ru-RU" sz="2800">
                <a:solidFill>
                  <a:srgbClr val="FF33CC"/>
                </a:solidFill>
                <a:latin typeface="+mn-lt"/>
              </a:rPr>
              <a:t>,п15,16 теоремы №116, 121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" grpId="0" build="p"/>
      <p:bldP spid="41014" grpId="0" animBg="1"/>
      <p:bldP spid="3" grpId="0" animBg="1"/>
      <p:bldP spid="5" grpId="0" animBg="1"/>
      <p:bldP spid="6" grpId="0" build="p"/>
      <p:bldP spid="7" grpId="0" build="p"/>
      <p:bldP spid="39974" grpId="0"/>
      <p:bldP spid="399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прямой и плоскости.</a:t>
            </a:r>
          </a:p>
        </p:txBody>
      </p:sp>
      <p:sp>
        <p:nvSpPr>
          <p:cNvPr id="1843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4356100" y="2349500"/>
            <a:ext cx="431958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</a:rPr>
              <a:t>Дано: </a:t>
            </a:r>
            <a:r>
              <a:rPr lang="en-US" sz="2400" i="1" dirty="0">
                <a:latin typeface="+mn-lt"/>
              </a:rPr>
              <a:t>ABCDA</a:t>
            </a:r>
            <a:r>
              <a:rPr lang="en-US" sz="2400" i="1" baseline="-25000" dirty="0">
                <a:latin typeface="+mn-lt"/>
              </a:rPr>
              <a:t>1</a:t>
            </a:r>
            <a:r>
              <a:rPr lang="en-US" sz="2400" i="1" dirty="0">
                <a:latin typeface="+mn-lt"/>
              </a:rPr>
              <a:t>B</a:t>
            </a:r>
            <a:r>
              <a:rPr lang="en-US" sz="2400" i="1" baseline="-25000" dirty="0">
                <a:latin typeface="+mn-lt"/>
              </a:rPr>
              <a:t>1</a:t>
            </a:r>
            <a:r>
              <a:rPr lang="en-US" sz="2400" i="1" dirty="0">
                <a:latin typeface="+mn-lt"/>
              </a:rPr>
              <a:t>C</a:t>
            </a:r>
            <a:r>
              <a:rPr lang="en-US" sz="2400" i="1" baseline="-25000" dirty="0">
                <a:latin typeface="+mn-lt"/>
              </a:rPr>
              <a:t>1</a:t>
            </a:r>
            <a:r>
              <a:rPr lang="en-US" sz="2400" i="1" dirty="0">
                <a:latin typeface="+mn-lt"/>
              </a:rPr>
              <a:t>D</a:t>
            </a:r>
            <a:r>
              <a:rPr lang="en-US" sz="2400" i="1" baseline="-25000" dirty="0">
                <a:latin typeface="+mn-lt"/>
              </a:rPr>
              <a:t>1</a:t>
            </a:r>
            <a:r>
              <a:rPr lang="en-US" sz="2400" i="1" dirty="0">
                <a:latin typeface="+mn-lt"/>
              </a:rPr>
              <a:t> – </a:t>
            </a:r>
            <a:r>
              <a:rPr lang="ru-RU" sz="2400" i="1" dirty="0">
                <a:latin typeface="+mn-lt"/>
              </a:rPr>
              <a:t>параллелепипед, </a:t>
            </a:r>
            <a:r>
              <a:rPr lang="ru-RU" sz="2400" i="1" dirty="0">
                <a:latin typeface="+mn-lt"/>
                <a:sym typeface="Symbol" pitchFamily="18" charset="2"/>
              </a:rPr>
              <a:t></a:t>
            </a:r>
            <a:r>
              <a:rPr lang="en-US" sz="2400" i="1" dirty="0">
                <a:latin typeface="+mn-lt"/>
              </a:rPr>
              <a:t>BAD</a:t>
            </a:r>
            <a:r>
              <a:rPr lang="ru-RU" sz="2400" i="1" dirty="0">
                <a:latin typeface="+mn-lt"/>
              </a:rPr>
              <a:t> = 90</a:t>
            </a:r>
            <a:r>
              <a:rPr lang="ru-RU" sz="2400" i="1" baseline="30000" dirty="0">
                <a:latin typeface="+mn-lt"/>
              </a:rPr>
              <a:t>0</a:t>
            </a:r>
            <a:endParaRPr lang="ru-RU" sz="2400" i="1" baseline="-25000" dirty="0">
              <a:latin typeface="+mn-lt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  <a:sym typeface="Symbol" pitchFamily="18" charset="2"/>
              </a:rPr>
              <a:t>Доказать</a:t>
            </a:r>
            <a:r>
              <a:rPr lang="ru-RU" sz="2400" i="1" dirty="0">
                <a:latin typeface="+mn-lt"/>
                <a:sym typeface="Symbol" pitchFamily="18" charset="2"/>
              </a:rPr>
              <a:t>, что </a:t>
            </a:r>
            <a:r>
              <a:rPr lang="en-US" sz="2400" i="1" dirty="0">
                <a:latin typeface="+mn-lt"/>
                <a:sym typeface="Symbol" pitchFamily="18" charset="2"/>
              </a:rPr>
              <a:t/>
            </a:r>
            <a:br>
              <a:rPr lang="en-US" sz="2400" i="1" dirty="0">
                <a:latin typeface="+mn-lt"/>
                <a:sym typeface="Symbol" pitchFamily="18" charset="2"/>
              </a:rPr>
            </a:br>
            <a:r>
              <a:rPr lang="en-US" sz="2400" i="1" dirty="0">
                <a:latin typeface="+mn-lt"/>
                <a:sym typeface="Symbol" pitchFamily="18" charset="2"/>
              </a:rPr>
              <a:t>DC  B</a:t>
            </a:r>
            <a:r>
              <a:rPr lang="en-US" sz="2400" i="1" baseline="-25000" dirty="0">
                <a:latin typeface="+mn-lt"/>
                <a:sym typeface="Symbol" pitchFamily="18" charset="2"/>
              </a:rPr>
              <a:t>1</a:t>
            </a:r>
            <a:r>
              <a:rPr lang="en-US" sz="2400" i="1" dirty="0">
                <a:latin typeface="+mn-lt"/>
                <a:sym typeface="Symbol" pitchFamily="18" charset="2"/>
              </a:rPr>
              <a:t>C</a:t>
            </a:r>
            <a:r>
              <a:rPr lang="en-US" sz="2400" i="1" baseline="-25000" dirty="0">
                <a:latin typeface="+mn-lt"/>
                <a:sym typeface="Symbol" pitchFamily="18" charset="2"/>
              </a:rPr>
              <a:t>1</a:t>
            </a:r>
            <a:r>
              <a:rPr lang="en-US" sz="2400" i="1" dirty="0">
                <a:latin typeface="+mn-lt"/>
                <a:sym typeface="Symbol" pitchFamily="18" charset="2"/>
              </a:rPr>
              <a:t>, </a:t>
            </a:r>
            <a:br>
              <a:rPr lang="en-US" sz="2400" i="1" dirty="0">
                <a:latin typeface="+mn-lt"/>
                <a:sym typeface="Symbol" pitchFamily="18" charset="2"/>
              </a:rPr>
            </a:br>
            <a:r>
              <a:rPr lang="en-US" sz="2400" i="1" dirty="0">
                <a:latin typeface="+mn-lt"/>
              </a:rPr>
              <a:t>AB </a:t>
            </a:r>
            <a:r>
              <a:rPr lang="en-US" sz="2400" i="1" dirty="0">
                <a:latin typeface="+mn-lt"/>
                <a:sym typeface="Symbol" pitchFamily="18" charset="2"/>
              </a:rPr>
              <a:t> </a:t>
            </a:r>
            <a:r>
              <a:rPr lang="en-US" sz="2400" i="1" dirty="0">
                <a:latin typeface="+mn-lt"/>
              </a:rPr>
              <a:t> A</a:t>
            </a:r>
            <a:r>
              <a:rPr lang="en-US" sz="2400" i="1" baseline="-25000" dirty="0">
                <a:latin typeface="+mn-lt"/>
              </a:rPr>
              <a:t>1</a:t>
            </a:r>
            <a:r>
              <a:rPr lang="en-US" sz="2400" i="1" dirty="0">
                <a:latin typeface="+mn-lt"/>
              </a:rPr>
              <a:t>D</a:t>
            </a:r>
            <a:r>
              <a:rPr lang="en-US" sz="2400" i="1" baseline="-25000" dirty="0">
                <a:latin typeface="+mn-lt"/>
              </a:rPr>
              <a:t>1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11188" y="2060575"/>
            <a:ext cx="3889375" cy="2840038"/>
            <a:chOff x="199" y="889"/>
            <a:chExt cx="2227" cy="1611"/>
          </a:xfrm>
        </p:grpSpPr>
        <p:sp>
          <p:nvSpPr>
            <p:cNvPr id="18439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18440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18441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18442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18443" name="AutoShape 9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4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18445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18446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18447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18448" name="AutoShape 14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9" name="Line 15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0" name="Line 16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1" name="Line 17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2" name="Line 18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3" name="Line 19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4" name="Line 20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324" name="AutoShape 36"/>
          <p:cNvSpPr>
            <a:spLocks noChangeArrowheads="1"/>
          </p:cNvSpPr>
          <p:nvPr/>
        </p:nvSpPr>
        <p:spPr bwMode="auto">
          <a:xfrm>
            <a:off x="1331913" y="4391025"/>
            <a:ext cx="576262" cy="144463"/>
          </a:xfrm>
          <a:prstGeom prst="parallelogram">
            <a:avLst>
              <a:gd name="adj" fmla="val 13076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0" grpId="0"/>
      <p:bldP spid="123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прямой и плоскости.</a:t>
            </a:r>
          </a:p>
        </p:txBody>
      </p:sp>
      <p:sp>
        <p:nvSpPr>
          <p:cNvPr id="1945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Text Box 42"/>
          <p:cNvSpPr txBox="1">
            <a:spLocks noChangeArrowheads="1"/>
          </p:cNvSpPr>
          <p:nvPr/>
        </p:nvSpPr>
        <p:spPr bwMode="auto">
          <a:xfrm>
            <a:off x="4356100" y="2349500"/>
            <a:ext cx="43195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</a:rPr>
              <a:t>Дано:</a:t>
            </a:r>
            <a:r>
              <a:rPr lang="en-US" sz="2400" dirty="0">
                <a:latin typeface="+mn-lt"/>
              </a:rPr>
              <a:t> </a:t>
            </a:r>
            <a:r>
              <a:rPr lang="ru-RU" sz="2400" dirty="0">
                <a:latin typeface="+mn-lt"/>
                <a:sym typeface="Symbol" pitchFamily="18" charset="2"/>
              </a:rPr>
              <a:t></a:t>
            </a:r>
            <a:r>
              <a:rPr lang="en-US" sz="2400" i="1" dirty="0">
                <a:latin typeface="+mn-lt"/>
              </a:rPr>
              <a:t>ABC: </a:t>
            </a:r>
            <a:r>
              <a:rPr lang="ru-RU" sz="2400" i="1" dirty="0">
                <a:latin typeface="+mn-lt"/>
                <a:sym typeface="Symbol" pitchFamily="18" charset="2"/>
              </a:rPr>
              <a:t></a:t>
            </a:r>
            <a:r>
              <a:rPr lang="en-US" sz="2400" i="1" dirty="0">
                <a:latin typeface="+mn-lt"/>
                <a:sym typeface="Symbol" pitchFamily="18" charset="2"/>
              </a:rPr>
              <a:t>C</a:t>
            </a:r>
            <a:r>
              <a:rPr lang="ru-RU" sz="2400" i="1" dirty="0">
                <a:latin typeface="+mn-lt"/>
              </a:rPr>
              <a:t> = 90</a:t>
            </a:r>
            <a:r>
              <a:rPr lang="ru-RU" sz="2400" i="1" baseline="30000" dirty="0">
                <a:latin typeface="+mn-lt"/>
              </a:rPr>
              <a:t>0</a:t>
            </a:r>
            <a:r>
              <a:rPr lang="en-US" sz="2400" i="1" dirty="0">
                <a:latin typeface="+mn-lt"/>
              </a:rPr>
              <a:t>, AC=6, BC=8, CM-</a:t>
            </a:r>
            <a:r>
              <a:rPr lang="ru-RU" sz="2400" i="1" dirty="0">
                <a:latin typeface="+mn-lt"/>
              </a:rPr>
              <a:t>медиана, СК </a:t>
            </a:r>
            <a:r>
              <a:rPr lang="en-US" sz="2400" i="1" dirty="0">
                <a:latin typeface="+mn-lt"/>
                <a:sym typeface="Symbol" pitchFamily="18" charset="2"/>
              </a:rPr>
              <a:t> </a:t>
            </a:r>
            <a:r>
              <a:rPr lang="ru-RU" sz="2400" i="1" dirty="0">
                <a:latin typeface="+mn-lt"/>
                <a:sym typeface="Symbol" pitchFamily="18" charset="2"/>
              </a:rPr>
              <a:t>(АВС), КМ=13.</a:t>
            </a:r>
            <a:endParaRPr lang="ru-RU" sz="2400" i="1" baseline="-25000" dirty="0">
              <a:latin typeface="+mn-lt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  <a:sym typeface="Symbol" pitchFamily="18" charset="2"/>
              </a:rPr>
              <a:t>Найти СК.</a:t>
            </a:r>
            <a:endParaRPr lang="en-US" sz="2400" i="1" baseline="-25000" dirty="0">
              <a:latin typeface="+mn-lt"/>
            </a:endParaRPr>
          </a:p>
        </p:txBody>
      </p:sp>
      <p:grpSp>
        <p:nvGrpSpPr>
          <p:cNvPr id="19461" name="Group 53"/>
          <p:cNvGrpSpPr>
            <a:grpSpLocks/>
          </p:cNvGrpSpPr>
          <p:nvPr/>
        </p:nvGrpSpPr>
        <p:grpSpPr bwMode="auto">
          <a:xfrm>
            <a:off x="395288" y="1844675"/>
            <a:ext cx="3959225" cy="3886200"/>
            <a:chOff x="249" y="1162"/>
            <a:chExt cx="2494" cy="2448"/>
          </a:xfrm>
        </p:grpSpPr>
        <p:sp>
          <p:nvSpPr>
            <p:cNvPr id="19462" name="AutoShape 22"/>
            <p:cNvSpPr>
              <a:spLocks noChangeArrowheads="1"/>
            </p:cNvSpPr>
            <p:nvPr/>
          </p:nvSpPr>
          <p:spPr bwMode="auto">
            <a:xfrm rot="3412981">
              <a:off x="492" y="2431"/>
              <a:ext cx="303" cy="136"/>
            </a:xfrm>
            <a:prstGeom prst="parallelogram">
              <a:avLst>
                <a:gd name="adj" fmla="val 4585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3" name="Text Box 24"/>
            <p:cNvSpPr txBox="1">
              <a:spLocks noChangeArrowheads="1"/>
            </p:cNvSpPr>
            <p:nvPr/>
          </p:nvSpPr>
          <p:spPr bwMode="auto">
            <a:xfrm>
              <a:off x="839" y="3294"/>
              <a:ext cx="363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19464" name="Text Box 30"/>
            <p:cNvSpPr txBox="1">
              <a:spLocks noChangeArrowheads="1"/>
            </p:cNvSpPr>
            <p:nvPr/>
          </p:nvSpPr>
          <p:spPr bwMode="auto">
            <a:xfrm>
              <a:off x="2426" y="1842"/>
              <a:ext cx="317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19465" name="AutoShape 40"/>
            <p:cNvSpPr>
              <a:spLocks noChangeArrowheads="1"/>
            </p:cNvSpPr>
            <p:nvPr/>
          </p:nvSpPr>
          <p:spPr bwMode="auto">
            <a:xfrm rot="-2553745">
              <a:off x="476" y="1752"/>
              <a:ext cx="1905" cy="1043"/>
            </a:xfrm>
            <a:prstGeom prst="triangle">
              <a:avLst>
                <a:gd name="adj" fmla="val 924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19466" name="AutoShape 41"/>
            <p:cNvCxnSpPr>
              <a:cxnSpLocks noChangeShapeType="1"/>
              <a:stCxn id="19465" idx="0"/>
              <a:endCxn id="19465" idx="3"/>
            </p:cNvCxnSpPr>
            <p:nvPr/>
          </p:nvCxnSpPr>
          <p:spPr bwMode="auto">
            <a:xfrm>
              <a:off x="503" y="2415"/>
              <a:ext cx="1278" cy="243"/>
            </a:xfrm>
            <a:prstGeom prst="straightConnector1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</p:cxnSp>
        <p:sp>
          <p:nvSpPr>
            <p:cNvPr id="19467" name="Line 42"/>
            <p:cNvSpPr>
              <a:spLocks noChangeShapeType="1"/>
            </p:cNvSpPr>
            <p:nvPr/>
          </p:nvSpPr>
          <p:spPr bwMode="auto">
            <a:xfrm flipV="1">
              <a:off x="509" y="1328"/>
              <a:ext cx="0" cy="1088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19468" name="AutoShape 43"/>
            <p:cNvCxnSpPr>
              <a:cxnSpLocks noChangeShapeType="1"/>
              <a:stCxn id="19467" idx="1"/>
              <a:endCxn id="19465" idx="3"/>
            </p:cNvCxnSpPr>
            <p:nvPr/>
          </p:nvCxnSpPr>
          <p:spPr bwMode="auto">
            <a:xfrm>
              <a:off x="509" y="1328"/>
              <a:ext cx="1272" cy="1330"/>
            </a:xfrm>
            <a:prstGeom prst="straightConnector1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</p:cxnSp>
        <p:sp>
          <p:nvSpPr>
            <p:cNvPr id="19469" name="Text Box 28"/>
            <p:cNvSpPr txBox="1">
              <a:spLocks noChangeArrowheads="1"/>
            </p:cNvSpPr>
            <p:nvPr/>
          </p:nvSpPr>
          <p:spPr bwMode="auto">
            <a:xfrm>
              <a:off x="1746" y="2568"/>
              <a:ext cx="317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M</a:t>
              </a:r>
              <a:endParaRPr lang="ru-RU" sz="2800"/>
            </a:p>
          </p:txBody>
        </p:sp>
        <p:sp>
          <p:nvSpPr>
            <p:cNvPr id="19470" name="Text Box 28"/>
            <p:cNvSpPr txBox="1">
              <a:spLocks noChangeArrowheads="1"/>
            </p:cNvSpPr>
            <p:nvPr/>
          </p:nvSpPr>
          <p:spPr bwMode="auto">
            <a:xfrm>
              <a:off x="249" y="1162"/>
              <a:ext cx="317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K</a:t>
              </a:r>
              <a:endParaRPr lang="ru-RU" sz="2800"/>
            </a:p>
          </p:txBody>
        </p:sp>
        <p:sp>
          <p:nvSpPr>
            <p:cNvPr id="19471" name="Text Box 28"/>
            <p:cNvSpPr txBox="1">
              <a:spLocks noChangeArrowheads="1"/>
            </p:cNvSpPr>
            <p:nvPr/>
          </p:nvSpPr>
          <p:spPr bwMode="auto">
            <a:xfrm>
              <a:off x="249" y="2251"/>
              <a:ext cx="317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endParaRPr lang="ru-RU" sz="2800"/>
            </a:p>
          </p:txBody>
        </p:sp>
        <p:sp>
          <p:nvSpPr>
            <p:cNvPr id="19472" name="AutoShape 47"/>
            <p:cNvSpPr>
              <a:spLocks noChangeArrowheads="1"/>
            </p:cNvSpPr>
            <p:nvPr/>
          </p:nvSpPr>
          <p:spPr bwMode="auto">
            <a:xfrm rot="-5400000">
              <a:off x="459" y="2258"/>
              <a:ext cx="242" cy="136"/>
            </a:xfrm>
            <a:prstGeom prst="parallelogram">
              <a:avLst>
                <a:gd name="adj" fmla="val 19977"/>
              </a:avLst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73" name="Text Box 28"/>
            <p:cNvSpPr txBox="1">
              <a:spLocks noChangeArrowheads="1"/>
            </p:cNvSpPr>
            <p:nvPr/>
          </p:nvSpPr>
          <p:spPr bwMode="auto">
            <a:xfrm>
              <a:off x="1338" y="1933"/>
              <a:ext cx="317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8</a:t>
              </a:r>
              <a:endParaRPr lang="ru-RU" sz="2800"/>
            </a:p>
          </p:txBody>
        </p:sp>
        <p:sp>
          <p:nvSpPr>
            <p:cNvPr id="19474" name="Text Box 28"/>
            <p:cNvSpPr txBox="1">
              <a:spLocks noChangeArrowheads="1"/>
            </p:cNvSpPr>
            <p:nvPr/>
          </p:nvSpPr>
          <p:spPr bwMode="auto">
            <a:xfrm>
              <a:off x="521" y="2750"/>
              <a:ext cx="317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6</a:t>
              </a:r>
              <a:endParaRPr lang="ru-RU" sz="2800"/>
            </a:p>
          </p:txBody>
        </p:sp>
        <p:sp>
          <p:nvSpPr>
            <p:cNvPr id="19475" name="Text Box 28"/>
            <p:cNvSpPr txBox="1">
              <a:spLocks noChangeArrowheads="1"/>
            </p:cNvSpPr>
            <p:nvPr/>
          </p:nvSpPr>
          <p:spPr bwMode="auto">
            <a:xfrm>
              <a:off x="1066" y="1706"/>
              <a:ext cx="453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13</a:t>
              </a:r>
              <a:endParaRPr lang="ru-RU" sz="2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прямой и плоскости.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435975" cy="1828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Теорема.</a:t>
            </a:r>
            <a:r>
              <a:rPr lang="ru-RU" sz="2800" smtClean="0"/>
              <a:t> Если прямая перпендикулярна к двум пересекающимся прямым, лежащим в плоскости, то она перпендикулярна к этой плоскости.</a:t>
            </a:r>
          </a:p>
        </p:txBody>
      </p:sp>
      <p:sp>
        <p:nvSpPr>
          <p:cNvPr id="20484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5292725" y="3213100"/>
            <a:ext cx="35274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</a:rPr>
              <a:t>Дано: </a:t>
            </a:r>
            <a:r>
              <a:rPr lang="ru-RU" sz="2400" i="1" dirty="0">
                <a:latin typeface="+mn-lt"/>
              </a:rPr>
              <a:t>а </a:t>
            </a:r>
            <a:r>
              <a:rPr lang="ru-RU" sz="2400" i="1" dirty="0">
                <a:latin typeface="+mn-lt"/>
                <a:sym typeface="Symbol" pitchFamily="18" charset="2"/>
              </a:rPr>
              <a:t> </a:t>
            </a:r>
            <a:r>
              <a:rPr lang="en-US" sz="2400" i="1" dirty="0">
                <a:latin typeface="+mn-lt"/>
                <a:sym typeface="Symbol" pitchFamily="18" charset="2"/>
              </a:rPr>
              <a:t>b, </a:t>
            </a:r>
            <a:r>
              <a:rPr lang="ru-RU" sz="2400" i="1" dirty="0">
                <a:latin typeface="+mn-lt"/>
              </a:rPr>
              <a:t>а </a:t>
            </a:r>
            <a:r>
              <a:rPr lang="ru-RU" sz="2400" i="1" dirty="0">
                <a:latin typeface="+mn-lt"/>
                <a:sym typeface="Symbol" pitchFamily="18" charset="2"/>
              </a:rPr>
              <a:t> </a:t>
            </a:r>
            <a:r>
              <a:rPr lang="en-US" sz="2400" i="1" dirty="0">
                <a:latin typeface="+mn-lt"/>
                <a:sym typeface="Symbol" pitchFamily="18" charset="2"/>
              </a:rPr>
              <a:t>c, </a:t>
            </a:r>
            <a:br>
              <a:rPr lang="en-US" sz="2400" i="1" dirty="0">
                <a:latin typeface="+mn-lt"/>
                <a:sym typeface="Symbol" pitchFamily="18" charset="2"/>
              </a:rPr>
            </a:br>
            <a:r>
              <a:rPr lang="en-US" sz="2400" i="1" dirty="0">
                <a:latin typeface="+mn-lt"/>
                <a:sym typeface="Symbol" pitchFamily="18" charset="2"/>
              </a:rPr>
              <a:t>b  </a:t>
            </a:r>
            <a:r>
              <a:rPr lang="ru-RU" sz="2400" i="1" dirty="0">
                <a:latin typeface="+mn-lt"/>
                <a:sym typeface="Symbol" pitchFamily="18" charset="2"/>
              </a:rPr>
              <a:t>, с </a:t>
            </a:r>
            <a:r>
              <a:rPr lang="en-US" sz="2400" i="1" dirty="0">
                <a:latin typeface="+mn-lt"/>
                <a:sym typeface="Symbol" pitchFamily="18" charset="2"/>
              </a:rPr>
              <a:t> </a:t>
            </a:r>
            <a:r>
              <a:rPr lang="ru-RU" sz="2400" i="1" dirty="0">
                <a:latin typeface="+mn-lt"/>
                <a:sym typeface="Symbol" pitchFamily="18" charset="2"/>
              </a:rPr>
              <a:t>, </a:t>
            </a: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  <a:sym typeface="Symbol" pitchFamily="18" charset="2"/>
              </a:rPr>
              <a:t>Доказать</a:t>
            </a:r>
            <a:r>
              <a:rPr lang="ru-RU" sz="2400" i="1" dirty="0">
                <a:latin typeface="+mn-lt"/>
                <a:sym typeface="Symbol" pitchFamily="18" charset="2"/>
              </a:rPr>
              <a:t>, что </a:t>
            </a:r>
            <a:r>
              <a:rPr lang="ru-RU" sz="2400" i="1" dirty="0">
                <a:latin typeface="+mn-lt"/>
              </a:rPr>
              <a:t>а </a:t>
            </a:r>
            <a:r>
              <a:rPr lang="ru-RU" sz="2400" i="1" dirty="0">
                <a:latin typeface="+mn-lt"/>
                <a:sym typeface="Symbol" pitchFamily="18" charset="2"/>
              </a:rPr>
              <a:t></a:t>
            </a:r>
            <a:r>
              <a:rPr lang="en-US" sz="2400" i="1" dirty="0">
                <a:latin typeface="+mn-lt"/>
                <a:sym typeface="Symbol" pitchFamily="18" charset="2"/>
              </a:rPr>
              <a:t> </a:t>
            </a:r>
            <a:r>
              <a:rPr lang="ru-RU" sz="2400" i="1" dirty="0">
                <a:latin typeface="+mn-lt"/>
                <a:sym typeface="Symbol" pitchFamily="18" charset="2"/>
              </a:rPr>
              <a:t>.</a:t>
            </a:r>
            <a:endParaRPr lang="en-US" sz="2400" i="1" dirty="0">
              <a:latin typeface="+mn-lt"/>
              <a:sym typeface="Symbol" pitchFamily="18" charset="2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50825" y="3573463"/>
            <a:ext cx="4679950" cy="3154362"/>
            <a:chOff x="158" y="2251"/>
            <a:chExt cx="2948" cy="1987"/>
          </a:xfrm>
        </p:grpSpPr>
        <p:grpSp>
          <p:nvGrpSpPr>
            <p:cNvPr id="20519" name="Group 45"/>
            <p:cNvGrpSpPr>
              <a:grpSpLocks/>
            </p:cNvGrpSpPr>
            <p:nvPr/>
          </p:nvGrpSpPr>
          <p:grpSpPr bwMode="auto">
            <a:xfrm>
              <a:off x="158" y="2523"/>
              <a:ext cx="2948" cy="1134"/>
              <a:chOff x="158" y="2387"/>
              <a:chExt cx="2948" cy="1134"/>
            </a:xfrm>
          </p:grpSpPr>
          <p:sp>
            <p:nvSpPr>
              <p:cNvPr id="20533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6499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534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58"/>
                <a:ext cx="27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grpSp>
          <p:nvGrpSpPr>
            <p:cNvPr id="20520" name="Group 36"/>
            <p:cNvGrpSpPr>
              <a:grpSpLocks/>
            </p:cNvGrpSpPr>
            <p:nvPr/>
          </p:nvGrpSpPr>
          <p:grpSpPr bwMode="auto">
            <a:xfrm rot="-360602">
              <a:off x="1157" y="2704"/>
              <a:ext cx="952" cy="726"/>
              <a:chOff x="1111" y="2659"/>
              <a:chExt cx="1769" cy="726"/>
            </a:xfrm>
          </p:grpSpPr>
          <p:sp>
            <p:nvSpPr>
              <p:cNvPr id="20531" name="Line 37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32" name="Text Box 38"/>
              <p:cNvSpPr txBox="1">
                <a:spLocks noChangeArrowheads="1"/>
              </p:cNvSpPr>
              <p:nvPr/>
            </p:nvSpPr>
            <p:spPr bwMode="auto">
              <a:xfrm>
                <a:off x="2517" y="2659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i="1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i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0521" name="Group 39"/>
            <p:cNvGrpSpPr>
              <a:grpSpLocks/>
            </p:cNvGrpSpPr>
            <p:nvPr/>
          </p:nvGrpSpPr>
          <p:grpSpPr bwMode="auto">
            <a:xfrm>
              <a:off x="1366" y="2960"/>
              <a:ext cx="363" cy="231"/>
              <a:chOff x="884" y="2659"/>
              <a:chExt cx="363" cy="231"/>
            </a:xfrm>
          </p:grpSpPr>
          <p:sp>
            <p:nvSpPr>
              <p:cNvPr id="20529" name="Oval 40"/>
              <p:cNvSpPr>
                <a:spLocks noChangeArrowheads="1"/>
              </p:cNvSpPr>
              <p:nvPr/>
            </p:nvSpPr>
            <p:spPr bwMode="auto">
              <a:xfrm>
                <a:off x="1111" y="2750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530" name="Text Box 41"/>
              <p:cNvSpPr txBox="1">
                <a:spLocks noChangeArrowheads="1"/>
              </p:cNvSpPr>
              <p:nvPr/>
            </p:nvSpPr>
            <p:spPr bwMode="auto">
              <a:xfrm>
                <a:off x="884" y="2659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/>
                  <a:t>O</a:t>
                </a:r>
                <a:endParaRPr lang="ru-RU"/>
              </a:p>
            </p:txBody>
          </p:sp>
        </p:grpSp>
        <p:grpSp>
          <p:nvGrpSpPr>
            <p:cNvPr id="20522" name="Group 46"/>
            <p:cNvGrpSpPr>
              <a:grpSpLocks/>
            </p:cNvGrpSpPr>
            <p:nvPr/>
          </p:nvGrpSpPr>
          <p:grpSpPr bwMode="auto">
            <a:xfrm>
              <a:off x="793" y="2696"/>
              <a:ext cx="1769" cy="726"/>
              <a:chOff x="1111" y="2659"/>
              <a:chExt cx="1769" cy="726"/>
            </a:xfrm>
          </p:grpSpPr>
          <p:sp>
            <p:nvSpPr>
              <p:cNvPr id="20527" name="Line 47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28" name="Text Box 48"/>
              <p:cNvSpPr txBox="1">
                <a:spLocks noChangeArrowheads="1"/>
              </p:cNvSpPr>
              <p:nvPr/>
            </p:nvSpPr>
            <p:spPr bwMode="auto">
              <a:xfrm>
                <a:off x="2517" y="2659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i="1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i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523" name="Line 18"/>
            <p:cNvSpPr>
              <a:spLocks noChangeShapeType="1"/>
            </p:cNvSpPr>
            <p:nvPr/>
          </p:nvSpPr>
          <p:spPr bwMode="auto">
            <a:xfrm>
              <a:off x="1610" y="2251"/>
              <a:ext cx="0" cy="8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4" name="Line 23"/>
            <p:cNvSpPr>
              <a:spLocks noChangeShapeType="1"/>
            </p:cNvSpPr>
            <p:nvPr/>
          </p:nvSpPr>
          <p:spPr bwMode="auto">
            <a:xfrm>
              <a:off x="1610" y="3067"/>
              <a:ext cx="0" cy="5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5" name="Line 24"/>
            <p:cNvSpPr>
              <a:spLocks noChangeShapeType="1"/>
            </p:cNvSpPr>
            <p:nvPr/>
          </p:nvSpPr>
          <p:spPr bwMode="auto">
            <a:xfrm>
              <a:off x="1610" y="3657"/>
              <a:ext cx="0" cy="5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6" name="Text Box 25"/>
            <p:cNvSpPr txBox="1">
              <a:spLocks noChangeArrowheads="1"/>
            </p:cNvSpPr>
            <p:nvPr/>
          </p:nvSpPr>
          <p:spPr bwMode="auto">
            <a:xfrm>
              <a:off x="1565" y="2251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1258888" y="4437063"/>
            <a:ext cx="865187" cy="1079500"/>
            <a:chOff x="793" y="2795"/>
            <a:chExt cx="545" cy="680"/>
          </a:xfrm>
        </p:grpSpPr>
        <p:sp>
          <p:nvSpPr>
            <p:cNvPr id="20517" name="Line 27"/>
            <p:cNvSpPr>
              <a:spLocks noChangeShapeType="1"/>
            </p:cNvSpPr>
            <p:nvPr/>
          </p:nvSpPr>
          <p:spPr bwMode="auto">
            <a:xfrm>
              <a:off x="793" y="2931"/>
              <a:ext cx="545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8" name="Text Box 28"/>
            <p:cNvSpPr txBox="1">
              <a:spLocks noChangeArrowheads="1"/>
            </p:cNvSpPr>
            <p:nvPr/>
          </p:nvSpPr>
          <p:spPr bwMode="auto">
            <a:xfrm>
              <a:off x="930" y="2795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m</a:t>
              </a:r>
              <a:endParaRPr lang="ru-RU"/>
            </a:p>
          </p:txBody>
        </p:sp>
      </p:grp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1979613" y="4095750"/>
            <a:ext cx="1079500" cy="1223963"/>
            <a:chOff x="793" y="2795"/>
            <a:chExt cx="545" cy="680"/>
          </a:xfrm>
        </p:grpSpPr>
        <p:sp>
          <p:nvSpPr>
            <p:cNvPr id="20515" name="Line 31"/>
            <p:cNvSpPr>
              <a:spLocks noChangeShapeType="1"/>
            </p:cNvSpPr>
            <p:nvPr/>
          </p:nvSpPr>
          <p:spPr bwMode="auto">
            <a:xfrm>
              <a:off x="793" y="2931"/>
              <a:ext cx="545" cy="5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6" name="Text Box 32"/>
            <p:cNvSpPr txBox="1">
              <a:spLocks noChangeArrowheads="1"/>
            </p:cNvSpPr>
            <p:nvPr/>
          </p:nvSpPr>
          <p:spPr bwMode="auto">
            <a:xfrm>
              <a:off x="930" y="2795"/>
              <a:ext cx="272" cy="2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p</a:t>
              </a:r>
              <a:endParaRPr lang="ru-RU"/>
            </a:p>
          </p:txBody>
        </p:sp>
      </p:grpSp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2176463" y="3789363"/>
            <a:ext cx="576262" cy="366712"/>
            <a:chOff x="884" y="2659"/>
            <a:chExt cx="363" cy="231"/>
          </a:xfrm>
        </p:grpSpPr>
        <p:sp>
          <p:nvSpPr>
            <p:cNvPr id="20513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14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М</a:t>
              </a: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2195513" y="5734050"/>
            <a:ext cx="576262" cy="366713"/>
            <a:chOff x="884" y="2659"/>
            <a:chExt cx="363" cy="231"/>
          </a:xfrm>
        </p:grpSpPr>
        <p:sp>
          <p:nvSpPr>
            <p:cNvPr id="20511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12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N</a:t>
              </a:r>
              <a:endParaRPr lang="ru-RU"/>
            </a:p>
          </p:txBody>
        </p:sp>
      </p:grpSp>
      <p:grpSp>
        <p:nvGrpSpPr>
          <p:cNvPr id="11" name="Group 42"/>
          <p:cNvGrpSpPr>
            <a:grpSpLocks/>
          </p:cNvGrpSpPr>
          <p:nvPr/>
        </p:nvGrpSpPr>
        <p:grpSpPr bwMode="auto">
          <a:xfrm>
            <a:off x="2463800" y="4371975"/>
            <a:ext cx="1046163" cy="1295400"/>
            <a:chOff x="1552" y="2754"/>
            <a:chExt cx="659" cy="816"/>
          </a:xfrm>
        </p:grpSpPr>
        <p:sp>
          <p:nvSpPr>
            <p:cNvPr id="20509" name="Line 40"/>
            <p:cNvSpPr>
              <a:spLocks noChangeShapeType="1"/>
            </p:cNvSpPr>
            <p:nvPr/>
          </p:nvSpPr>
          <p:spPr bwMode="auto">
            <a:xfrm rot="2638501">
              <a:off x="1552" y="2754"/>
              <a:ext cx="659" cy="6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0" name="Text Box 41"/>
            <p:cNvSpPr txBox="1">
              <a:spLocks noChangeArrowheads="1"/>
            </p:cNvSpPr>
            <p:nvPr/>
          </p:nvSpPr>
          <p:spPr bwMode="auto">
            <a:xfrm>
              <a:off x="1837" y="3339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q</a:t>
              </a:r>
              <a:endParaRPr lang="ru-RU"/>
            </a:p>
          </p:txBody>
        </p:sp>
      </p:grpSp>
      <p:sp>
        <p:nvSpPr>
          <p:cNvPr id="95276" name="Line 44"/>
          <p:cNvSpPr>
            <a:spLocks noChangeShapeType="1"/>
          </p:cNvSpPr>
          <p:nvPr/>
        </p:nvSpPr>
        <p:spPr bwMode="auto">
          <a:xfrm>
            <a:off x="2555875" y="3933825"/>
            <a:ext cx="4318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277" name="Line 45"/>
          <p:cNvSpPr>
            <a:spLocks noChangeShapeType="1"/>
          </p:cNvSpPr>
          <p:nvPr/>
        </p:nvSpPr>
        <p:spPr bwMode="auto">
          <a:xfrm>
            <a:off x="2555875" y="3933825"/>
            <a:ext cx="43180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278" name="Line 46"/>
          <p:cNvSpPr>
            <a:spLocks noChangeShapeType="1"/>
          </p:cNvSpPr>
          <p:nvPr/>
        </p:nvSpPr>
        <p:spPr bwMode="auto">
          <a:xfrm>
            <a:off x="2555875" y="3933825"/>
            <a:ext cx="4318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279" name="Line 47"/>
          <p:cNvSpPr>
            <a:spLocks noChangeShapeType="1"/>
          </p:cNvSpPr>
          <p:nvPr/>
        </p:nvSpPr>
        <p:spPr bwMode="auto">
          <a:xfrm flipV="1">
            <a:off x="2555875" y="5262563"/>
            <a:ext cx="442913" cy="614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280" name="Line 48"/>
          <p:cNvSpPr>
            <a:spLocks noChangeShapeType="1"/>
          </p:cNvSpPr>
          <p:nvPr/>
        </p:nvSpPr>
        <p:spPr bwMode="auto">
          <a:xfrm flipV="1">
            <a:off x="2555875" y="4652963"/>
            <a:ext cx="431800" cy="12239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352" name="Line 120"/>
          <p:cNvSpPr>
            <a:spLocks noChangeShapeType="1"/>
          </p:cNvSpPr>
          <p:nvPr/>
        </p:nvSpPr>
        <p:spPr bwMode="auto">
          <a:xfrm flipV="1">
            <a:off x="2555875" y="4437063"/>
            <a:ext cx="431800" cy="14398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2" name="Group 125"/>
          <p:cNvGrpSpPr>
            <a:grpSpLocks/>
          </p:cNvGrpSpPr>
          <p:nvPr/>
        </p:nvGrpSpPr>
        <p:grpSpPr bwMode="auto">
          <a:xfrm>
            <a:off x="2973388" y="4508500"/>
            <a:ext cx="360362" cy="366713"/>
            <a:chOff x="2835" y="3566"/>
            <a:chExt cx="227" cy="231"/>
          </a:xfrm>
        </p:grpSpPr>
        <p:sp>
          <p:nvSpPr>
            <p:cNvPr id="20507" name="Oval 12"/>
            <p:cNvSpPr>
              <a:spLocks noChangeArrowheads="1"/>
            </p:cNvSpPr>
            <p:nvPr/>
          </p:nvSpPr>
          <p:spPr bwMode="auto">
            <a:xfrm>
              <a:off x="2835" y="3657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8" name="Text Box 13"/>
            <p:cNvSpPr txBox="1">
              <a:spLocks noChangeArrowheads="1"/>
            </p:cNvSpPr>
            <p:nvPr/>
          </p:nvSpPr>
          <p:spPr bwMode="auto">
            <a:xfrm>
              <a:off x="2835" y="356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grpSp>
        <p:nvGrpSpPr>
          <p:cNvPr id="13" name="Group 128"/>
          <p:cNvGrpSpPr>
            <a:grpSpLocks/>
          </p:cNvGrpSpPr>
          <p:nvPr/>
        </p:nvGrpSpPr>
        <p:grpSpPr bwMode="auto">
          <a:xfrm>
            <a:off x="2982913" y="5094288"/>
            <a:ext cx="360362" cy="366712"/>
            <a:chOff x="2835" y="3566"/>
            <a:chExt cx="227" cy="231"/>
          </a:xfrm>
        </p:grpSpPr>
        <p:sp>
          <p:nvSpPr>
            <p:cNvPr id="20505" name="Oval 12"/>
            <p:cNvSpPr>
              <a:spLocks noChangeArrowheads="1"/>
            </p:cNvSpPr>
            <p:nvPr/>
          </p:nvSpPr>
          <p:spPr bwMode="auto">
            <a:xfrm>
              <a:off x="2835" y="3657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6" name="Text Box 13"/>
            <p:cNvSpPr txBox="1">
              <a:spLocks noChangeArrowheads="1"/>
            </p:cNvSpPr>
            <p:nvPr/>
          </p:nvSpPr>
          <p:spPr bwMode="auto">
            <a:xfrm>
              <a:off x="2835" y="356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Q</a:t>
              </a:r>
              <a:endParaRPr lang="ru-RU"/>
            </a:p>
          </p:txBody>
        </p:sp>
      </p:grpSp>
      <p:grpSp>
        <p:nvGrpSpPr>
          <p:cNvPr id="14" name="Group 134"/>
          <p:cNvGrpSpPr>
            <a:grpSpLocks/>
          </p:cNvGrpSpPr>
          <p:nvPr/>
        </p:nvGrpSpPr>
        <p:grpSpPr bwMode="auto">
          <a:xfrm>
            <a:off x="2681288" y="4121150"/>
            <a:ext cx="323850" cy="366713"/>
            <a:chOff x="2608" y="3521"/>
            <a:chExt cx="204" cy="231"/>
          </a:xfrm>
        </p:grpSpPr>
        <p:sp>
          <p:nvSpPr>
            <p:cNvPr id="20503" name="Oval 12"/>
            <p:cNvSpPr>
              <a:spLocks noChangeArrowheads="1"/>
            </p:cNvSpPr>
            <p:nvPr/>
          </p:nvSpPr>
          <p:spPr bwMode="auto">
            <a:xfrm>
              <a:off x="2789" y="3702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4" name="Text Box 13"/>
            <p:cNvSpPr txBox="1">
              <a:spLocks noChangeArrowheads="1"/>
            </p:cNvSpPr>
            <p:nvPr/>
          </p:nvSpPr>
          <p:spPr bwMode="auto">
            <a:xfrm>
              <a:off x="2608" y="3521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</a:t>
              </a:r>
              <a:endParaRPr lang="ru-RU"/>
            </a:p>
          </p:txBody>
        </p:sp>
      </p:grp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4787900" y="4868863"/>
            <a:ext cx="32369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solidFill>
                  <a:srgbClr val="0000FF"/>
                </a:solidFill>
                <a:latin typeface="+mn-lt"/>
              </a:rPr>
              <a:t>№1</a:t>
            </a:r>
            <a:r>
              <a:rPr lang="en-US" sz="2800" dirty="0">
                <a:solidFill>
                  <a:srgbClr val="0000FF"/>
                </a:solidFill>
                <a:latin typeface="+mn-lt"/>
              </a:rPr>
              <a:t>28, 122</a:t>
            </a:r>
            <a:endParaRPr lang="ru-RU" sz="28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427538" y="5373688"/>
            <a:ext cx="4394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>
                <a:solidFill>
                  <a:srgbClr val="FF33CC"/>
                </a:solidFill>
                <a:latin typeface="+mn-lt"/>
              </a:rPr>
              <a:t>ДЗ: п</a:t>
            </a:r>
            <a:r>
              <a:rPr lang="en-US" sz="2800">
                <a:solidFill>
                  <a:srgbClr val="FF33CC"/>
                </a:solidFill>
                <a:latin typeface="+mn-lt"/>
              </a:rPr>
              <a:t>17</a:t>
            </a:r>
            <a:r>
              <a:rPr lang="ru-RU" sz="2800">
                <a:solidFill>
                  <a:srgbClr val="FF33CC"/>
                </a:solidFill>
                <a:latin typeface="+mn-lt"/>
              </a:rPr>
              <a:t> теорема, задача № 124, 127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5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  <p:bldP spid="7210" grpId="0" build="p"/>
      <p:bldP spid="95276" grpId="0" animBg="1"/>
      <p:bldP spid="95277" grpId="0" animBg="1"/>
      <p:bldP spid="95278" grpId="0" animBg="1"/>
      <p:bldP spid="95279" grpId="0" animBg="1"/>
      <p:bldP spid="95280" grpId="0" animBg="1"/>
      <p:bldP spid="95352" grpId="0" animBg="1"/>
      <p:bldP spid="39974" grpId="0"/>
      <p:bldP spid="399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dirty="0" smtClean="0"/>
              <a:t>Теорема о прямой, перпендикулярной к плоскости.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429125" y="1600200"/>
            <a:ext cx="4679950" cy="47085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Дано: </a:t>
            </a:r>
            <a:r>
              <a:rPr lang="en-US" sz="2800" smtClean="0"/>
              <a:t>ABCDA</a:t>
            </a:r>
            <a:r>
              <a:rPr lang="en-US" sz="2800" baseline="-25000" smtClean="0"/>
              <a:t>1</a:t>
            </a:r>
            <a:r>
              <a:rPr lang="en-US" sz="2800" smtClean="0"/>
              <a:t>B</a:t>
            </a:r>
            <a:r>
              <a:rPr lang="en-US" sz="2800" baseline="-25000" smtClean="0"/>
              <a:t>1</a:t>
            </a:r>
            <a:r>
              <a:rPr lang="en-US" sz="2800" smtClean="0"/>
              <a:t>C</a:t>
            </a:r>
            <a:r>
              <a:rPr lang="en-US" sz="2800" baseline="-25000" smtClean="0"/>
              <a:t>1</a:t>
            </a:r>
            <a:r>
              <a:rPr lang="en-US" sz="2800" smtClean="0"/>
              <a:t>D</a:t>
            </a:r>
            <a:r>
              <a:rPr lang="en-US" sz="2800" baseline="-25000" smtClean="0"/>
              <a:t>1 </a:t>
            </a:r>
            <a:r>
              <a:rPr lang="en-US" sz="2800" smtClean="0"/>
              <a:t>– </a:t>
            </a:r>
            <a:r>
              <a:rPr lang="ru-RU" sz="2800" smtClean="0"/>
              <a:t>куб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Определите взаимное расположение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а) прямых: </a:t>
            </a:r>
            <a:br>
              <a:rPr lang="ru-RU" sz="2800" smtClean="0"/>
            </a:br>
            <a:r>
              <a:rPr lang="en-US" sz="2800" smtClean="0"/>
              <a:t>B</a:t>
            </a:r>
            <a:r>
              <a:rPr lang="en-US" sz="2800" baseline="-25000" smtClean="0"/>
              <a:t>1</a:t>
            </a:r>
            <a:r>
              <a:rPr lang="en-US" sz="2800" smtClean="0"/>
              <a:t>C</a:t>
            </a:r>
            <a:r>
              <a:rPr lang="en-US" sz="2800" baseline="-25000" smtClean="0"/>
              <a:t>1</a:t>
            </a:r>
            <a:r>
              <a:rPr lang="ru-RU" sz="2800" baseline="-25000" smtClean="0"/>
              <a:t> </a:t>
            </a:r>
            <a:r>
              <a:rPr lang="ru-RU" sz="2800" smtClean="0"/>
              <a:t>и</a:t>
            </a:r>
            <a:r>
              <a:rPr lang="ru-RU" sz="2800" baseline="-25000" smtClean="0"/>
              <a:t> </a:t>
            </a:r>
            <a:r>
              <a:rPr lang="en-US" sz="2800" smtClean="0"/>
              <a:t>DC</a:t>
            </a:r>
            <a:r>
              <a:rPr lang="en-US" sz="2800" baseline="-25000" smtClean="0"/>
              <a:t>1</a:t>
            </a:r>
            <a:r>
              <a:rPr lang="ru-RU" sz="2800" smtClean="0"/>
              <a:t>, </a:t>
            </a:r>
            <a:r>
              <a:rPr lang="en-US" sz="2800" smtClean="0"/>
              <a:t>A</a:t>
            </a:r>
            <a:r>
              <a:rPr lang="en-US" sz="2800" baseline="-25000" smtClean="0"/>
              <a:t>1</a:t>
            </a:r>
            <a:r>
              <a:rPr lang="en-US" sz="2800" smtClean="0"/>
              <a:t>D</a:t>
            </a:r>
            <a:r>
              <a:rPr lang="en-US" sz="2800" baseline="-25000" smtClean="0"/>
              <a:t>1</a:t>
            </a:r>
            <a:r>
              <a:rPr lang="ru-RU" sz="2800" smtClean="0"/>
              <a:t> и </a:t>
            </a:r>
            <a:r>
              <a:rPr lang="en-US" sz="2800" smtClean="0"/>
              <a:t>DC</a:t>
            </a:r>
            <a:r>
              <a:rPr lang="en-US" sz="2800" baseline="-25000" smtClean="0"/>
              <a:t>1</a:t>
            </a:r>
            <a:r>
              <a:rPr lang="ru-RU" sz="2800" smtClean="0"/>
              <a:t>, </a:t>
            </a:r>
            <a:br>
              <a:rPr lang="ru-RU" sz="2800" smtClean="0"/>
            </a:br>
            <a:r>
              <a:rPr lang="en-US" sz="2800" smtClean="0"/>
              <a:t>AC</a:t>
            </a:r>
            <a:r>
              <a:rPr lang="ru-RU" sz="2800" smtClean="0"/>
              <a:t> и </a:t>
            </a:r>
            <a:r>
              <a:rPr lang="en-US" sz="2800" smtClean="0"/>
              <a:t>BB</a:t>
            </a:r>
            <a:r>
              <a:rPr lang="en-US" sz="2800" baseline="-25000" smtClean="0"/>
              <a:t>1</a:t>
            </a:r>
            <a:r>
              <a:rPr lang="ru-RU" sz="2800" smtClean="0"/>
              <a:t>, </a:t>
            </a:r>
            <a:r>
              <a:rPr lang="en-US" sz="2800" smtClean="0"/>
              <a:t>A</a:t>
            </a:r>
            <a:r>
              <a:rPr lang="en-US" sz="2800" baseline="-25000" smtClean="0"/>
              <a:t>1</a:t>
            </a:r>
            <a:r>
              <a:rPr lang="en-US" sz="2800" smtClean="0"/>
              <a:t>B</a:t>
            </a:r>
            <a:r>
              <a:rPr lang="ru-RU" sz="2800" smtClean="0"/>
              <a:t> и </a:t>
            </a:r>
            <a:r>
              <a:rPr lang="en-US" sz="2800" smtClean="0"/>
              <a:t>BC</a:t>
            </a:r>
            <a:r>
              <a:rPr lang="ru-RU" sz="2800" smtClean="0"/>
              <a:t>, </a:t>
            </a:r>
            <a:br>
              <a:rPr lang="ru-RU" sz="2800" smtClean="0"/>
            </a:br>
            <a:r>
              <a:rPr lang="en-US" sz="2800" smtClean="0"/>
              <a:t>A</a:t>
            </a:r>
            <a:r>
              <a:rPr lang="en-US" sz="2800" baseline="-25000" smtClean="0"/>
              <a:t>1</a:t>
            </a:r>
            <a:r>
              <a:rPr lang="en-US" sz="2800" smtClean="0"/>
              <a:t>B</a:t>
            </a:r>
            <a:r>
              <a:rPr lang="ru-RU" sz="2800" smtClean="0"/>
              <a:t> и </a:t>
            </a:r>
            <a:r>
              <a:rPr lang="en-US" sz="2800" smtClean="0"/>
              <a:t>DC</a:t>
            </a:r>
            <a:r>
              <a:rPr lang="en-US" sz="2800" baseline="-25000" smtClean="0"/>
              <a:t>1</a:t>
            </a:r>
            <a:r>
              <a:rPr lang="ru-RU" sz="2800" smtClean="0"/>
              <a:t>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б) прямой и плоскости:</a:t>
            </a:r>
            <a:br>
              <a:rPr lang="ru-RU" sz="2800" smtClean="0"/>
            </a:br>
            <a:r>
              <a:rPr lang="ru-RU" sz="2800" smtClean="0"/>
              <a:t> </a:t>
            </a:r>
            <a:r>
              <a:rPr lang="en-US" sz="2800" smtClean="0"/>
              <a:t>CC</a:t>
            </a:r>
            <a:r>
              <a:rPr lang="en-US" sz="2800" baseline="-25000" smtClean="0"/>
              <a:t>1</a:t>
            </a:r>
            <a:r>
              <a:rPr lang="ru-RU" sz="2800" smtClean="0"/>
              <a:t> и (</a:t>
            </a:r>
            <a:r>
              <a:rPr lang="en-US" sz="2800" smtClean="0"/>
              <a:t>B</a:t>
            </a:r>
            <a:r>
              <a:rPr lang="ru-RU" sz="2800" smtClean="0"/>
              <a:t>С</a:t>
            </a:r>
            <a:r>
              <a:rPr lang="en-US" sz="2800" smtClean="0"/>
              <a:t>D</a:t>
            </a:r>
            <a:r>
              <a:rPr lang="ru-RU" sz="2800" smtClean="0"/>
              <a:t>), </a:t>
            </a:r>
            <a:r>
              <a:rPr lang="en-US" sz="2800" smtClean="0"/>
              <a:t>AA</a:t>
            </a:r>
            <a:r>
              <a:rPr lang="en-US" sz="2800" baseline="-25000" smtClean="0"/>
              <a:t>1</a:t>
            </a:r>
            <a:r>
              <a:rPr lang="ru-RU" sz="2800" smtClean="0"/>
              <a:t> и (</a:t>
            </a:r>
            <a:r>
              <a:rPr lang="en-US" sz="2800" smtClean="0"/>
              <a:t>BCD</a:t>
            </a:r>
            <a:r>
              <a:rPr lang="ru-RU" sz="2800" smtClean="0"/>
              <a:t>),</a:t>
            </a:r>
            <a:br>
              <a:rPr lang="ru-RU" sz="2800" smtClean="0"/>
            </a:br>
            <a:r>
              <a:rPr lang="en-US" sz="2800" smtClean="0"/>
              <a:t>C</a:t>
            </a:r>
            <a:r>
              <a:rPr lang="en-US" sz="2800" baseline="-25000" smtClean="0"/>
              <a:t>1</a:t>
            </a:r>
            <a:r>
              <a:rPr lang="en-US" sz="2800" smtClean="0"/>
              <a:t>D</a:t>
            </a:r>
            <a:r>
              <a:rPr lang="en-US" sz="2800" baseline="-25000" smtClean="0"/>
              <a:t>1</a:t>
            </a:r>
            <a:r>
              <a:rPr lang="ru-RU" sz="2800" smtClean="0"/>
              <a:t> и (</a:t>
            </a:r>
            <a:r>
              <a:rPr lang="en-US" sz="2800" smtClean="0"/>
              <a:t>BCD</a:t>
            </a:r>
            <a:r>
              <a:rPr lang="ru-RU" sz="2800" smtClean="0"/>
              <a:t>), </a:t>
            </a:r>
            <a:br>
              <a:rPr lang="ru-RU" sz="2800" smtClean="0"/>
            </a:br>
            <a:r>
              <a:rPr lang="en-US" sz="2800" smtClean="0"/>
              <a:t>B</a:t>
            </a:r>
            <a:r>
              <a:rPr lang="en-US" sz="2800" baseline="-25000" smtClean="0"/>
              <a:t>1</a:t>
            </a:r>
            <a:r>
              <a:rPr lang="en-US" sz="2800" smtClean="0"/>
              <a:t>C</a:t>
            </a:r>
            <a:r>
              <a:rPr lang="en-US" sz="2800" baseline="-25000" smtClean="0"/>
              <a:t>1</a:t>
            </a:r>
            <a:r>
              <a:rPr lang="ru-RU" sz="2800" smtClean="0"/>
              <a:t> и  (</a:t>
            </a:r>
            <a:r>
              <a:rPr lang="en-US" sz="2800" smtClean="0"/>
              <a:t>DD</a:t>
            </a:r>
            <a:r>
              <a:rPr lang="en-US" sz="2800" baseline="-25000" smtClean="0"/>
              <a:t>1</a:t>
            </a:r>
            <a:r>
              <a:rPr lang="en-US" sz="2800" smtClean="0"/>
              <a:t>C</a:t>
            </a:r>
            <a:r>
              <a:rPr lang="ru-RU" sz="2800" smtClean="0"/>
              <a:t>)</a:t>
            </a:r>
          </a:p>
        </p:txBody>
      </p:sp>
      <p:sp>
        <p:nvSpPr>
          <p:cNvPr id="21508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-36513" y="1989138"/>
            <a:ext cx="4824413" cy="4248150"/>
            <a:chOff x="-23" y="1253"/>
            <a:chExt cx="3039" cy="2676"/>
          </a:xfrm>
        </p:grpSpPr>
        <p:grpSp>
          <p:nvGrpSpPr>
            <p:cNvPr id="21510" name="Group 38"/>
            <p:cNvGrpSpPr>
              <a:grpSpLocks/>
            </p:cNvGrpSpPr>
            <p:nvPr/>
          </p:nvGrpSpPr>
          <p:grpSpPr bwMode="auto">
            <a:xfrm>
              <a:off x="-23" y="1253"/>
              <a:ext cx="3039" cy="2676"/>
              <a:chOff x="1199" y="1570"/>
              <a:chExt cx="3020" cy="2597"/>
            </a:xfrm>
          </p:grpSpPr>
          <p:sp>
            <p:nvSpPr>
              <p:cNvPr id="21514" name="Text Box 24"/>
              <p:cNvSpPr txBox="1">
                <a:spLocks noChangeArrowheads="1"/>
              </p:cNvSpPr>
              <p:nvPr/>
            </p:nvSpPr>
            <p:spPr bwMode="auto">
              <a:xfrm>
                <a:off x="1225" y="3709"/>
                <a:ext cx="476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altLang="zh-CN" sz="2800">
                    <a:latin typeface="Times New Roman" pitchFamily="18" charset="0"/>
                    <a:ea typeface="SimSun" pitchFamily="2" charset="-122"/>
                  </a:rPr>
                  <a:t>А</a:t>
                </a:r>
                <a:endParaRPr lang="ru-RU" sz="2800"/>
              </a:p>
            </p:txBody>
          </p:sp>
          <p:sp>
            <p:nvSpPr>
              <p:cNvPr id="21515" name="Text Box 25"/>
              <p:cNvSpPr txBox="1">
                <a:spLocks noChangeArrowheads="1"/>
              </p:cNvSpPr>
              <p:nvPr/>
            </p:nvSpPr>
            <p:spPr bwMode="auto">
              <a:xfrm>
                <a:off x="1199" y="2181"/>
                <a:ext cx="476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altLang="zh-CN" sz="2800">
                    <a:latin typeface="Times New Roman" pitchFamily="18" charset="0"/>
                    <a:ea typeface="SimSun" pitchFamily="2" charset="-122"/>
                  </a:rPr>
                  <a:t>А</a:t>
                </a:r>
                <a:r>
                  <a:rPr lang="en-US" altLang="zh-CN" sz="2800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sz="2800"/>
              </a:p>
            </p:txBody>
          </p:sp>
          <p:sp>
            <p:nvSpPr>
              <p:cNvPr id="21516" name="Text Box 26"/>
              <p:cNvSpPr txBox="1">
                <a:spLocks noChangeArrowheads="1"/>
              </p:cNvSpPr>
              <p:nvPr/>
            </p:nvSpPr>
            <p:spPr bwMode="auto">
              <a:xfrm>
                <a:off x="1701" y="1570"/>
                <a:ext cx="476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CN" sz="2800">
                    <a:latin typeface="Times New Roman" pitchFamily="18" charset="0"/>
                    <a:ea typeface="SimSun" pitchFamily="2" charset="-122"/>
                  </a:rPr>
                  <a:t>B</a:t>
                </a:r>
                <a:r>
                  <a:rPr lang="en-US" altLang="zh-CN" sz="2800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sz="2800"/>
              </a:p>
            </p:txBody>
          </p:sp>
          <p:sp>
            <p:nvSpPr>
              <p:cNvPr id="21517" name="Text Box 27"/>
              <p:cNvSpPr txBox="1">
                <a:spLocks noChangeArrowheads="1"/>
              </p:cNvSpPr>
              <p:nvPr/>
            </p:nvSpPr>
            <p:spPr bwMode="auto">
              <a:xfrm>
                <a:off x="3606" y="1570"/>
                <a:ext cx="476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CN" sz="2800">
                    <a:latin typeface="Times New Roman" pitchFamily="18" charset="0"/>
                    <a:ea typeface="SimSun" pitchFamily="2" charset="-122"/>
                  </a:rPr>
                  <a:t>C</a:t>
                </a:r>
                <a:r>
                  <a:rPr lang="en-US" altLang="zh-CN" sz="2800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sz="2800"/>
              </a:p>
            </p:txBody>
          </p:sp>
          <p:sp>
            <p:nvSpPr>
              <p:cNvPr id="21518" name="Text Box 28"/>
              <p:cNvSpPr txBox="1">
                <a:spLocks noChangeArrowheads="1"/>
              </p:cNvSpPr>
              <p:nvPr/>
            </p:nvSpPr>
            <p:spPr bwMode="auto">
              <a:xfrm>
                <a:off x="3742" y="3294"/>
                <a:ext cx="47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altLang="zh-CN" sz="2800">
                    <a:latin typeface="Times New Roman" pitchFamily="18" charset="0"/>
                    <a:ea typeface="SimSun" pitchFamily="2" charset="-122"/>
                  </a:rPr>
                  <a:t>С</a:t>
                </a:r>
                <a:endParaRPr lang="ru-RU" sz="2800"/>
              </a:p>
            </p:txBody>
          </p:sp>
          <p:sp>
            <p:nvSpPr>
              <p:cNvPr id="21519" name="Text Box 29"/>
              <p:cNvSpPr txBox="1">
                <a:spLocks noChangeArrowheads="1"/>
              </p:cNvSpPr>
              <p:nvPr/>
            </p:nvSpPr>
            <p:spPr bwMode="auto">
              <a:xfrm>
                <a:off x="3334" y="3748"/>
                <a:ext cx="477" cy="3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CN" sz="2800">
                    <a:latin typeface="Times New Roman" pitchFamily="18" charset="0"/>
                    <a:ea typeface="SimSun" pitchFamily="2" charset="-122"/>
                  </a:rPr>
                  <a:t>D</a:t>
                </a:r>
                <a:endParaRPr lang="ru-RU" sz="2800"/>
              </a:p>
            </p:txBody>
          </p:sp>
          <p:sp>
            <p:nvSpPr>
              <p:cNvPr id="21520" name="Text Box 30"/>
              <p:cNvSpPr txBox="1">
                <a:spLocks noChangeArrowheads="1"/>
              </p:cNvSpPr>
              <p:nvPr/>
            </p:nvSpPr>
            <p:spPr bwMode="auto">
              <a:xfrm>
                <a:off x="2018" y="3113"/>
                <a:ext cx="476" cy="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altLang="zh-CN" sz="2800">
                    <a:latin typeface="Times New Roman" pitchFamily="18" charset="0"/>
                    <a:ea typeface="SimSun" pitchFamily="2" charset="-122"/>
                  </a:rPr>
                  <a:t>В</a:t>
                </a:r>
                <a:endParaRPr lang="ru-RU" sz="2800"/>
              </a:p>
            </p:txBody>
          </p:sp>
          <p:sp>
            <p:nvSpPr>
              <p:cNvPr id="21521" name="Text Box 31"/>
              <p:cNvSpPr txBox="1">
                <a:spLocks noChangeArrowheads="1"/>
              </p:cNvSpPr>
              <p:nvPr/>
            </p:nvSpPr>
            <p:spPr bwMode="auto">
              <a:xfrm>
                <a:off x="2948" y="2045"/>
                <a:ext cx="476" cy="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zh-CN" sz="2800">
                    <a:latin typeface="Times New Roman" pitchFamily="18" charset="0"/>
                    <a:ea typeface="SimSun" pitchFamily="2" charset="-122"/>
                  </a:rPr>
                  <a:t>D</a:t>
                </a:r>
                <a:r>
                  <a:rPr lang="en-US" altLang="zh-CN" sz="2800" baseline="-25000">
                    <a:latin typeface="Times New Roman" pitchFamily="18" charset="0"/>
                    <a:ea typeface="SimSun" pitchFamily="2" charset="-122"/>
                  </a:rPr>
                  <a:t>1</a:t>
                </a:r>
                <a:endParaRPr lang="ru-RU" sz="2800"/>
              </a:p>
            </p:txBody>
          </p:sp>
          <p:sp>
            <p:nvSpPr>
              <p:cNvPr id="21522" name="AutoShape 37"/>
              <p:cNvSpPr>
                <a:spLocks noChangeArrowheads="1"/>
              </p:cNvSpPr>
              <p:nvPr/>
            </p:nvSpPr>
            <p:spPr bwMode="auto">
              <a:xfrm rot="10800000">
                <a:off x="1565" y="1888"/>
                <a:ext cx="2222" cy="1986"/>
              </a:xfrm>
              <a:prstGeom prst="cube">
                <a:avLst>
                  <a:gd name="adj" fmla="val 24144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rot="10800000"/>
              <a:lstStyle/>
              <a:p>
                <a:endParaRPr lang="ru-RU"/>
              </a:p>
            </p:txBody>
          </p:sp>
          <p:sp>
            <p:nvSpPr>
              <p:cNvPr id="21523" name="AutoShape 17"/>
              <p:cNvSpPr>
                <a:spLocks noChangeArrowheads="1"/>
              </p:cNvSpPr>
              <p:nvPr/>
            </p:nvSpPr>
            <p:spPr bwMode="auto">
              <a:xfrm>
                <a:off x="1565" y="1888"/>
                <a:ext cx="2222" cy="1986"/>
              </a:xfrm>
              <a:prstGeom prst="cube">
                <a:avLst>
                  <a:gd name="adj" fmla="val 24144"/>
                </a:avLst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11" name="Line 50"/>
            <p:cNvSpPr>
              <a:spLocks noChangeShapeType="1"/>
            </p:cNvSpPr>
            <p:nvPr/>
          </p:nvSpPr>
          <p:spPr bwMode="auto">
            <a:xfrm flipV="1">
              <a:off x="2084" y="1585"/>
              <a:ext cx="499" cy="204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2" name="Line 51"/>
            <p:cNvSpPr>
              <a:spLocks noChangeShapeType="1"/>
            </p:cNvSpPr>
            <p:nvPr/>
          </p:nvSpPr>
          <p:spPr bwMode="auto">
            <a:xfrm flipV="1">
              <a:off x="350" y="3123"/>
              <a:ext cx="2222" cy="4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3" name="Line 52"/>
            <p:cNvSpPr>
              <a:spLocks noChangeShapeType="1"/>
            </p:cNvSpPr>
            <p:nvPr/>
          </p:nvSpPr>
          <p:spPr bwMode="auto">
            <a:xfrm>
              <a:off x="345" y="2059"/>
              <a:ext cx="499" cy="10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4221163"/>
            <a:ext cx="3529012" cy="1295400"/>
            <a:chOff x="158" y="2387"/>
            <a:chExt cx="2948" cy="1134"/>
          </a:xfrm>
        </p:grpSpPr>
        <p:sp>
          <p:nvSpPr>
            <p:cNvPr id="22555" name="AutoShape 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56" name="Text Box 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2253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dirty="0" smtClean="0"/>
              <a:t>Теорема о прямой, перпендикулярной к плоскости.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435975" cy="15414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Теорема.</a:t>
            </a:r>
            <a:r>
              <a:rPr lang="ru-RU" sz="2800" smtClean="0"/>
              <a:t> Через любую точку пространства проходит прямая, перпендикулярная к данной плоскости, и притом только одна.</a:t>
            </a:r>
          </a:p>
        </p:txBody>
      </p:sp>
      <p:sp>
        <p:nvSpPr>
          <p:cNvPr id="2253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335088" y="3429000"/>
            <a:ext cx="576262" cy="366713"/>
            <a:chOff x="884" y="2659"/>
            <a:chExt cx="363" cy="231"/>
          </a:xfrm>
        </p:grpSpPr>
        <p:sp>
          <p:nvSpPr>
            <p:cNvPr id="22553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54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М</a:t>
              </a:r>
            </a:p>
          </p:txBody>
        </p:sp>
      </p:grp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5292725" y="3213100"/>
            <a:ext cx="35274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</a:rPr>
              <a:t>Дано:  </a:t>
            </a:r>
            <a:r>
              <a:rPr lang="ru-RU" sz="2400" i="1" dirty="0">
                <a:latin typeface="+mn-lt"/>
                <a:sym typeface="Symbol" pitchFamily="18" charset="2"/>
              </a:rPr>
              <a:t>, </a:t>
            </a:r>
            <a:r>
              <a:rPr lang="ru-RU" sz="2400" i="1" dirty="0">
                <a:latin typeface="+mn-lt"/>
              </a:rPr>
              <a:t> М </a:t>
            </a:r>
            <a:r>
              <a:rPr lang="ru-RU" sz="2400" i="1" dirty="0">
                <a:latin typeface="+mn-lt"/>
                <a:sym typeface="Symbol" pitchFamily="18" charset="2"/>
              </a:rPr>
              <a:t> </a:t>
            </a: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  <a:sym typeface="Symbol" pitchFamily="18" charset="2"/>
              </a:rPr>
              <a:t>Доказать</a:t>
            </a:r>
            <a:r>
              <a:rPr lang="ru-RU" sz="2400" i="1" dirty="0">
                <a:latin typeface="+mn-lt"/>
                <a:sym typeface="Symbol" pitchFamily="18" charset="2"/>
              </a:rPr>
              <a:t>: а  , М  а.</a:t>
            </a:r>
            <a:endParaRPr lang="en-US" sz="2400" i="1" dirty="0">
              <a:latin typeface="+mn-lt"/>
              <a:sym typeface="Symbol" pitchFamily="18" charset="2"/>
            </a:endParaRP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 rot="1299697">
            <a:off x="755650" y="4292600"/>
            <a:ext cx="2808288" cy="1073150"/>
            <a:chOff x="1111" y="2656"/>
            <a:chExt cx="1767" cy="729"/>
          </a:xfrm>
        </p:grpSpPr>
        <p:sp>
          <p:nvSpPr>
            <p:cNvPr id="22551" name="Line 22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2" name="Text Box 23"/>
            <p:cNvSpPr txBox="1">
              <a:spLocks noChangeArrowheads="1"/>
            </p:cNvSpPr>
            <p:nvPr/>
          </p:nvSpPr>
          <p:spPr bwMode="auto">
            <a:xfrm>
              <a:off x="2516" y="2656"/>
              <a:ext cx="362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Group 35"/>
          <p:cNvGrpSpPr>
            <a:grpSpLocks/>
          </p:cNvGrpSpPr>
          <p:nvPr/>
        </p:nvGrpSpPr>
        <p:grpSpPr bwMode="auto">
          <a:xfrm rot="-322940">
            <a:off x="1701800" y="4652963"/>
            <a:ext cx="1443038" cy="911225"/>
            <a:chOff x="1396" y="2932"/>
            <a:chExt cx="909" cy="453"/>
          </a:xfrm>
        </p:grpSpPr>
        <p:sp>
          <p:nvSpPr>
            <p:cNvPr id="22549" name="Line 19"/>
            <p:cNvSpPr>
              <a:spLocks noChangeShapeType="1"/>
            </p:cNvSpPr>
            <p:nvPr/>
          </p:nvSpPr>
          <p:spPr bwMode="auto">
            <a:xfrm rot="19643086" flipV="1">
              <a:off x="1396" y="2932"/>
              <a:ext cx="909" cy="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0" name="Text Box 20"/>
            <p:cNvSpPr txBox="1">
              <a:spLocks noChangeArrowheads="1"/>
            </p:cNvSpPr>
            <p:nvPr/>
          </p:nvSpPr>
          <p:spPr bwMode="auto">
            <a:xfrm>
              <a:off x="1610" y="3203"/>
              <a:ext cx="214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с</a:t>
              </a:r>
            </a:p>
          </p:txBody>
        </p:sp>
      </p:grp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5400000">
            <a:off x="574676" y="4330700"/>
            <a:ext cx="576262" cy="357187"/>
          </a:xfrm>
          <a:prstGeom prst="line">
            <a:avLst/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51" name="Прямая соединительная линия 50"/>
          <p:cNvCxnSpPr/>
          <p:nvPr/>
        </p:nvCxnSpPr>
        <p:spPr>
          <a:xfrm rot="5400000" flipH="1" flipV="1">
            <a:off x="2193132" y="3105944"/>
            <a:ext cx="1587" cy="223202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5"/>
          <p:cNvCxnSpPr>
            <a:cxnSpLocks noChangeShapeType="1"/>
          </p:cNvCxnSpPr>
          <p:nvPr/>
        </p:nvCxnSpPr>
        <p:spPr bwMode="auto">
          <a:xfrm rot="5400000">
            <a:off x="2374901" y="4330700"/>
            <a:ext cx="576262" cy="357187"/>
          </a:xfrm>
          <a:prstGeom prst="line">
            <a:avLst/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6" name="Прямая соединительная линия 45"/>
          <p:cNvCxnSpPr>
            <a:cxnSpLocks noChangeShapeType="1"/>
          </p:cNvCxnSpPr>
          <p:nvPr/>
        </p:nvCxnSpPr>
        <p:spPr bwMode="auto">
          <a:xfrm rot="5400000">
            <a:off x="305594" y="5156994"/>
            <a:ext cx="719138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/>
          </a:ln>
        </p:spPr>
      </p:cxn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655638" y="3376613"/>
            <a:ext cx="2663825" cy="2663825"/>
            <a:chOff x="413" y="2127"/>
            <a:chExt cx="1678" cy="1678"/>
          </a:xfrm>
        </p:grpSpPr>
        <p:sp>
          <p:nvSpPr>
            <p:cNvPr id="22547" name="Rectangle 36"/>
            <p:cNvSpPr>
              <a:spLocks noChangeArrowheads="1"/>
            </p:cNvSpPr>
            <p:nvPr/>
          </p:nvSpPr>
          <p:spPr bwMode="auto">
            <a:xfrm>
              <a:off x="413" y="2127"/>
              <a:ext cx="1678" cy="167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8" name="Text Box 13"/>
            <p:cNvSpPr txBox="1">
              <a:spLocks noChangeArrowheads="1"/>
            </p:cNvSpPr>
            <p:nvPr/>
          </p:nvSpPr>
          <p:spPr bwMode="auto">
            <a:xfrm>
              <a:off x="431" y="3566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</a:t>
              </a:r>
            </a:p>
          </p:txBody>
        </p:sp>
      </p:grpSp>
      <p:sp>
        <p:nvSpPr>
          <p:cNvPr id="97326" name="Line 46"/>
          <p:cNvSpPr>
            <a:spLocks noChangeShapeType="1"/>
          </p:cNvSpPr>
          <p:nvPr/>
        </p:nvSpPr>
        <p:spPr bwMode="auto">
          <a:xfrm>
            <a:off x="1714500" y="3500438"/>
            <a:ext cx="0" cy="12969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327" name="Line 47"/>
          <p:cNvSpPr>
            <a:spLocks noChangeShapeType="1"/>
          </p:cNvSpPr>
          <p:nvPr/>
        </p:nvSpPr>
        <p:spPr bwMode="auto">
          <a:xfrm>
            <a:off x="1719263" y="4797425"/>
            <a:ext cx="0" cy="7191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328" name="Line 48"/>
          <p:cNvSpPr>
            <a:spLocks noChangeShapeType="1"/>
          </p:cNvSpPr>
          <p:nvPr/>
        </p:nvSpPr>
        <p:spPr bwMode="auto">
          <a:xfrm>
            <a:off x="1719263" y="5516563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709738" y="5715000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7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7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7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  <p:bldP spid="38926" grpId="0"/>
      <p:bldP spid="97326" grpId="0" animBg="1"/>
      <p:bldP spid="97327" grpId="0" animBg="1"/>
      <p:bldP spid="97328" grpId="0" animBg="1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dirty="0" smtClean="0"/>
              <a:t>Теорема о прямой, перпендикулярной к плоскости.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1306513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№122</a:t>
            </a:r>
            <a:endParaRPr lang="ru-RU" sz="2800" smtClean="0"/>
          </a:p>
        </p:txBody>
      </p:sp>
      <p:sp>
        <p:nvSpPr>
          <p:cNvPr id="23556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4356100" y="1844675"/>
            <a:ext cx="45370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</a:rPr>
              <a:t>Дано: </a:t>
            </a:r>
            <a:r>
              <a:rPr lang="ru-RU" sz="2400" dirty="0">
                <a:latin typeface="+mn-lt"/>
                <a:sym typeface="Symbol" pitchFamily="18" charset="2"/>
              </a:rPr>
              <a:t>АВС – правильный, </a:t>
            </a:r>
            <a:r>
              <a:rPr lang="en-US" sz="2400" dirty="0">
                <a:latin typeface="+mn-lt"/>
                <a:sym typeface="Symbol" pitchFamily="18" charset="2"/>
              </a:rPr>
              <a:t/>
            </a:r>
            <a:br>
              <a:rPr lang="en-US" sz="2400" dirty="0">
                <a:latin typeface="+mn-lt"/>
                <a:sym typeface="Symbol" pitchFamily="18" charset="2"/>
              </a:rPr>
            </a:br>
            <a:r>
              <a:rPr lang="en-US" sz="2400" dirty="0">
                <a:latin typeface="+mn-lt"/>
                <a:sym typeface="Symbol" pitchFamily="18" charset="2"/>
              </a:rPr>
              <a:t>CD </a:t>
            </a:r>
            <a:r>
              <a:rPr lang="ru-RU" sz="2400" dirty="0">
                <a:latin typeface="+mn-lt"/>
                <a:sym typeface="Symbol" pitchFamily="18" charset="2"/>
              </a:rPr>
              <a:t> (АВС), ОК </a:t>
            </a:r>
            <a:r>
              <a:rPr lang="en-US" sz="2400" dirty="0">
                <a:latin typeface="+mn-lt"/>
                <a:sym typeface="Symbol" pitchFamily="18" charset="2"/>
              </a:rPr>
              <a:t>||</a:t>
            </a:r>
            <a:r>
              <a:rPr lang="ru-RU" sz="2400" dirty="0">
                <a:latin typeface="+mn-lt"/>
                <a:sym typeface="Symbol" pitchFamily="18" charset="2"/>
              </a:rPr>
              <a:t> </a:t>
            </a:r>
            <a:r>
              <a:rPr lang="en-US" sz="2400" dirty="0">
                <a:latin typeface="+mn-lt"/>
                <a:sym typeface="Symbol" pitchFamily="18" charset="2"/>
              </a:rPr>
              <a:t>CD,</a:t>
            </a:r>
            <a:br>
              <a:rPr lang="en-US" sz="2400" dirty="0">
                <a:latin typeface="+mn-lt"/>
                <a:sym typeface="Symbol" pitchFamily="18" charset="2"/>
              </a:rPr>
            </a:br>
            <a:r>
              <a:rPr lang="en-US" sz="2400" dirty="0">
                <a:latin typeface="+mn-lt"/>
                <a:sym typeface="Symbol" pitchFamily="18" charset="2"/>
              </a:rPr>
              <a:t>AM=MB, CD=16, OK=12, AB =163 </a:t>
            </a: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  <a:sym typeface="Symbol" pitchFamily="18" charset="2"/>
              </a:rPr>
              <a:t>Найти: </a:t>
            </a:r>
            <a:r>
              <a:rPr lang="en-US" sz="2400" dirty="0">
                <a:latin typeface="+mn-lt"/>
                <a:sym typeface="Symbol" pitchFamily="18" charset="2"/>
              </a:rPr>
              <a:t>DA, DB, DM, </a:t>
            </a:r>
            <a:br>
              <a:rPr lang="en-US" sz="2400" dirty="0">
                <a:latin typeface="+mn-lt"/>
                <a:sym typeface="Symbol" pitchFamily="18" charset="2"/>
              </a:rPr>
            </a:br>
            <a:r>
              <a:rPr lang="en-US" sz="2400" dirty="0">
                <a:latin typeface="+mn-lt"/>
                <a:sym typeface="Symbol" pitchFamily="18" charset="2"/>
              </a:rPr>
              <a:t>KA, KB, KM</a:t>
            </a:r>
            <a:r>
              <a:rPr lang="ru-RU" sz="2400" dirty="0">
                <a:latin typeface="+mn-lt"/>
                <a:sym typeface="Symbol" pitchFamily="18" charset="2"/>
              </a:rPr>
              <a:t>.</a:t>
            </a:r>
            <a:endParaRPr lang="en-US" sz="2400" dirty="0">
              <a:latin typeface="+mn-lt"/>
              <a:sym typeface="Symbol" pitchFamily="18" charset="2"/>
            </a:endParaRP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58750" y="2852738"/>
            <a:ext cx="4845050" cy="4005262"/>
            <a:chOff x="100" y="1797"/>
            <a:chExt cx="3052" cy="2523"/>
          </a:xfrm>
        </p:grpSpPr>
        <p:grpSp>
          <p:nvGrpSpPr>
            <p:cNvPr id="23572" name="Group 31"/>
            <p:cNvGrpSpPr>
              <a:grpSpLocks/>
            </p:cNvGrpSpPr>
            <p:nvPr/>
          </p:nvGrpSpPr>
          <p:grpSpPr bwMode="auto">
            <a:xfrm>
              <a:off x="100" y="1993"/>
              <a:ext cx="2735" cy="2327"/>
              <a:chOff x="9" y="1993"/>
              <a:chExt cx="2735" cy="2327"/>
            </a:xfrm>
          </p:grpSpPr>
          <p:sp>
            <p:nvSpPr>
              <p:cNvPr id="23577" name="AutoShape 28"/>
              <p:cNvSpPr>
                <a:spLocks noChangeArrowheads="1"/>
              </p:cNvSpPr>
              <p:nvPr/>
            </p:nvSpPr>
            <p:spPr bwMode="auto">
              <a:xfrm rot="-7972893">
                <a:off x="-334" y="2758"/>
                <a:ext cx="2327" cy="798"/>
              </a:xfrm>
              <a:prstGeom prst="triangle">
                <a:avLst>
                  <a:gd name="adj" fmla="val 65301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78" name="AutoShape 29"/>
              <p:cNvSpPr>
                <a:spLocks noChangeArrowheads="1"/>
              </p:cNvSpPr>
              <p:nvPr/>
            </p:nvSpPr>
            <p:spPr bwMode="auto">
              <a:xfrm rot="-9180000">
                <a:off x="9" y="2602"/>
                <a:ext cx="2668" cy="798"/>
              </a:xfrm>
              <a:prstGeom prst="triangle">
                <a:avLst>
                  <a:gd name="adj" fmla="val 18597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79" name="Line 30"/>
              <p:cNvSpPr>
                <a:spLocks noChangeShapeType="1"/>
              </p:cNvSpPr>
              <p:nvPr/>
            </p:nvSpPr>
            <p:spPr bwMode="auto">
              <a:xfrm>
                <a:off x="295" y="3158"/>
                <a:ext cx="2449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3573" name="Text Box 32"/>
            <p:cNvSpPr txBox="1">
              <a:spLocks noChangeArrowheads="1"/>
            </p:cNvSpPr>
            <p:nvPr/>
          </p:nvSpPr>
          <p:spPr bwMode="auto">
            <a:xfrm>
              <a:off x="2789" y="3113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/>
                <a:t>A</a:t>
              </a:r>
              <a:endParaRPr lang="ru-RU" sz="2400"/>
            </a:p>
          </p:txBody>
        </p:sp>
        <p:sp>
          <p:nvSpPr>
            <p:cNvPr id="23574" name="Text Box 33"/>
            <p:cNvSpPr txBox="1">
              <a:spLocks noChangeArrowheads="1"/>
            </p:cNvSpPr>
            <p:nvPr/>
          </p:nvSpPr>
          <p:spPr bwMode="auto">
            <a:xfrm>
              <a:off x="1927" y="3702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/>
                <a:t>B</a:t>
              </a:r>
              <a:endParaRPr lang="ru-RU" sz="2400"/>
            </a:p>
          </p:txBody>
        </p:sp>
        <p:sp>
          <p:nvSpPr>
            <p:cNvPr id="23575" name="Text Box 34"/>
            <p:cNvSpPr txBox="1">
              <a:spLocks noChangeArrowheads="1"/>
            </p:cNvSpPr>
            <p:nvPr/>
          </p:nvSpPr>
          <p:spPr bwMode="auto">
            <a:xfrm>
              <a:off x="113" y="3113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/>
                <a:t>C</a:t>
              </a:r>
              <a:endParaRPr lang="ru-RU" sz="2400"/>
            </a:p>
          </p:txBody>
        </p:sp>
        <p:sp>
          <p:nvSpPr>
            <p:cNvPr id="23576" name="Text Box 35"/>
            <p:cNvSpPr txBox="1">
              <a:spLocks noChangeArrowheads="1"/>
            </p:cNvSpPr>
            <p:nvPr/>
          </p:nvSpPr>
          <p:spPr bwMode="auto">
            <a:xfrm>
              <a:off x="158" y="1797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/>
                <a:t>D</a:t>
              </a:r>
              <a:endParaRPr lang="ru-RU" sz="2400"/>
            </a:p>
          </p:txBody>
        </p:sp>
      </p:grpSp>
      <p:sp>
        <p:nvSpPr>
          <p:cNvPr id="98341" name="Line 37"/>
          <p:cNvSpPr>
            <a:spLocks noChangeShapeType="1"/>
          </p:cNvSpPr>
          <p:nvPr/>
        </p:nvSpPr>
        <p:spPr bwMode="auto">
          <a:xfrm>
            <a:off x="671513" y="3219450"/>
            <a:ext cx="3167062" cy="2303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42" name="Text Box 38"/>
          <p:cNvSpPr txBox="1">
            <a:spLocks noChangeArrowheads="1"/>
          </p:cNvSpPr>
          <p:nvPr/>
        </p:nvSpPr>
        <p:spPr bwMode="auto">
          <a:xfrm>
            <a:off x="3779838" y="544512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M</a:t>
            </a:r>
            <a:endParaRPr lang="ru-RU" sz="2400"/>
          </a:p>
        </p:txBody>
      </p:sp>
      <p:sp>
        <p:nvSpPr>
          <p:cNvPr id="98345" name="Line 41"/>
          <p:cNvSpPr>
            <a:spLocks noChangeShapeType="1"/>
          </p:cNvSpPr>
          <p:nvPr/>
        </p:nvSpPr>
        <p:spPr bwMode="auto">
          <a:xfrm>
            <a:off x="611188" y="5013325"/>
            <a:ext cx="3240087" cy="5032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46" name="Line 42"/>
          <p:cNvSpPr>
            <a:spLocks noChangeShapeType="1"/>
          </p:cNvSpPr>
          <p:nvPr/>
        </p:nvSpPr>
        <p:spPr bwMode="auto">
          <a:xfrm flipH="1">
            <a:off x="1908175" y="5176838"/>
            <a:ext cx="2519363" cy="287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2843213" y="4221163"/>
            <a:ext cx="0" cy="1152525"/>
            <a:chOff x="1791" y="2659"/>
            <a:chExt cx="0" cy="726"/>
          </a:xfrm>
        </p:grpSpPr>
        <p:sp>
          <p:nvSpPr>
            <p:cNvPr id="23570" name="Line 43"/>
            <p:cNvSpPr>
              <a:spLocks noChangeShapeType="1"/>
            </p:cNvSpPr>
            <p:nvPr/>
          </p:nvSpPr>
          <p:spPr bwMode="auto">
            <a:xfrm flipV="1">
              <a:off x="1791" y="3022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1" name="Line 44"/>
            <p:cNvSpPr>
              <a:spLocks noChangeShapeType="1"/>
            </p:cNvSpPr>
            <p:nvPr/>
          </p:nvSpPr>
          <p:spPr bwMode="auto">
            <a:xfrm flipV="1">
              <a:off x="1791" y="2659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8351" name="Text Box 47"/>
          <p:cNvSpPr txBox="1">
            <a:spLocks noChangeArrowheads="1"/>
          </p:cNvSpPr>
          <p:nvPr/>
        </p:nvSpPr>
        <p:spPr bwMode="auto">
          <a:xfrm>
            <a:off x="2627313" y="3644900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K</a:t>
            </a:r>
            <a:endParaRPr lang="ru-RU" sz="2400"/>
          </a:p>
        </p:txBody>
      </p:sp>
      <p:sp>
        <p:nvSpPr>
          <p:cNvPr id="98352" name="Line 48"/>
          <p:cNvSpPr>
            <a:spLocks noChangeShapeType="1"/>
          </p:cNvSpPr>
          <p:nvPr/>
        </p:nvSpPr>
        <p:spPr bwMode="auto">
          <a:xfrm>
            <a:off x="2843213" y="4221163"/>
            <a:ext cx="15843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53" name="Line 49"/>
          <p:cNvSpPr>
            <a:spLocks noChangeShapeType="1"/>
          </p:cNvSpPr>
          <p:nvPr/>
        </p:nvSpPr>
        <p:spPr bwMode="auto">
          <a:xfrm>
            <a:off x="2843213" y="4221163"/>
            <a:ext cx="354012" cy="172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54" name="Line 50"/>
          <p:cNvSpPr>
            <a:spLocks noChangeShapeType="1"/>
          </p:cNvSpPr>
          <p:nvPr/>
        </p:nvSpPr>
        <p:spPr bwMode="auto">
          <a:xfrm>
            <a:off x="2843213" y="4221163"/>
            <a:ext cx="1008062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55" name="Text Box 51"/>
          <p:cNvSpPr txBox="1">
            <a:spLocks noChangeArrowheads="1"/>
          </p:cNvSpPr>
          <p:nvPr/>
        </p:nvSpPr>
        <p:spPr bwMode="auto">
          <a:xfrm>
            <a:off x="1476375" y="5373688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N</a:t>
            </a:r>
            <a:endParaRPr lang="ru-RU" sz="2400"/>
          </a:p>
        </p:txBody>
      </p:sp>
      <p:sp>
        <p:nvSpPr>
          <p:cNvPr id="98356" name="Text Box 52"/>
          <p:cNvSpPr txBox="1">
            <a:spLocks noChangeArrowheads="1"/>
          </p:cNvSpPr>
          <p:nvPr/>
        </p:nvSpPr>
        <p:spPr bwMode="auto">
          <a:xfrm>
            <a:off x="2627313" y="5300663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O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8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8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  <p:bldP spid="38926" grpId="0"/>
      <p:bldP spid="98341" grpId="0" animBg="1"/>
      <p:bldP spid="98342" grpId="0"/>
      <p:bldP spid="98345" grpId="0" animBg="1"/>
      <p:bldP spid="98346" grpId="0" animBg="1"/>
      <p:bldP spid="98351" grpId="0"/>
      <p:bldP spid="98352" grpId="0" animBg="1"/>
      <p:bldP spid="98353" grpId="0" animBg="1"/>
      <p:bldP spid="98354" grpId="0" animBg="1"/>
      <p:bldP spid="98355" grpId="0"/>
      <p:bldP spid="983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26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№1</a:t>
            </a:r>
          </a:p>
        </p:txBody>
      </p:sp>
      <p:sp>
        <p:nvSpPr>
          <p:cNvPr id="24580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3550" y="1495425"/>
            <a:ext cx="56769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2560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1257300"/>
            <a:ext cx="52863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Перпендикулярность прямой и плоскости.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Перпендикуляр и наклонные. Угол между прямой и плоскостью.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Двугранный угол. Перпендикулярность плоскостей.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0213" y="1495425"/>
            <a:ext cx="56769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26628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№3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797175" y="4440238"/>
            <a:ext cx="2857500" cy="42862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276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№4</a:t>
            </a: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3550" y="1638300"/>
            <a:ext cx="56769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2867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№5</a:t>
            </a:r>
          </a:p>
        </p:txBody>
      </p:sp>
      <p:sp>
        <p:nvSpPr>
          <p:cNvPr id="28677" name="TextBox 7"/>
          <p:cNvSpPr txBox="1">
            <a:spLocks noChangeArrowheads="1"/>
          </p:cNvSpPr>
          <p:nvPr/>
        </p:nvSpPr>
        <p:spPr bwMode="auto">
          <a:xfrm>
            <a:off x="214313" y="2143125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i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 (АВС)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867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6425" y="1423988"/>
            <a:ext cx="56959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2969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0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№6</a:t>
            </a:r>
          </a:p>
        </p:txBody>
      </p:sp>
      <p:sp>
        <p:nvSpPr>
          <p:cNvPr id="29701" name="TextBox 7"/>
          <p:cNvSpPr txBox="1">
            <a:spLocks noChangeArrowheads="1"/>
          </p:cNvSpPr>
          <p:nvPr/>
        </p:nvSpPr>
        <p:spPr bwMode="auto">
          <a:xfrm>
            <a:off x="214313" y="2143125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i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 (АВС)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970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7863" y="1547813"/>
            <a:ext cx="56959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5295900" y="3600450"/>
            <a:ext cx="1143000" cy="2857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3072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4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№7</a:t>
            </a:r>
          </a:p>
        </p:txBody>
      </p:sp>
      <p:sp>
        <p:nvSpPr>
          <p:cNvPr id="30725" name="TextBox 7"/>
          <p:cNvSpPr txBox="1">
            <a:spLocks noChangeArrowheads="1"/>
          </p:cNvSpPr>
          <p:nvPr/>
        </p:nvSpPr>
        <p:spPr bwMode="auto">
          <a:xfrm>
            <a:off x="214313" y="2143125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i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 (АВС)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072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9300" y="1333500"/>
            <a:ext cx="56959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задач.</a:t>
            </a:r>
          </a:p>
        </p:txBody>
      </p:sp>
      <p:sp>
        <p:nvSpPr>
          <p:cNvPr id="3174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8" name="Содержимое 25"/>
          <p:cNvSpPr>
            <a:spLocks noGrp="1"/>
          </p:cNvSpPr>
          <p:nvPr>
            <p:ph idx="1"/>
          </p:nvPr>
        </p:nvSpPr>
        <p:spPr>
          <a:xfrm>
            <a:off x="457200" y="1600200"/>
            <a:ext cx="900113" cy="6143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№8</a:t>
            </a:r>
          </a:p>
        </p:txBody>
      </p:sp>
      <p:sp>
        <p:nvSpPr>
          <p:cNvPr id="31749" name="TextBox 7"/>
          <p:cNvSpPr txBox="1">
            <a:spLocks noChangeArrowheads="1"/>
          </p:cNvSpPr>
          <p:nvPr/>
        </p:nvSpPr>
        <p:spPr bwMode="auto">
          <a:xfrm>
            <a:off x="214313" y="2143125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i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 (АВС)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17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1428750"/>
            <a:ext cx="56769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435975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Перпендикуляр и наклонные. </a:t>
            </a:r>
            <a:br>
              <a:rPr lang="ru-RU" sz="3600" smtClean="0"/>
            </a:br>
            <a:r>
              <a:rPr lang="ru-RU" sz="3600" smtClean="0"/>
              <a:t>Угол между прямой и плоскостью.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8229600" cy="5014913"/>
          </a:xfrm>
        </p:spPr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Расстояние от точки до плоскости.</a:t>
            </a:r>
            <a:endParaRPr lang="ru-RU" smtClean="0">
              <a:hlinkClick r:id="rId3" action="ppaction://hlinksldjump"/>
            </a:endParaRPr>
          </a:p>
          <a:p>
            <a:pPr eaLnBrk="1" hangingPunct="1"/>
            <a:r>
              <a:rPr lang="ru-RU" smtClean="0">
                <a:hlinkClick r:id="rId4" action="ppaction://hlinksldjump"/>
              </a:rPr>
              <a:t>Теорема о трёх перпендикулярах.</a:t>
            </a:r>
            <a:endParaRPr lang="ru-RU" smtClean="0"/>
          </a:p>
          <a:p>
            <a:pPr eaLnBrk="1" hangingPunct="1"/>
            <a:r>
              <a:rPr lang="ru-RU" smtClean="0">
                <a:hlinkClick r:id="rId5" action="ppaction://hlinksldjump"/>
              </a:rPr>
              <a:t>Угол между прямой и плоскостью.</a:t>
            </a:r>
            <a:endParaRPr lang="ru-RU" smtClean="0"/>
          </a:p>
          <a:p>
            <a:pPr eaLnBrk="1" hangingPunct="1"/>
            <a:r>
              <a:rPr lang="ru-RU" smtClean="0">
                <a:hlinkClick r:id="rId6" action="ppaction://hlinksldjump"/>
              </a:rPr>
              <a:t>Решение задач.</a:t>
            </a:r>
            <a:endParaRPr lang="ru-RU" smtClean="0"/>
          </a:p>
        </p:txBody>
      </p:sp>
      <p:sp>
        <p:nvSpPr>
          <p:cNvPr id="32772" name="AutoShape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Расстояние от точки до плоскости. 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628775"/>
            <a:ext cx="1306512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№1</a:t>
            </a:r>
            <a:endParaRPr lang="ru-RU" sz="2800" smtClean="0"/>
          </a:p>
        </p:txBody>
      </p:sp>
      <p:sp>
        <p:nvSpPr>
          <p:cNvPr id="33796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4067175" y="1844675"/>
            <a:ext cx="48260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3600" dirty="0">
                <a:latin typeface="+mn-lt"/>
              </a:rPr>
              <a:t>Дано: </a:t>
            </a:r>
            <a:r>
              <a:rPr lang="en-US" sz="3600" dirty="0">
                <a:latin typeface="+mn-lt"/>
                <a:sym typeface="Symbol" pitchFamily="18" charset="2"/>
              </a:rPr>
              <a:t>AB </a:t>
            </a:r>
            <a:r>
              <a:rPr lang="ru-RU" sz="3600" dirty="0">
                <a:latin typeface="+mn-lt"/>
                <a:sym typeface="Symbol" pitchFamily="18" charset="2"/>
              </a:rPr>
              <a:t> (ВС</a:t>
            </a:r>
            <a:r>
              <a:rPr lang="en-US" sz="3600" dirty="0">
                <a:latin typeface="+mn-lt"/>
                <a:sym typeface="Symbol" pitchFamily="18" charset="2"/>
              </a:rPr>
              <a:t>D</a:t>
            </a:r>
            <a:r>
              <a:rPr lang="ru-RU" sz="3600" dirty="0">
                <a:latin typeface="+mn-lt"/>
                <a:sym typeface="Symbol" pitchFamily="18" charset="2"/>
              </a:rPr>
              <a:t>),</a:t>
            </a:r>
            <a:r>
              <a:rPr lang="en-US" sz="3600" dirty="0">
                <a:latin typeface="+mn-lt"/>
                <a:sym typeface="Symbol" pitchFamily="18" charset="2"/>
              </a:rPr>
              <a:t/>
            </a:r>
            <a:br>
              <a:rPr lang="en-US" sz="3600" dirty="0">
                <a:latin typeface="+mn-lt"/>
                <a:sym typeface="Symbol" pitchFamily="18" charset="2"/>
              </a:rPr>
            </a:br>
            <a:r>
              <a:rPr lang="ru-RU" sz="3600" dirty="0">
                <a:latin typeface="+mn-lt"/>
                <a:sym typeface="Symbol" pitchFamily="18" charset="2"/>
              </a:rPr>
              <a:t> </a:t>
            </a:r>
            <a:r>
              <a:rPr lang="en-US" sz="3600" dirty="0">
                <a:latin typeface="+mn-lt"/>
                <a:sym typeface="Symbol" pitchFamily="18" charset="2"/>
              </a:rPr>
              <a:t>ACB = 30</a:t>
            </a:r>
            <a:r>
              <a:rPr lang="en-US" sz="3600" baseline="30000" dirty="0">
                <a:latin typeface="+mn-lt"/>
                <a:sym typeface="Symbol" pitchFamily="18" charset="2"/>
              </a:rPr>
              <a:t>0</a:t>
            </a:r>
            <a:r>
              <a:rPr lang="en-US" sz="3600" dirty="0">
                <a:latin typeface="+mn-lt"/>
                <a:sym typeface="Symbol" pitchFamily="18" charset="2"/>
              </a:rPr>
              <a:t>,</a:t>
            </a:r>
            <a:br>
              <a:rPr lang="en-US" sz="3600" dirty="0">
                <a:latin typeface="+mn-lt"/>
                <a:sym typeface="Symbol" pitchFamily="18" charset="2"/>
              </a:rPr>
            </a:br>
            <a:r>
              <a:rPr lang="en-US" sz="3600" dirty="0">
                <a:latin typeface="+mn-lt"/>
                <a:sym typeface="Symbol" pitchFamily="18" charset="2"/>
              </a:rPr>
              <a:t> AC = 12, BD = 8. </a:t>
            </a: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3600" dirty="0">
                <a:latin typeface="+mn-lt"/>
                <a:sym typeface="Symbol" pitchFamily="18" charset="2"/>
              </a:rPr>
              <a:t>Найти: </a:t>
            </a:r>
            <a:r>
              <a:rPr lang="en-US" sz="3600" dirty="0">
                <a:latin typeface="+mn-lt"/>
                <a:sym typeface="Symbol" pitchFamily="18" charset="2"/>
              </a:rPr>
              <a:t>AD</a:t>
            </a:r>
            <a:r>
              <a:rPr lang="ru-RU" sz="3600" dirty="0">
                <a:latin typeface="+mn-lt"/>
                <a:sym typeface="Symbol" pitchFamily="18" charset="2"/>
              </a:rPr>
              <a:t>.</a:t>
            </a:r>
            <a:endParaRPr lang="en-US" sz="3600" dirty="0">
              <a:latin typeface="+mn-lt"/>
              <a:sym typeface="Symbol" pitchFamily="18" charset="2"/>
            </a:endParaRP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79388" y="2852738"/>
            <a:ext cx="4845050" cy="4005262"/>
            <a:chOff x="100" y="1797"/>
            <a:chExt cx="3052" cy="2523"/>
          </a:xfrm>
        </p:grpSpPr>
        <p:grpSp>
          <p:nvGrpSpPr>
            <p:cNvPr id="33805" name="Group 31"/>
            <p:cNvGrpSpPr>
              <a:grpSpLocks/>
            </p:cNvGrpSpPr>
            <p:nvPr/>
          </p:nvGrpSpPr>
          <p:grpSpPr bwMode="auto">
            <a:xfrm>
              <a:off x="100" y="1993"/>
              <a:ext cx="2735" cy="2327"/>
              <a:chOff x="9" y="1993"/>
              <a:chExt cx="2735" cy="2327"/>
            </a:xfrm>
          </p:grpSpPr>
          <p:sp>
            <p:nvSpPr>
              <p:cNvPr id="107528" name="AutoShape 28"/>
              <p:cNvSpPr>
                <a:spLocks noChangeArrowheads="1"/>
              </p:cNvSpPr>
              <p:nvPr/>
            </p:nvSpPr>
            <p:spPr bwMode="auto">
              <a:xfrm rot="-7972893">
                <a:off x="-333" y="2757"/>
                <a:ext cx="2327" cy="798"/>
              </a:xfrm>
              <a:prstGeom prst="triangle">
                <a:avLst>
                  <a:gd name="adj" fmla="val 65301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529" name="AutoShape 29"/>
              <p:cNvSpPr>
                <a:spLocks noChangeArrowheads="1"/>
              </p:cNvSpPr>
              <p:nvPr/>
            </p:nvSpPr>
            <p:spPr bwMode="auto">
              <a:xfrm rot="-9180000">
                <a:off x="9" y="2602"/>
                <a:ext cx="2668" cy="798"/>
              </a:xfrm>
              <a:prstGeom prst="triangle">
                <a:avLst>
                  <a:gd name="adj" fmla="val 18597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530" name="Line 30"/>
              <p:cNvSpPr>
                <a:spLocks noChangeShapeType="1"/>
              </p:cNvSpPr>
              <p:nvPr/>
            </p:nvSpPr>
            <p:spPr bwMode="auto">
              <a:xfrm>
                <a:off x="295" y="3158"/>
                <a:ext cx="2449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107531" name="Text Box 32"/>
            <p:cNvSpPr txBox="1">
              <a:spLocks noChangeArrowheads="1"/>
            </p:cNvSpPr>
            <p:nvPr/>
          </p:nvSpPr>
          <p:spPr bwMode="auto">
            <a:xfrm>
              <a:off x="2789" y="3113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 dirty="0">
                  <a:latin typeface="+mn-lt"/>
                </a:rPr>
                <a:t>D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07532" name="Text Box 33"/>
            <p:cNvSpPr txBox="1">
              <a:spLocks noChangeArrowheads="1"/>
            </p:cNvSpPr>
            <p:nvPr/>
          </p:nvSpPr>
          <p:spPr bwMode="auto">
            <a:xfrm>
              <a:off x="1927" y="3702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C</a:t>
              </a:r>
              <a:endParaRPr lang="ru-RU" sz="2400">
                <a:latin typeface="+mn-lt"/>
              </a:endParaRPr>
            </a:p>
          </p:txBody>
        </p:sp>
        <p:sp>
          <p:nvSpPr>
            <p:cNvPr id="107533" name="Text Box 34"/>
            <p:cNvSpPr txBox="1">
              <a:spLocks noChangeArrowheads="1"/>
            </p:cNvSpPr>
            <p:nvPr/>
          </p:nvSpPr>
          <p:spPr bwMode="auto">
            <a:xfrm>
              <a:off x="113" y="3113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B</a:t>
              </a:r>
              <a:endParaRPr lang="ru-RU" sz="2400">
                <a:latin typeface="+mn-lt"/>
              </a:endParaRPr>
            </a:p>
          </p:txBody>
        </p:sp>
        <p:sp>
          <p:nvSpPr>
            <p:cNvPr id="107534" name="Text Box 35"/>
            <p:cNvSpPr txBox="1">
              <a:spLocks noChangeArrowheads="1"/>
            </p:cNvSpPr>
            <p:nvPr/>
          </p:nvSpPr>
          <p:spPr bwMode="auto">
            <a:xfrm>
              <a:off x="158" y="1797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>
                  <a:latin typeface="+mn-lt"/>
                </a:rPr>
                <a:t>А</a:t>
              </a:r>
            </a:p>
          </p:txBody>
        </p:sp>
      </p:grpSp>
      <p:sp>
        <p:nvSpPr>
          <p:cNvPr id="107548" name="AutoShape 28"/>
          <p:cNvSpPr>
            <a:spLocks noChangeArrowheads="1"/>
          </p:cNvSpPr>
          <p:nvPr/>
        </p:nvSpPr>
        <p:spPr bwMode="auto">
          <a:xfrm rot="16200000">
            <a:off x="555625" y="4826000"/>
            <a:ext cx="360363" cy="182563"/>
          </a:xfrm>
          <a:prstGeom prst="parallelogram">
            <a:avLst>
              <a:gd name="adj" fmla="val 365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7549" name="Rectangle 29"/>
          <p:cNvSpPr>
            <a:spLocks noChangeArrowheads="1"/>
          </p:cNvSpPr>
          <p:nvPr/>
        </p:nvSpPr>
        <p:spPr bwMode="auto">
          <a:xfrm>
            <a:off x="641350" y="4738688"/>
            <a:ext cx="287338" cy="287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98351" name="Text Box 47"/>
          <p:cNvSpPr txBox="1">
            <a:spLocks noChangeArrowheads="1"/>
          </p:cNvSpPr>
          <p:nvPr/>
        </p:nvSpPr>
        <p:spPr bwMode="auto">
          <a:xfrm>
            <a:off x="1908175" y="43656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12</a:t>
            </a:r>
            <a:endParaRPr lang="ru-RU" sz="2400">
              <a:latin typeface="+mn-lt"/>
            </a:endParaRPr>
          </a:p>
        </p:txBody>
      </p:sp>
      <p:sp>
        <p:nvSpPr>
          <p:cNvPr id="3" name="Text Box 47"/>
          <p:cNvSpPr txBox="1">
            <a:spLocks noChangeArrowheads="1"/>
          </p:cNvSpPr>
          <p:nvPr/>
        </p:nvSpPr>
        <p:spPr bwMode="auto">
          <a:xfrm>
            <a:off x="2700338" y="4724400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8</a:t>
            </a:r>
            <a:endParaRPr lang="ru-RU" sz="2400">
              <a:latin typeface="+mn-lt"/>
            </a:endParaRPr>
          </a:p>
        </p:txBody>
      </p:sp>
      <p:sp>
        <p:nvSpPr>
          <p:cNvPr id="107552" name="Arc 32"/>
          <p:cNvSpPr>
            <a:spLocks/>
          </p:cNvSpPr>
          <p:nvPr/>
        </p:nvSpPr>
        <p:spPr bwMode="auto">
          <a:xfrm rot="20353665" flipH="1">
            <a:off x="2627313" y="5516563"/>
            <a:ext cx="215900" cy="1920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4" name="Text Box 47"/>
          <p:cNvSpPr txBox="1">
            <a:spLocks noChangeArrowheads="1"/>
          </p:cNvSpPr>
          <p:nvPr/>
        </p:nvSpPr>
        <p:spPr bwMode="auto">
          <a:xfrm>
            <a:off x="2124075" y="52292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30</a:t>
            </a:r>
            <a:r>
              <a:rPr lang="en-US" sz="2400" baseline="30000">
                <a:latin typeface="+mn-lt"/>
              </a:rPr>
              <a:t>0</a:t>
            </a:r>
            <a:endParaRPr lang="ru-RU" sz="240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7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7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7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8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  <p:bldP spid="38926" grpId="0"/>
      <p:bldP spid="107548" grpId="0" animBg="1"/>
      <p:bldP spid="107549" grpId="0" animBg="1"/>
      <p:bldP spid="98351" grpId="0"/>
      <p:bldP spid="3" grpId="0"/>
      <p:bldP spid="107552" grpId="0" animBg="1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1258888" y="3716338"/>
            <a:ext cx="6624637" cy="2233612"/>
            <a:chOff x="158" y="2387"/>
            <a:chExt cx="2948" cy="1134"/>
          </a:xfrm>
        </p:grpSpPr>
        <p:sp>
          <p:nvSpPr>
            <p:cNvPr id="34837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38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34819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Расстояние от точки до плоскости. </a:t>
            </a:r>
          </a:p>
        </p:txBody>
      </p:sp>
      <p:sp>
        <p:nvSpPr>
          <p:cNvPr id="34820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8556" name="Text Box 33"/>
          <p:cNvSpPr txBox="1">
            <a:spLocks noChangeArrowheads="1"/>
          </p:cNvSpPr>
          <p:nvPr/>
        </p:nvSpPr>
        <p:spPr bwMode="auto">
          <a:xfrm>
            <a:off x="6011863" y="51562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M</a:t>
            </a:r>
            <a:endParaRPr lang="ru-RU" sz="2400">
              <a:latin typeface="+mn-lt"/>
            </a:endParaRPr>
          </a:p>
        </p:txBody>
      </p:sp>
      <p:sp>
        <p:nvSpPr>
          <p:cNvPr id="108557" name="Text Box 34"/>
          <p:cNvSpPr txBox="1">
            <a:spLocks noChangeArrowheads="1"/>
          </p:cNvSpPr>
          <p:nvPr/>
        </p:nvSpPr>
        <p:spPr bwMode="auto">
          <a:xfrm>
            <a:off x="3419475" y="4797425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H</a:t>
            </a:r>
            <a:endParaRPr lang="ru-RU" sz="2400">
              <a:latin typeface="+mn-lt"/>
            </a:endParaRPr>
          </a:p>
        </p:txBody>
      </p:sp>
      <p:sp>
        <p:nvSpPr>
          <p:cNvPr id="108558" name="Text Box 35"/>
          <p:cNvSpPr txBox="1">
            <a:spLocks noChangeArrowheads="1"/>
          </p:cNvSpPr>
          <p:nvPr/>
        </p:nvSpPr>
        <p:spPr bwMode="auto">
          <a:xfrm>
            <a:off x="3851275" y="15573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А</a:t>
            </a:r>
          </a:p>
        </p:txBody>
      </p:sp>
      <p:cxnSp>
        <p:nvCxnSpPr>
          <p:cNvPr id="108573" name="AutoShape 41"/>
          <p:cNvCxnSpPr>
            <a:cxnSpLocks noChangeShapeType="1"/>
          </p:cNvCxnSpPr>
          <p:nvPr/>
        </p:nvCxnSpPr>
        <p:spPr bwMode="auto">
          <a:xfrm>
            <a:off x="3808413" y="4783138"/>
            <a:ext cx="2160587" cy="4318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8575" name="AutoShape 43"/>
          <p:cNvCxnSpPr>
            <a:cxnSpLocks noChangeShapeType="1"/>
            <a:stCxn id="108583" idx="0"/>
          </p:cNvCxnSpPr>
          <p:nvPr/>
        </p:nvCxnSpPr>
        <p:spPr bwMode="auto">
          <a:xfrm>
            <a:off x="3816350" y="1989138"/>
            <a:ext cx="2124075" cy="32400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108579" name="AutoShape 47"/>
          <p:cNvSpPr>
            <a:spLocks noChangeArrowheads="1"/>
          </p:cNvSpPr>
          <p:nvPr/>
        </p:nvSpPr>
        <p:spPr bwMode="auto">
          <a:xfrm rot="-5400000">
            <a:off x="3702050" y="4527551"/>
            <a:ext cx="384175" cy="215900"/>
          </a:xfrm>
          <a:prstGeom prst="parallelogram">
            <a:avLst>
              <a:gd name="adj" fmla="val 1997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8583" name="Oval 39"/>
          <p:cNvSpPr>
            <a:spLocks noChangeArrowheads="1"/>
          </p:cNvSpPr>
          <p:nvPr/>
        </p:nvSpPr>
        <p:spPr bwMode="auto">
          <a:xfrm>
            <a:off x="3779838" y="1989138"/>
            <a:ext cx="71437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cxnSp>
        <p:nvCxnSpPr>
          <p:cNvPr id="108584" name="AutoShape 40"/>
          <p:cNvCxnSpPr>
            <a:cxnSpLocks noChangeShapeType="1"/>
          </p:cNvCxnSpPr>
          <p:nvPr/>
        </p:nvCxnSpPr>
        <p:spPr bwMode="auto">
          <a:xfrm flipH="1">
            <a:off x="3779838" y="2060575"/>
            <a:ext cx="34925" cy="27352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</p:spPr>
      </p:cxnSp>
      <p:sp>
        <p:nvSpPr>
          <p:cNvPr id="108585" name="Oval 41"/>
          <p:cNvSpPr>
            <a:spLocks noChangeArrowheads="1"/>
          </p:cNvSpPr>
          <p:nvPr/>
        </p:nvSpPr>
        <p:spPr bwMode="auto">
          <a:xfrm>
            <a:off x="5921375" y="5187950"/>
            <a:ext cx="71438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grpSp>
        <p:nvGrpSpPr>
          <p:cNvPr id="6" name="Group 48"/>
          <p:cNvGrpSpPr>
            <a:grpSpLocks/>
          </p:cNvGrpSpPr>
          <p:nvPr/>
        </p:nvGrpSpPr>
        <p:grpSpPr bwMode="auto">
          <a:xfrm>
            <a:off x="3779838" y="4797425"/>
            <a:ext cx="0" cy="1955800"/>
            <a:chOff x="2381" y="3022"/>
            <a:chExt cx="0" cy="1232"/>
          </a:xfrm>
        </p:grpSpPr>
        <p:sp>
          <p:nvSpPr>
            <p:cNvPr id="34835" name="Line 46"/>
            <p:cNvSpPr>
              <a:spLocks noChangeShapeType="1"/>
            </p:cNvSpPr>
            <p:nvPr/>
          </p:nvSpPr>
          <p:spPr bwMode="auto">
            <a:xfrm>
              <a:off x="2381" y="3022"/>
              <a:ext cx="0" cy="72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6" name="Line 47"/>
            <p:cNvSpPr>
              <a:spLocks noChangeShapeType="1"/>
            </p:cNvSpPr>
            <p:nvPr/>
          </p:nvSpPr>
          <p:spPr bwMode="auto">
            <a:xfrm>
              <a:off x="2381" y="3738"/>
              <a:ext cx="0" cy="5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auto">
          <a:xfrm rot="16200000">
            <a:off x="2151856" y="3012282"/>
            <a:ext cx="3011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000">
                <a:solidFill>
                  <a:srgbClr val="FF33CC"/>
                </a:solidFill>
                <a:latin typeface="+mn-lt"/>
              </a:rPr>
              <a:t>Расстояние от А до </a:t>
            </a:r>
            <a:r>
              <a:rPr lang="ru-RU" sz="2000">
                <a:solidFill>
                  <a:srgbClr val="FF33CC"/>
                </a:solidFill>
                <a:latin typeface="+mn-lt"/>
                <a:sym typeface="Symbol" pitchFamily="18" charset="2"/>
              </a:rPr>
              <a:t>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 rot="25054865">
            <a:off x="4016375" y="3263900"/>
            <a:ext cx="20764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400">
                <a:solidFill>
                  <a:srgbClr val="FF33CC"/>
                </a:solidFill>
                <a:latin typeface="+mn-lt"/>
                <a:sym typeface="Symbol" pitchFamily="18" charset="2"/>
              </a:rPr>
              <a:t>Наклонная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 rot="22263970">
            <a:off x="3636963" y="5041900"/>
            <a:ext cx="24479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000">
                <a:solidFill>
                  <a:srgbClr val="FF33CC"/>
                </a:solidFill>
                <a:latin typeface="+mn-lt"/>
                <a:sym typeface="Symbol" pitchFamily="18" charset="2"/>
              </a:rPr>
              <a:t>Проекция АМ на 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240338" y="1968500"/>
            <a:ext cx="308451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000">
                <a:solidFill>
                  <a:srgbClr val="FF33CC"/>
                </a:solidFill>
                <a:latin typeface="+mn-lt"/>
              </a:rPr>
              <a:t>АН - перпендикуляр</a:t>
            </a:r>
            <a:endParaRPr lang="ru-RU" sz="2000">
              <a:solidFill>
                <a:srgbClr val="FF33CC"/>
              </a:solidFill>
              <a:latin typeface="+mn-lt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6" grpId="0"/>
      <p:bldP spid="108557" grpId="0"/>
      <p:bldP spid="108558" grpId="0"/>
      <p:bldP spid="108579" grpId="0" animBg="1"/>
      <p:bldP spid="108583" grpId="0" animBg="1"/>
      <p:bldP spid="108585" grpId="0" animBg="1"/>
      <p:bldP spid="38918" grpId="0" build="p"/>
      <p:bldP spid="2" grpId="0" build="p"/>
      <p:bldP spid="3" grpId="0" build="p"/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539750" y="5013325"/>
            <a:ext cx="4968875" cy="1674813"/>
            <a:chOff x="158" y="2387"/>
            <a:chExt cx="2948" cy="1134"/>
          </a:xfrm>
        </p:grpSpPr>
        <p:sp>
          <p:nvSpPr>
            <p:cNvPr id="35864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65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35843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Расстояние от точки до плоскости. </a:t>
            </a:r>
          </a:p>
        </p:txBody>
      </p:sp>
      <p:sp>
        <p:nvSpPr>
          <p:cNvPr id="35844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575" name="Text Box 33"/>
          <p:cNvSpPr txBox="1">
            <a:spLocks noChangeArrowheads="1"/>
          </p:cNvSpPr>
          <p:nvPr/>
        </p:nvSpPr>
        <p:spPr bwMode="auto">
          <a:xfrm>
            <a:off x="3276600" y="5934075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M</a:t>
            </a:r>
            <a:endParaRPr lang="ru-RU" sz="2400">
              <a:latin typeface="+mn-lt"/>
            </a:endParaRPr>
          </a:p>
        </p:txBody>
      </p:sp>
      <p:sp>
        <p:nvSpPr>
          <p:cNvPr id="109576" name="Text Box 34"/>
          <p:cNvSpPr txBox="1">
            <a:spLocks noChangeArrowheads="1"/>
          </p:cNvSpPr>
          <p:nvPr/>
        </p:nvSpPr>
        <p:spPr bwMode="auto">
          <a:xfrm>
            <a:off x="1951038" y="58197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H</a:t>
            </a:r>
            <a:endParaRPr lang="ru-RU" sz="2400">
              <a:latin typeface="+mn-lt"/>
            </a:endParaRPr>
          </a:p>
        </p:txBody>
      </p:sp>
      <p:sp>
        <p:nvSpPr>
          <p:cNvPr id="109577" name="Text Box 35"/>
          <p:cNvSpPr txBox="1">
            <a:spLocks noChangeArrowheads="1"/>
          </p:cNvSpPr>
          <p:nvPr/>
        </p:nvSpPr>
        <p:spPr bwMode="auto">
          <a:xfrm>
            <a:off x="1908175" y="30686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А</a:t>
            </a:r>
          </a:p>
        </p:txBody>
      </p:sp>
      <p:sp>
        <p:nvSpPr>
          <p:cNvPr id="109580" name="AutoShape 47"/>
          <p:cNvSpPr>
            <a:spLocks noChangeArrowheads="1"/>
          </p:cNvSpPr>
          <p:nvPr/>
        </p:nvSpPr>
        <p:spPr bwMode="auto">
          <a:xfrm rot="-5400000">
            <a:off x="2011362" y="5486401"/>
            <a:ext cx="384175" cy="215900"/>
          </a:xfrm>
          <a:prstGeom prst="parallelogram">
            <a:avLst>
              <a:gd name="adj" fmla="val 1997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581" name="Oval 13"/>
          <p:cNvSpPr>
            <a:spLocks noChangeArrowheads="1"/>
          </p:cNvSpPr>
          <p:nvPr/>
        </p:nvSpPr>
        <p:spPr bwMode="auto">
          <a:xfrm>
            <a:off x="2051050" y="3500438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39750" y="2565400"/>
            <a:ext cx="5400675" cy="1820863"/>
            <a:chOff x="158" y="2387"/>
            <a:chExt cx="2948" cy="1134"/>
          </a:xfrm>
        </p:grpSpPr>
        <p:sp>
          <p:nvSpPr>
            <p:cNvPr id="35862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63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sym typeface="Symbol" pitchFamily="18" charset="2"/>
                </a:rPr>
                <a:t></a:t>
              </a:r>
            </a:p>
          </p:txBody>
        </p:sp>
      </p:grpSp>
      <p:sp>
        <p:nvSpPr>
          <p:cNvPr id="109593" name="Line 25"/>
          <p:cNvSpPr>
            <a:spLocks noChangeShapeType="1"/>
          </p:cNvSpPr>
          <p:nvPr/>
        </p:nvSpPr>
        <p:spPr bwMode="auto">
          <a:xfrm>
            <a:off x="2095500" y="3514725"/>
            <a:ext cx="0" cy="22177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594" name="Line 26"/>
          <p:cNvSpPr>
            <a:spLocks noChangeShapeType="1"/>
          </p:cNvSpPr>
          <p:nvPr/>
        </p:nvSpPr>
        <p:spPr bwMode="auto">
          <a:xfrm>
            <a:off x="1403350" y="5589588"/>
            <a:ext cx="3095625" cy="644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595" name="Line 27"/>
          <p:cNvSpPr>
            <a:spLocks noChangeShapeType="1"/>
          </p:cNvSpPr>
          <p:nvPr/>
        </p:nvSpPr>
        <p:spPr bwMode="auto">
          <a:xfrm>
            <a:off x="1476375" y="3414713"/>
            <a:ext cx="3095625" cy="644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596" name="AutoShape 47"/>
          <p:cNvSpPr>
            <a:spLocks noChangeArrowheads="1"/>
          </p:cNvSpPr>
          <p:nvPr/>
        </p:nvSpPr>
        <p:spPr bwMode="auto">
          <a:xfrm rot="-5400000">
            <a:off x="3154362" y="5711826"/>
            <a:ext cx="384175" cy="215900"/>
          </a:xfrm>
          <a:prstGeom prst="parallelogram">
            <a:avLst>
              <a:gd name="adj" fmla="val 1997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597" name="Oval 29"/>
          <p:cNvSpPr>
            <a:spLocks noChangeArrowheads="1"/>
          </p:cNvSpPr>
          <p:nvPr/>
        </p:nvSpPr>
        <p:spPr bwMode="auto">
          <a:xfrm>
            <a:off x="3189288" y="3746500"/>
            <a:ext cx="71437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598" name="Line 30"/>
          <p:cNvSpPr>
            <a:spLocks noChangeShapeType="1"/>
          </p:cNvSpPr>
          <p:nvPr/>
        </p:nvSpPr>
        <p:spPr bwMode="auto">
          <a:xfrm>
            <a:off x="3233738" y="3760788"/>
            <a:ext cx="0" cy="221773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599" name="Line 31"/>
          <p:cNvSpPr>
            <a:spLocks noChangeShapeType="1"/>
          </p:cNvSpPr>
          <p:nvPr/>
        </p:nvSpPr>
        <p:spPr bwMode="auto">
          <a:xfrm>
            <a:off x="2095500" y="4365625"/>
            <a:ext cx="0" cy="1366838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602" name="Line 34"/>
          <p:cNvSpPr>
            <a:spLocks noChangeShapeType="1"/>
          </p:cNvSpPr>
          <p:nvPr/>
        </p:nvSpPr>
        <p:spPr bwMode="auto">
          <a:xfrm>
            <a:off x="3235325" y="4379913"/>
            <a:ext cx="0" cy="16129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9603" name="Text Box 35"/>
          <p:cNvSpPr txBox="1">
            <a:spLocks noChangeArrowheads="1"/>
          </p:cNvSpPr>
          <p:nvPr/>
        </p:nvSpPr>
        <p:spPr bwMode="auto">
          <a:xfrm>
            <a:off x="3132138" y="32845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В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932363" y="4365625"/>
            <a:ext cx="39608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 dirty="0">
                <a:solidFill>
                  <a:srgbClr val="FF33CC"/>
                </a:solidFill>
                <a:latin typeface="+mn-lt"/>
              </a:rPr>
              <a:t>AH - </a:t>
            </a:r>
            <a:r>
              <a:rPr lang="ru-RU" sz="2400" dirty="0">
                <a:solidFill>
                  <a:srgbClr val="FF33CC"/>
                </a:solidFill>
                <a:latin typeface="+mn-lt"/>
              </a:rPr>
              <a:t>Расстояние от </a:t>
            </a:r>
            <a:r>
              <a:rPr lang="ru-RU" sz="2400" dirty="0">
                <a:solidFill>
                  <a:srgbClr val="FF33CC"/>
                </a:solidFill>
                <a:latin typeface="+mn-lt"/>
                <a:sym typeface="Symbol" pitchFamily="18" charset="2"/>
              </a:rPr>
              <a:t></a:t>
            </a:r>
            <a:r>
              <a:rPr lang="ru-RU" sz="2400" dirty="0">
                <a:solidFill>
                  <a:srgbClr val="FF33CC"/>
                </a:solidFill>
                <a:latin typeface="+mn-lt"/>
              </a:rPr>
              <a:t> до </a:t>
            </a:r>
            <a:r>
              <a:rPr lang="ru-RU" sz="2400" dirty="0">
                <a:solidFill>
                  <a:srgbClr val="FF33CC"/>
                </a:solidFill>
                <a:latin typeface="+mn-lt"/>
                <a:sym typeface="Symbol" pitchFamily="18" charset="2"/>
              </a:rPr>
              <a:t>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23850" y="1628775"/>
            <a:ext cx="84963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200" b="1" i="1" dirty="0">
                <a:latin typeface="+mn-lt"/>
              </a:rPr>
              <a:t>Замечание 1.</a:t>
            </a:r>
            <a:r>
              <a:rPr lang="ru-RU" sz="2200" dirty="0">
                <a:latin typeface="+mn-lt"/>
              </a:rPr>
              <a:t> Если две плоскости параллельны, то все точки одной плоскости равноудалены от другой плоскости.</a:t>
            </a:r>
            <a:endParaRPr lang="ru-RU" sz="2200" dirty="0">
              <a:latin typeface="+mn-lt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9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9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9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9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9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9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5" grpId="0"/>
      <p:bldP spid="109576" grpId="0"/>
      <p:bldP spid="109577" grpId="0"/>
      <p:bldP spid="109580" grpId="0" animBg="1"/>
      <p:bldP spid="109581" grpId="0" animBg="1"/>
      <p:bldP spid="109596" grpId="0" animBg="1"/>
      <p:bldP spid="109597" grpId="0" animBg="1"/>
      <p:bldP spid="109603" grpId="0"/>
      <p:bldP spid="38918" grpId="0" build="p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Перпендикулярность прямой и плоскости.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5014913"/>
          </a:xfrm>
        </p:spPr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Перпендикулярные прямые в пространстве.</a:t>
            </a:r>
          </a:p>
          <a:p>
            <a:pPr eaLnBrk="1" hangingPunct="1"/>
            <a:r>
              <a:rPr lang="ru-RU" smtClean="0">
                <a:hlinkClick r:id="rId3" action="ppaction://hlinksldjump"/>
              </a:rPr>
              <a:t>Параллельные прямые, перпендикулярные к плоскости.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Признак перпендикулярности прямой и плоскости.</a:t>
            </a:r>
            <a:endParaRPr lang="ru-RU" smtClean="0"/>
          </a:p>
          <a:p>
            <a:pPr eaLnBrk="1" hangingPunct="1"/>
            <a:r>
              <a:rPr lang="ru-RU" smtClean="0">
                <a:hlinkClick r:id="rId5" action="ppaction://hlinksldjump"/>
              </a:rPr>
              <a:t>Теорема о прямой, перпендикулярной к плоскости.</a:t>
            </a:r>
            <a:endParaRPr lang="ru-RU" smtClean="0"/>
          </a:p>
          <a:p>
            <a:pPr eaLnBrk="1" hangingPunct="1"/>
            <a:r>
              <a:rPr lang="ru-RU" smtClean="0">
                <a:hlinkClick r:id="rId6" action="ppaction://hlinksldjump"/>
              </a:rPr>
              <a:t>Решение задач.</a:t>
            </a:r>
            <a:endParaRPr lang="ru-RU" smtClean="0"/>
          </a:p>
        </p:txBody>
      </p:sp>
      <p:sp>
        <p:nvSpPr>
          <p:cNvPr id="9220" name="AutoShape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39750" y="5013325"/>
            <a:ext cx="4968875" cy="1674813"/>
            <a:chOff x="158" y="2387"/>
            <a:chExt cx="2948" cy="1134"/>
          </a:xfrm>
        </p:grpSpPr>
        <p:sp>
          <p:nvSpPr>
            <p:cNvPr id="36884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885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36867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Расстояние от точки до плоскости. </a:t>
            </a:r>
          </a:p>
        </p:txBody>
      </p:sp>
      <p:sp>
        <p:nvSpPr>
          <p:cNvPr id="36868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0599" name="Text Box 33"/>
          <p:cNvSpPr txBox="1">
            <a:spLocks noChangeArrowheads="1"/>
          </p:cNvSpPr>
          <p:nvPr/>
        </p:nvSpPr>
        <p:spPr bwMode="auto">
          <a:xfrm>
            <a:off x="3276600" y="5934075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M</a:t>
            </a:r>
            <a:endParaRPr lang="ru-RU" sz="2400">
              <a:latin typeface="+mn-lt"/>
            </a:endParaRPr>
          </a:p>
        </p:txBody>
      </p:sp>
      <p:sp>
        <p:nvSpPr>
          <p:cNvPr id="110600" name="Text Box 34"/>
          <p:cNvSpPr txBox="1">
            <a:spLocks noChangeArrowheads="1"/>
          </p:cNvSpPr>
          <p:nvPr/>
        </p:nvSpPr>
        <p:spPr bwMode="auto">
          <a:xfrm>
            <a:off x="1951038" y="58197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H</a:t>
            </a:r>
            <a:endParaRPr lang="ru-RU" sz="2400">
              <a:latin typeface="+mn-lt"/>
            </a:endParaRPr>
          </a:p>
        </p:txBody>
      </p:sp>
      <p:sp>
        <p:nvSpPr>
          <p:cNvPr id="110601" name="Text Box 35"/>
          <p:cNvSpPr txBox="1">
            <a:spLocks noChangeArrowheads="1"/>
          </p:cNvSpPr>
          <p:nvPr/>
        </p:nvSpPr>
        <p:spPr bwMode="auto">
          <a:xfrm>
            <a:off x="1908175" y="30686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А</a:t>
            </a:r>
          </a:p>
        </p:txBody>
      </p:sp>
      <p:sp>
        <p:nvSpPr>
          <p:cNvPr id="110602" name="AutoShape 47"/>
          <p:cNvSpPr>
            <a:spLocks noChangeArrowheads="1"/>
          </p:cNvSpPr>
          <p:nvPr/>
        </p:nvSpPr>
        <p:spPr bwMode="auto">
          <a:xfrm rot="-5400000">
            <a:off x="2011362" y="5486401"/>
            <a:ext cx="384175" cy="215900"/>
          </a:xfrm>
          <a:prstGeom prst="parallelogram">
            <a:avLst>
              <a:gd name="adj" fmla="val 1997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03" name="Oval 11"/>
          <p:cNvSpPr>
            <a:spLocks noChangeArrowheads="1"/>
          </p:cNvSpPr>
          <p:nvPr/>
        </p:nvSpPr>
        <p:spPr bwMode="auto">
          <a:xfrm>
            <a:off x="2051050" y="3500438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07" name="Line 15"/>
          <p:cNvSpPr>
            <a:spLocks noChangeShapeType="1"/>
          </p:cNvSpPr>
          <p:nvPr/>
        </p:nvSpPr>
        <p:spPr bwMode="auto">
          <a:xfrm>
            <a:off x="2095500" y="3514725"/>
            <a:ext cx="0" cy="22177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08" name="Line 16"/>
          <p:cNvSpPr>
            <a:spLocks noChangeShapeType="1"/>
          </p:cNvSpPr>
          <p:nvPr/>
        </p:nvSpPr>
        <p:spPr bwMode="auto">
          <a:xfrm>
            <a:off x="1403350" y="5589588"/>
            <a:ext cx="3095625" cy="644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09" name="Line 17"/>
          <p:cNvSpPr>
            <a:spLocks noChangeShapeType="1"/>
          </p:cNvSpPr>
          <p:nvPr/>
        </p:nvSpPr>
        <p:spPr bwMode="auto">
          <a:xfrm>
            <a:off x="1476375" y="3414713"/>
            <a:ext cx="3095625" cy="644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10" name="AutoShape 47"/>
          <p:cNvSpPr>
            <a:spLocks noChangeArrowheads="1"/>
          </p:cNvSpPr>
          <p:nvPr/>
        </p:nvSpPr>
        <p:spPr bwMode="auto">
          <a:xfrm rot="-5400000">
            <a:off x="3154362" y="5711826"/>
            <a:ext cx="384175" cy="215900"/>
          </a:xfrm>
          <a:prstGeom prst="parallelogram">
            <a:avLst>
              <a:gd name="adj" fmla="val 1997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11" name="Oval 19"/>
          <p:cNvSpPr>
            <a:spLocks noChangeArrowheads="1"/>
          </p:cNvSpPr>
          <p:nvPr/>
        </p:nvSpPr>
        <p:spPr bwMode="auto">
          <a:xfrm>
            <a:off x="3189288" y="3746500"/>
            <a:ext cx="71437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12" name="Line 20"/>
          <p:cNvSpPr>
            <a:spLocks noChangeShapeType="1"/>
          </p:cNvSpPr>
          <p:nvPr/>
        </p:nvSpPr>
        <p:spPr bwMode="auto">
          <a:xfrm>
            <a:off x="3233738" y="3760788"/>
            <a:ext cx="0" cy="22177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0615" name="Text Box 35"/>
          <p:cNvSpPr txBox="1">
            <a:spLocks noChangeArrowheads="1"/>
          </p:cNvSpPr>
          <p:nvPr/>
        </p:nvSpPr>
        <p:spPr bwMode="auto">
          <a:xfrm>
            <a:off x="3132138" y="32845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В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932363" y="4365625"/>
            <a:ext cx="39608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>
                <a:solidFill>
                  <a:srgbClr val="FF33CC"/>
                </a:solidFill>
                <a:latin typeface="+mn-lt"/>
              </a:rPr>
              <a:t>AH - </a:t>
            </a:r>
            <a:r>
              <a:rPr lang="ru-RU" sz="2400">
                <a:solidFill>
                  <a:srgbClr val="FF33CC"/>
                </a:solidFill>
                <a:latin typeface="+mn-lt"/>
              </a:rPr>
              <a:t>Расстояние от а до </a:t>
            </a:r>
            <a:r>
              <a:rPr lang="ru-RU" sz="2400">
                <a:solidFill>
                  <a:srgbClr val="FF33CC"/>
                </a:solidFill>
                <a:latin typeface="+mn-lt"/>
                <a:sym typeface="Symbol" pitchFamily="18" charset="2"/>
              </a:rPr>
              <a:t>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23850" y="1628775"/>
            <a:ext cx="84963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400" b="1" i="1">
                <a:latin typeface="+mn-lt"/>
              </a:rPr>
              <a:t>Замечание 2.</a:t>
            </a:r>
            <a:r>
              <a:rPr lang="ru-RU" sz="2400">
                <a:latin typeface="+mn-lt"/>
              </a:rPr>
              <a:t> Если прямая параллельна плоскости, то все точки прямой равноудалены от этой плоскости.</a:t>
            </a:r>
            <a:endParaRPr lang="ru-RU" sz="2400">
              <a:latin typeface="+mn-lt"/>
              <a:sym typeface="Symbol" pitchFamily="18" charset="2"/>
            </a:endParaRPr>
          </a:p>
        </p:txBody>
      </p:sp>
      <p:sp>
        <p:nvSpPr>
          <p:cNvPr id="110618" name="Text Box 35"/>
          <p:cNvSpPr txBox="1">
            <a:spLocks noChangeArrowheads="1"/>
          </p:cNvSpPr>
          <p:nvPr/>
        </p:nvSpPr>
        <p:spPr bwMode="auto">
          <a:xfrm>
            <a:off x="4211638" y="35734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0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0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0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/>
      <p:bldP spid="110600" grpId="0"/>
      <p:bldP spid="110601" grpId="0"/>
      <p:bldP spid="110602" grpId="0" animBg="1"/>
      <p:bldP spid="110603" grpId="0" animBg="1"/>
      <p:bldP spid="110610" grpId="0" animBg="1"/>
      <p:bldP spid="110611" grpId="0" animBg="1"/>
      <p:bldP spid="110615" grpId="0"/>
      <p:bldP spid="38918" grpId="0" build="p"/>
      <p:bldP spid="2" grpId="0" build="p"/>
      <p:bldP spid="1106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39750" y="5013325"/>
            <a:ext cx="4968875" cy="1674813"/>
            <a:chOff x="158" y="2387"/>
            <a:chExt cx="2948" cy="1134"/>
          </a:xfrm>
        </p:grpSpPr>
        <p:sp>
          <p:nvSpPr>
            <p:cNvPr id="37912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913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3789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Расстояние от точки до плоскости. </a:t>
            </a:r>
          </a:p>
        </p:txBody>
      </p:sp>
      <p:sp>
        <p:nvSpPr>
          <p:cNvPr id="37892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624" name="Text Box 34"/>
          <p:cNvSpPr txBox="1">
            <a:spLocks noChangeArrowheads="1"/>
          </p:cNvSpPr>
          <p:nvPr/>
        </p:nvSpPr>
        <p:spPr bwMode="auto">
          <a:xfrm>
            <a:off x="1951038" y="58197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H</a:t>
            </a:r>
            <a:endParaRPr lang="ru-RU" sz="2400">
              <a:latin typeface="+mn-lt"/>
            </a:endParaRPr>
          </a:p>
        </p:txBody>
      </p:sp>
      <p:sp>
        <p:nvSpPr>
          <p:cNvPr id="111625" name="Text Box 35"/>
          <p:cNvSpPr txBox="1">
            <a:spLocks noChangeArrowheads="1"/>
          </p:cNvSpPr>
          <p:nvPr/>
        </p:nvSpPr>
        <p:spPr bwMode="auto">
          <a:xfrm>
            <a:off x="1908175" y="30686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А</a:t>
            </a:r>
          </a:p>
        </p:txBody>
      </p:sp>
      <p:sp>
        <p:nvSpPr>
          <p:cNvPr id="111626" name="AutoShape 47"/>
          <p:cNvSpPr>
            <a:spLocks noChangeArrowheads="1"/>
          </p:cNvSpPr>
          <p:nvPr/>
        </p:nvSpPr>
        <p:spPr bwMode="auto">
          <a:xfrm rot="-5400000">
            <a:off x="2011362" y="5486401"/>
            <a:ext cx="384175" cy="215900"/>
          </a:xfrm>
          <a:prstGeom prst="parallelogram">
            <a:avLst>
              <a:gd name="adj" fmla="val 1997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1627" name="Oval 11"/>
          <p:cNvSpPr>
            <a:spLocks noChangeArrowheads="1"/>
          </p:cNvSpPr>
          <p:nvPr/>
        </p:nvSpPr>
        <p:spPr bwMode="auto">
          <a:xfrm>
            <a:off x="2051050" y="3500438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1628" name="Line 12"/>
          <p:cNvSpPr>
            <a:spLocks noChangeShapeType="1"/>
          </p:cNvSpPr>
          <p:nvPr/>
        </p:nvSpPr>
        <p:spPr bwMode="auto">
          <a:xfrm>
            <a:off x="2095500" y="3514725"/>
            <a:ext cx="0" cy="22177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1629" name="Line 13"/>
          <p:cNvSpPr>
            <a:spLocks noChangeShapeType="1"/>
          </p:cNvSpPr>
          <p:nvPr/>
        </p:nvSpPr>
        <p:spPr bwMode="auto">
          <a:xfrm>
            <a:off x="1403350" y="5589588"/>
            <a:ext cx="3095625" cy="644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1630" name="Line 14"/>
          <p:cNvSpPr>
            <a:spLocks noChangeShapeType="1"/>
          </p:cNvSpPr>
          <p:nvPr/>
        </p:nvSpPr>
        <p:spPr bwMode="auto">
          <a:xfrm>
            <a:off x="1476375" y="3414713"/>
            <a:ext cx="3095625" cy="644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3232150" y="3298825"/>
            <a:ext cx="677863" cy="3106738"/>
            <a:chOff x="2000" y="2069"/>
            <a:chExt cx="427" cy="1957"/>
          </a:xfrm>
        </p:grpSpPr>
        <p:sp>
          <p:nvSpPr>
            <p:cNvPr id="111623" name="Text Box 33"/>
            <p:cNvSpPr txBox="1">
              <a:spLocks noChangeArrowheads="1"/>
            </p:cNvSpPr>
            <p:nvPr/>
          </p:nvSpPr>
          <p:spPr bwMode="auto">
            <a:xfrm>
              <a:off x="2064" y="3738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M</a:t>
              </a:r>
              <a:endParaRPr lang="ru-RU" sz="2400">
                <a:latin typeface="+mn-lt"/>
              </a:endParaRPr>
            </a:p>
          </p:txBody>
        </p:sp>
        <p:sp>
          <p:nvSpPr>
            <p:cNvPr id="111631" name="AutoShape 47"/>
            <p:cNvSpPr>
              <a:spLocks noChangeArrowheads="1"/>
            </p:cNvSpPr>
            <p:nvPr/>
          </p:nvSpPr>
          <p:spPr bwMode="auto">
            <a:xfrm rot="-5400000">
              <a:off x="2014" y="3598"/>
              <a:ext cx="242" cy="136"/>
            </a:xfrm>
            <a:prstGeom prst="parallelogram">
              <a:avLst>
                <a:gd name="adj" fmla="val 19977"/>
              </a:avLst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1632" name="Oval 16"/>
            <p:cNvSpPr>
              <a:spLocks noChangeArrowheads="1"/>
            </p:cNvSpPr>
            <p:nvPr/>
          </p:nvSpPr>
          <p:spPr bwMode="auto">
            <a:xfrm>
              <a:off x="2036" y="2360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1633" name="Line 17"/>
            <p:cNvSpPr>
              <a:spLocks noChangeShapeType="1"/>
            </p:cNvSpPr>
            <p:nvPr/>
          </p:nvSpPr>
          <p:spPr bwMode="auto">
            <a:xfrm>
              <a:off x="2064" y="2369"/>
              <a:ext cx="0" cy="139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1634" name="Text Box 35"/>
            <p:cNvSpPr txBox="1">
              <a:spLocks noChangeArrowheads="1"/>
            </p:cNvSpPr>
            <p:nvPr/>
          </p:nvSpPr>
          <p:spPr bwMode="auto">
            <a:xfrm>
              <a:off x="2000" y="2069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>
                  <a:latin typeface="+mn-lt"/>
                </a:rPr>
                <a:t>В</a:t>
              </a:r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932363" y="4365625"/>
            <a:ext cx="39608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>
                <a:solidFill>
                  <a:srgbClr val="FF33CC"/>
                </a:solidFill>
                <a:latin typeface="+mn-lt"/>
              </a:rPr>
              <a:t>AH - </a:t>
            </a:r>
            <a:r>
              <a:rPr lang="ru-RU" sz="2400">
                <a:solidFill>
                  <a:srgbClr val="FF33CC"/>
                </a:solidFill>
                <a:latin typeface="+mn-lt"/>
              </a:rPr>
              <a:t>Расстояние от а до </a:t>
            </a:r>
            <a:r>
              <a:rPr lang="en-US" sz="2400">
                <a:solidFill>
                  <a:srgbClr val="FF33CC"/>
                </a:solidFill>
                <a:latin typeface="+mn-lt"/>
              </a:rPr>
              <a:t>b</a:t>
            </a:r>
            <a:endParaRPr lang="ru-RU" sz="2400">
              <a:solidFill>
                <a:srgbClr val="FF33CC"/>
              </a:solidFill>
              <a:latin typeface="+mn-lt"/>
              <a:sym typeface="Symbol" pitchFamily="18" charset="2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23850" y="1628775"/>
            <a:ext cx="84963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200" b="1" i="1" dirty="0">
                <a:latin typeface="+mn-lt"/>
              </a:rPr>
              <a:t>Замечание 3.</a:t>
            </a:r>
            <a:r>
              <a:rPr lang="ru-RU" sz="2200" dirty="0">
                <a:latin typeface="+mn-lt"/>
              </a:rPr>
              <a:t> Расстояние между скрещивающимися прямыми - это расстояние от одной из них до плоскости, проходящей через другую прямую, параллельно первой прямой.</a:t>
            </a:r>
            <a:endParaRPr lang="ru-RU" sz="2200" dirty="0">
              <a:latin typeface="+mn-lt"/>
              <a:sym typeface="Symbol" pitchFamily="18" charset="2"/>
            </a:endParaRPr>
          </a:p>
        </p:txBody>
      </p:sp>
      <p:sp>
        <p:nvSpPr>
          <p:cNvPr id="111637" name="Text Box 35"/>
          <p:cNvSpPr txBox="1">
            <a:spLocks noChangeArrowheads="1"/>
          </p:cNvSpPr>
          <p:nvPr/>
        </p:nvSpPr>
        <p:spPr bwMode="auto">
          <a:xfrm>
            <a:off x="4211638" y="35734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а</a:t>
            </a:r>
          </a:p>
        </p:txBody>
      </p:sp>
      <p:sp>
        <p:nvSpPr>
          <p:cNvPr id="111638" name="Line 22"/>
          <p:cNvSpPr>
            <a:spLocks noChangeShapeType="1"/>
          </p:cNvSpPr>
          <p:nvPr/>
        </p:nvSpPr>
        <p:spPr bwMode="auto">
          <a:xfrm flipV="1">
            <a:off x="1476375" y="5734050"/>
            <a:ext cx="3240088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1639" name="Text Box 35"/>
          <p:cNvSpPr txBox="1">
            <a:spLocks noChangeArrowheads="1"/>
          </p:cNvSpPr>
          <p:nvPr/>
        </p:nvSpPr>
        <p:spPr bwMode="auto">
          <a:xfrm>
            <a:off x="4284663" y="53006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b</a:t>
            </a:r>
            <a:endParaRPr lang="ru-RU" sz="2400">
              <a:latin typeface="+mn-lt"/>
            </a:endParaRPr>
          </a:p>
        </p:txBody>
      </p:sp>
      <p:sp>
        <p:nvSpPr>
          <p:cNvPr id="111640" name="Text Box 35"/>
          <p:cNvSpPr txBox="1">
            <a:spLocks noChangeArrowheads="1"/>
          </p:cNvSpPr>
          <p:nvPr/>
        </p:nvSpPr>
        <p:spPr bwMode="auto">
          <a:xfrm>
            <a:off x="3924300" y="6092825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a</a:t>
            </a:r>
            <a:r>
              <a:rPr lang="en-US" sz="2400" baseline="-25000">
                <a:latin typeface="+mn-lt"/>
              </a:rPr>
              <a:t>1</a:t>
            </a:r>
            <a:endParaRPr lang="ru-RU" sz="240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/>
      <p:bldP spid="111625" grpId="0"/>
      <p:bldP spid="111626" grpId="0" animBg="1"/>
      <p:bldP spid="111627" grpId="0" animBg="1"/>
      <p:bldP spid="38918" grpId="0" build="p"/>
      <p:bldP spid="2" grpId="0" build="p"/>
      <p:bldP spid="111637" grpId="0"/>
      <p:bldP spid="111639" grpId="0"/>
      <p:bldP spid="11164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Расстояние от точки до плоскости. </a:t>
            </a:r>
          </a:p>
        </p:txBody>
      </p:sp>
      <p:sp>
        <p:nvSpPr>
          <p:cNvPr id="3891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23850" y="1628775"/>
            <a:ext cx="1584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600" dirty="0">
                <a:latin typeface="+mn-lt"/>
                <a:sym typeface="Symbol" pitchFamily="18" charset="2"/>
              </a:rPr>
              <a:t>№139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1042988" y="3860800"/>
            <a:ext cx="5545137" cy="2232025"/>
            <a:chOff x="158" y="2387"/>
            <a:chExt cx="2948" cy="1134"/>
          </a:xfrm>
        </p:grpSpPr>
        <p:sp>
          <p:nvSpPr>
            <p:cNvPr id="38928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9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112717" name="Text Box 32"/>
          <p:cNvSpPr txBox="1">
            <a:spLocks noChangeArrowheads="1"/>
          </p:cNvSpPr>
          <p:nvPr/>
        </p:nvSpPr>
        <p:spPr bwMode="auto">
          <a:xfrm>
            <a:off x="3563938" y="15573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</a:t>
            </a:r>
            <a:endParaRPr lang="ru-RU" sz="2400"/>
          </a:p>
        </p:txBody>
      </p:sp>
      <p:sp>
        <p:nvSpPr>
          <p:cNvPr id="38919" name="Text Box 33"/>
          <p:cNvSpPr txBox="1">
            <a:spLocks noChangeArrowheads="1"/>
          </p:cNvSpPr>
          <p:nvPr/>
        </p:nvSpPr>
        <p:spPr bwMode="auto">
          <a:xfrm>
            <a:off x="8386763" y="609282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B</a:t>
            </a:r>
            <a:endParaRPr lang="ru-RU" sz="2400"/>
          </a:p>
        </p:txBody>
      </p:sp>
      <p:sp>
        <p:nvSpPr>
          <p:cNvPr id="112719" name="Text Box 34"/>
          <p:cNvSpPr txBox="1">
            <a:spLocks noChangeArrowheads="1"/>
          </p:cNvSpPr>
          <p:nvPr/>
        </p:nvSpPr>
        <p:spPr bwMode="auto">
          <a:xfrm>
            <a:off x="1979613" y="537368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C</a:t>
            </a:r>
            <a:endParaRPr lang="ru-RU" sz="2400"/>
          </a:p>
        </p:txBody>
      </p:sp>
      <p:sp>
        <p:nvSpPr>
          <p:cNvPr id="112720" name="Text Box 35"/>
          <p:cNvSpPr txBox="1">
            <a:spLocks noChangeArrowheads="1"/>
          </p:cNvSpPr>
          <p:nvPr/>
        </p:nvSpPr>
        <p:spPr bwMode="auto">
          <a:xfrm>
            <a:off x="5003800" y="5084763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D</a:t>
            </a:r>
            <a:endParaRPr lang="ru-RU" sz="2400"/>
          </a:p>
        </p:txBody>
      </p:sp>
      <p:sp>
        <p:nvSpPr>
          <p:cNvPr id="112735" name="Line 95"/>
          <p:cNvSpPr>
            <a:spLocks noChangeShapeType="1"/>
          </p:cNvSpPr>
          <p:nvPr/>
        </p:nvSpPr>
        <p:spPr bwMode="auto">
          <a:xfrm>
            <a:off x="3779838" y="2060575"/>
            <a:ext cx="0" cy="2808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36" name="Line 96"/>
          <p:cNvSpPr>
            <a:spLocks noChangeShapeType="1"/>
          </p:cNvSpPr>
          <p:nvPr/>
        </p:nvSpPr>
        <p:spPr bwMode="auto">
          <a:xfrm>
            <a:off x="3779838" y="2060575"/>
            <a:ext cx="1296987" cy="35290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38" name="Line 98"/>
          <p:cNvSpPr>
            <a:spLocks noChangeShapeType="1"/>
          </p:cNvSpPr>
          <p:nvPr/>
        </p:nvSpPr>
        <p:spPr bwMode="auto">
          <a:xfrm flipH="1">
            <a:off x="2455863" y="2060575"/>
            <a:ext cx="1296987" cy="35290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39" name="Line 99"/>
          <p:cNvSpPr>
            <a:spLocks noChangeShapeType="1"/>
          </p:cNvSpPr>
          <p:nvPr/>
        </p:nvSpPr>
        <p:spPr bwMode="auto">
          <a:xfrm flipH="1">
            <a:off x="2484438" y="4868863"/>
            <a:ext cx="129540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40" name="Line 100"/>
          <p:cNvSpPr>
            <a:spLocks noChangeShapeType="1"/>
          </p:cNvSpPr>
          <p:nvPr/>
        </p:nvSpPr>
        <p:spPr bwMode="auto">
          <a:xfrm flipH="1" flipV="1">
            <a:off x="3779838" y="4868863"/>
            <a:ext cx="1296987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42" name="Text Box 34"/>
          <p:cNvSpPr txBox="1">
            <a:spLocks noChangeArrowheads="1"/>
          </p:cNvSpPr>
          <p:nvPr/>
        </p:nvSpPr>
        <p:spPr bwMode="auto">
          <a:xfrm>
            <a:off x="3563938" y="494188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  <p:bldP spid="112717" grpId="0"/>
      <p:bldP spid="112719" grpId="0"/>
      <p:bldP spid="112720" grpId="0"/>
      <p:bldP spid="112735" grpId="0" animBg="1"/>
      <p:bldP spid="112736" grpId="0" animBg="1"/>
      <p:bldP spid="112738" grpId="0" animBg="1"/>
      <p:bldP spid="112739" grpId="0" animBg="1"/>
      <p:bldP spid="112740" grpId="0" animBg="1"/>
      <p:bldP spid="1127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Расстояние от точки до плоскости. </a:t>
            </a:r>
          </a:p>
        </p:txBody>
      </p:sp>
      <p:sp>
        <p:nvSpPr>
          <p:cNvPr id="3993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500563" y="5157788"/>
            <a:ext cx="4394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>
                <a:solidFill>
                  <a:srgbClr val="FF33CC"/>
                </a:solidFill>
                <a:latin typeface="+mn-lt"/>
              </a:rPr>
              <a:t>ДЗ: п</a:t>
            </a:r>
            <a:r>
              <a:rPr lang="en-US" sz="2800">
                <a:solidFill>
                  <a:srgbClr val="FF33CC"/>
                </a:solidFill>
                <a:latin typeface="+mn-lt"/>
              </a:rPr>
              <a:t>1</a:t>
            </a:r>
            <a:r>
              <a:rPr lang="ru-RU" sz="2800">
                <a:solidFill>
                  <a:srgbClr val="FF33CC"/>
                </a:solidFill>
                <a:latin typeface="+mn-lt"/>
              </a:rPr>
              <a:t>9, № 144, 138, 140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5143500" y="2428875"/>
            <a:ext cx="37496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Дано: </a:t>
            </a:r>
            <a:r>
              <a:rPr lang="ru-RU" sz="2400">
                <a:latin typeface="+mn-lt"/>
                <a:sym typeface="Symbol" pitchFamily="18" charset="2"/>
              </a:rPr>
              <a:t>АВС, АВ=ВС=АС=6см, МА=МВ=МС=4см, МО-расстояние от М до (АВС)</a:t>
            </a:r>
            <a:endParaRPr lang="ru-RU" sz="2400" i="1">
              <a:latin typeface="+mn-lt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>
                <a:latin typeface="+mn-lt"/>
                <a:sym typeface="Symbol" pitchFamily="18" charset="2"/>
              </a:rPr>
              <a:t>Найти МО</a:t>
            </a:r>
            <a:r>
              <a:rPr lang="ru-RU" sz="2400" i="1">
                <a:latin typeface="+mn-lt"/>
                <a:sym typeface="Symbol" pitchFamily="18" charset="2"/>
              </a:rPr>
              <a:t>.</a:t>
            </a:r>
            <a:endParaRPr lang="en-US" sz="2400" i="1">
              <a:latin typeface="+mn-lt"/>
              <a:sym typeface="Symbol" pitchFamily="18" charset="2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23850" y="1484313"/>
            <a:ext cx="1584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600">
                <a:latin typeface="+mn-lt"/>
                <a:sym typeface="Symbol" pitchFamily="18" charset="2"/>
              </a:rPr>
              <a:t>№143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395288" y="2133600"/>
            <a:ext cx="4857750" cy="3990975"/>
            <a:chOff x="249" y="1324"/>
            <a:chExt cx="3060" cy="2514"/>
          </a:xfrm>
        </p:grpSpPr>
        <p:grpSp>
          <p:nvGrpSpPr>
            <p:cNvPr id="39960" name="Группа 33"/>
            <p:cNvGrpSpPr>
              <a:grpSpLocks/>
            </p:cNvGrpSpPr>
            <p:nvPr/>
          </p:nvGrpSpPr>
          <p:grpSpPr bwMode="auto">
            <a:xfrm>
              <a:off x="249" y="1324"/>
              <a:ext cx="3060" cy="2514"/>
              <a:chOff x="2643174" y="2571744"/>
              <a:chExt cx="3773928" cy="3919735"/>
            </a:xfrm>
          </p:grpSpPr>
          <p:sp>
            <p:nvSpPr>
              <p:cNvPr id="113685" name="AutoShape 6"/>
              <p:cNvSpPr>
                <a:spLocks noChangeArrowheads="1"/>
              </p:cNvSpPr>
              <p:nvPr/>
            </p:nvSpPr>
            <p:spPr bwMode="auto">
              <a:xfrm rot="10800000">
                <a:off x="3286962" y="5233235"/>
                <a:ext cx="2577617" cy="898078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cxnSp>
            <p:nvCxnSpPr>
              <p:cNvPr id="39966" name="AutoShape 9"/>
              <p:cNvCxnSpPr>
                <a:cxnSpLocks noChangeShapeType="1"/>
                <a:stCxn id="113685" idx="0"/>
              </p:cNvCxnSpPr>
              <p:nvPr/>
            </p:nvCxnSpPr>
            <p:spPr bwMode="auto">
              <a:xfrm rot="5400000" flipH="1" flipV="1">
                <a:off x="2774862" y="4263356"/>
                <a:ext cx="3131559" cy="60559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9967" name="AutoShape 10"/>
              <p:cNvCxnSpPr>
                <a:cxnSpLocks noChangeShapeType="1"/>
                <a:stCxn id="113685" idx="4"/>
              </p:cNvCxnSpPr>
              <p:nvPr/>
            </p:nvCxnSpPr>
            <p:spPr bwMode="auto">
              <a:xfrm rot="5400000" flipH="1" flipV="1">
                <a:off x="2848523" y="3438560"/>
                <a:ext cx="2233102" cy="135672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9968" name="AutoShape 11"/>
              <p:cNvCxnSpPr>
                <a:cxnSpLocks noChangeShapeType="1"/>
                <a:stCxn id="113685" idx="2"/>
              </p:cNvCxnSpPr>
              <p:nvPr/>
            </p:nvCxnSpPr>
            <p:spPr bwMode="auto">
              <a:xfrm rot="16200000" flipV="1">
                <a:off x="4137628" y="3506182"/>
                <a:ext cx="2233102" cy="122148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9969" name="AutoShape 12"/>
              <p:cNvCxnSpPr>
                <a:cxnSpLocks noChangeShapeType="1"/>
                <a:stCxn id="113685" idx="0"/>
                <a:endCxn id="113685" idx="2"/>
              </p:cNvCxnSpPr>
              <p:nvPr/>
            </p:nvCxnSpPr>
            <p:spPr bwMode="auto">
              <a:xfrm flipV="1">
                <a:off x="4037843" y="5235457"/>
                <a:ext cx="1827077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9970" name="AutoShape 13"/>
              <p:cNvCxnSpPr>
                <a:cxnSpLocks noChangeShapeType="1"/>
                <a:stCxn id="113685" idx="0"/>
                <a:endCxn id="113685" idx="4"/>
              </p:cNvCxnSpPr>
              <p:nvPr/>
            </p:nvCxnSpPr>
            <p:spPr bwMode="auto">
              <a:xfrm flipH="1" flipV="1">
                <a:off x="3286711" y="5235457"/>
                <a:ext cx="751132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13691" name="Text Box 14"/>
              <p:cNvSpPr txBox="1">
                <a:spLocks noChangeArrowheads="1"/>
              </p:cNvSpPr>
              <p:nvPr/>
            </p:nvSpPr>
            <p:spPr bwMode="auto">
              <a:xfrm>
                <a:off x="2643174" y="5052372"/>
                <a:ext cx="552523" cy="4490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2400">
                    <a:latin typeface="+mn-lt"/>
                  </a:rPr>
                  <a:t>А</a:t>
                </a:r>
              </a:p>
            </p:txBody>
          </p:sp>
          <p:sp>
            <p:nvSpPr>
              <p:cNvPr id="113692" name="Text Box 15"/>
              <p:cNvSpPr txBox="1">
                <a:spLocks noChangeArrowheads="1"/>
              </p:cNvSpPr>
              <p:nvPr/>
            </p:nvSpPr>
            <p:spPr bwMode="auto">
              <a:xfrm>
                <a:off x="5864579" y="5052372"/>
                <a:ext cx="552523" cy="4490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2400">
                    <a:latin typeface="+mn-lt"/>
                  </a:rPr>
                  <a:t>В</a:t>
                </a:r>
              </a:p>
            </p:txBody>
          </p:sp>
          <p:sp>
            <p:nvSpPr>
              <p:cNvPr id="113693" name="Text Box 16"/>
              <p:cNvSpPr txBox="1">
                <a:spLocks noChangeArrowheads="1"/>
              </p:cNvSpPr>
              <p:nvPr/>
            </p:nvSpPr>
            <p:spPr bwMode="auto">
              <a:xfrm>
                <a:off x="4023247" y="6042440"/>
                <a:ext cx="552523" cy="4490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2400">
                    <a:latin typeface="+mn-lt"/>
                  </a:rPr>
                  <a:t>С</a:t>
                </a:r>
              </a:p>
            </p:txBody>
          </p:sp>
          <p:sp>
            <p:nvSpPr>
              <p:cNvPr id="113694" name="Text Box 18"/>
              <p:cNvSpPr txBox="1">
                <a:spLocks noChangeArrowheads="1"/>
              </p:cNvSpPr>
              <p:nvPr/>
            </p:nvSpPr>
            <p:spPr bwMode="auto">
              <a:xfrm>
                <a:off x="4429007" y="2571744"/>
                <a:ext cx="552523" cy="4490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2400">
                    <a:latin typeface="+mn-lt"/>
                  </a:rPr>
                  <a:t>М</a:t>
                </a:r>
              </a:p>
            </p:txBody>
          </p:sp>
        </p:grpSp>
        <p:sp>
          <p:nvSpPr>
            <p:cNvPr id="113696" name="Text Box 32"/>
            <p:cNvSpPr txBox="1">
              <a:spLocks noChangeArrowheads="1"/>
            </p:cNvSpPr>
            <p:nvPr/>
          </p:nvSpPr>
          <p:spPr bwMode="auto">
            <a:xfrm>
              <a:off x="1973" y="2776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>
                  <a:latin typeface="+mn-lt"/>
                </a:rPr>
                <a:t>6</a:t>
              </a:r>
            </a:p>
          </p:txBody>
        </p:sp>
        <p:sp>
          <p:nvSpPr>
            <p:cNvPr id="113697" name="Text Box 32"/>
            <p:cNvSpPr txBox="1">
              <a:spLocks noChangeArrowheads="1"/>
            </p:cNvSpPr>
            <p:nvPr/>
          </p:nvSpPr>
          <p:spPr bwMode="auto">
            <a:xfrm>
              <a:off x="1020" y="2096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>
                  <a:latin typeface="+mn-lt"/>
                </a:rPr>
                <a:t>4</a:t>
              </a:r>
            </a:p>
          </p:txBody>
        </p:sp>
        <p:sp>
          <p:nvSpPr>
            <p:cNvPr id="113698" name="Line 34"/>
            <p:cNvSpPr>
              <a:spLocks noChangeShapeType="1"/>
            </p:cNvSpPr>
            <p:nvPr/>
          </p:nvSpPr>
          <p:spPr bwMode="auto">
            <a:xfrm>
              <a:off x="1873" y="1606"/>
              <a:ext cx="0" cy="163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oval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3699" name="Text Box 32"/>
            <p:cNvSpPr txBox="1">
              <a:spLocks noChangeArrowheads="1"/>
            </p:cNvSpPr>
            <p:nvPr/>
          </p:nvSpPr>
          <p:spPr bwMode="auto">
            <a:xfrm>
              <a:off x="1927" y="3048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>
                  <a:latin typeface="+mn-lt"/>
                </a:rPr>
                <a:t>О</a:t>
              </a:r>
            </a:p>
          </p:txBody>
        </p:sp>
      </p:grpSp>
      <p:sp>
        <p:nvSpPr>
          <p:cNvPr id="113703" name="Line 39"/>
          <p:cNvSpPr>
            <a:spLocks noChangeShapeType="1"/>
          </p:cNvSpPr>
          <p:nvPr/>
        </p:nvSpPr>
        <p:spPr bwMode="auto">
          <a:xfrm>
            <a:off x="1258888" y="4868863"/>
            <a:ext cx="2233612" cy="373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05" name="AutoShape 41"/>
          <p:cNvSpPr>
            <a:spLocks noChangeArrowheads="1"/>
          </p:cNvSpPr>
          <p:nvPr/>
        </p:nvSpPr>
        <p:spPr bwMode="auto">
          <a:xfrm rot="16200000">
            <a:off x="2621757" y="4796631"/>
            <a:ext cx="431800" cy="287337"/>
          </a:xfrm>
          <a:prstGeom prst="parallelogram">
            <a:avLst>
              <a:gd name="adj" fmla="val 1878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07" name="Line 43"/>
          <p:cNvSpPr>
            <a:spLocks noChangeShapeType="1"/>
          </p:cNvSpPr>
          <p:nvPr/>
        </p:nvSpPr>
        <p:spPr bwMode="auto">
          <a:xfrm>
            <a:off x="3492500" y="4724400"/>
            <a:ext cx="1444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08" name="Line 44"/>
          <p:cNvSpPr>
            <a:spLocks noChangeShapeType="1"/>
          </p:cNvSpPr>
          <p:nvPr/>
        </p:nvSpPr>
        <p:spPr bwMode="auto">
          <a:xfrm>
            <a:off x="2555875" y="3789363"/>
            <a:ext cx="1444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09" name="Line 45"/>
          <p:cNvSpPr>
            <a:spLocks noChangeShapeType="1"/>
          </p:cNvSpPr>
          <p:nvPr/>
        </p:nvSpPr>
        <p:spPr bwMode="auto">
          <a:xfrm flipH="1">
            <a:off x="3635375" y="3573463"/>
            <a:ext cx="14287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0" name="Line 46"/>
          <p:cNvSpPr>
            <a:spLocks noChangeShapeType="1"/>
          </p:cNvSpPr>
          <p:nvPr/>
        </p:nvSpPr>
        <p:spPr bwMode="auto">
          <a:xfrm>
            <a:off x="3635375" y="4724400"/>
            <a:ext cx="1444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1" name="Line 47"/>
          <p:cNvSpPr>
            <a:spLocks noChangeShapeType="1"/>
          </p:cNvSpPr>
          <p:nvPr/>
        </p:nvSpPr>
        <p:spPr bwMode="auto">
          <a:xfrm>
            <a:off x="2989263" y="5300663"/>
            <a:ext cx="1444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2" name="Line 48"/>
          <p:cNvSpPr>
            <a:spLocks noChangeShapeType="1"/>
          </p:cNvSpPr>
          <p:nvPr/>
        </p:nvSpPr>
        <p:spPr bwMode="auto">
          <a:xfrm>
            <a:off x="3132138" y="5300663"/>
            <a:ext cx="1444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3" name="Line 49"/>
          <p:cNvSpPr>
            <a:spLocks noChangeShapeType="1"/>
          </p:cNvSpPr>
          <p:nvPr/>
        </p:nvSpPr>
        <p:spPr bwMode="auto">
          <a:xfrm rot="5400000">
            <a:off x="1512093" y="5193507"/>
            <a:ext cx="1444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4" name="Line 50"/>
          <p:cNvSpPr>
            <a:spLocks noChangeShapeType="1"/>
          </p:cNvSpPr>
          <p:nvPr/>
        </p:nvSpPr>
        <p:spPr bwMode="auto">
          <a:xfrm rot="5400000">
            <a:off x="1654968" y="5193507"/>
            <a:ext cx="1444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5" name="Line 51"/>
          <p:cNvSpPr>
            <a:spLocks noChangeShapeType="1"/>
          </p:cNvSpPr>
          <p:nvPr/>
        </p:nvSpPr>
        <p:spPr bwMode="auto">
          <a:xfrm>
            <a:off x="1979613" y="3644900"/>
            <a:ext cx="1444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6" name="Line 52"/>
          <p:cNvSpPr>
            <a:spLocks noChangeShapeType="1"/>
          </p:cNvSpPr>
          <p:nvPr/>
        </p:nvSpPr>
        <p:spPr bwMode="auto">
          <a:xfrm flipV="1">
            <a:off x="1847850" y="4849813"/>
            <a:ext cx="2665413" cy="563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19" name="Text Box 55"/>
          <p:cNvSpPr txBox="1">
            <a:spLocks noChangeArrowheads="1"/>
          </p:cNvSpPr>
          <p:nvPr/>
        </p:nvSpPr>
        <p:spPr bwMode="auto">
          <a:xfrm>
            <a:off x="1476375" y="53736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latin typeface="+mn-lt"/>
              </a:rPr>
              <a:t>Р</a:t>
            </a:r>
          </a:p>
        </p:txBody>
      </p:sp>
      <p:sp>
        <p:nvSpPr>
          <p:cNvPr id="113720" name="Text Box 56"/>
          <p:cNvSpPr txBox="1">
            <a:spLocks noChangeArrowheads="1"/>
          </p:cNvSpPr>
          <p:nvPr/>
        </p:nvSpPr>
        <p:spPr bwMode="auto">
          <a:xfrm>
            <a:off x="3492500" y="52292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latin typeface="+mn-lt"/>
              </a:rPr>
              <a:t>Е</a:t>
            </a:r>
          </a:p>
        </p:txBody>
      </p:sp>
      <p:sp>
        <p:nvSpPr>
          <p:cNvPr id="113722" name="Line 58"/>
          <p:cNvSpPr>
            <a:spLocks noChangeShapeType="1"/>
          </p:cNvSpPr>
          <p:nvPr/>
        </p:nvSpPr>
        <p:spPr bwMode="auto">
          <a:xfrm flipV="1">
            <a:off x="2182813" y="4829175"/>
            <a:ext cx="1296987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3723" name="Text Box 59"/>
          <p:cNvSpPr txBox="1">
            <a:spLocks noChangeArrowheads="1"/>
          </p:cNvSpPr>
          <p:nvPr/>
        </p:nvSpPr>
        <p:spPr bwMode="auto">
          <a:xfrm>
            <a:off x="3419475" y="45085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latin typeface="+mn-lt"/>
              </a:rPr>
              <a:t>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3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3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3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3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3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3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3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3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5" grpId="0"/>
      <p:bldP spid="39947" grpId="0" build="p"/>
      <p:bldP spid="113705" grpId="0" animBg="1"/>
      <p:bldP spid="113719" grpId="0"/>
      <p:bldP spid="113720" grpId="0"/>
      <p:bldP spid="1137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Теорема о трёх перпендикулярах </a:t>
            </a:r>
          </a:p>
        </p:txBody>
      </p:sp>
      <p:sp>
        <p:nvSpPr>
          <p:cNvPr id="4096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572000" y="2997200"/>
            <a:ext cx="4325938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AH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,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AM –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наклонная, </a:t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HM –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проекция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AM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на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</a:t>
            </a:r>
            <a:r>
              <a:rPr lang="ru-RU" sz="2400">
                <a:latin typeface="Cambria" pitchFamily="18" charset="0"/>
                <a:sym typeface="Symbol" pitchFamily="18" charset="2"/>
              </a:rPr>
              <a:t>,</a:t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a  , a  HM.</a:t>
            </a:r>
            <a:endParaRPr lang="en-US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Доказать: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  AM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.</a:t>
            </a:r>
            <a:endParaRPr lang="en-US" sz="2400" i="1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23850" y="1484313"/>
            <a:ext cx="8496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latin typeface="Cambria" pitchFamily="18" charset="0"/>
                <a:sym typeface="Symbol" pitchFamily="18" charset="2"/>
              </a:rPr>
              <a:t>Теорема</a:t>
            </a:r>
            <a:r>
              <a:rPr lang="ru-RU" sz="2400">
                <a:latin typeface="Cambria" pitchFamily="18" charset="0"/>
                <a:sym typeface="Symbol" pitchFamily="18" charset="2"/>
              </a:rPr>
              <a:t>. Прямая, проведённая в плоскости через основание наклонной перпендикулярно к её проекции на эту плоскость, перпендикулярна и к самой наклонной.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323850" y="4437063"/>
            <a:ext cx="4176713" cy="1181100"/>
            <a:chOff x="158" y="2387"/>
            <a:chExt cx="2948" cy="1164"/>
          </a:xfrm>
        </p:grpSpPr>
        <p:sp>
          <p:nvSpPr>
            <p:cNvPr id="40979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80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1331913" y="2636838"/>
            <a:ext cx="2087562" cy="2851150"/>
            <a:chOff x="2290" y="1298"/>
            <a:chExt cx="1588" cy="2214"/>
          </a:xfrm>
        </p:grpSpPr>
        <p:sp>
          <p:nvSpPr>
            <p:cNvPr id="108556" name="Text Box 33"/>
            <p:cNvSpPr txBox="1">
              <a:spLocks noChangeArrowheads="1"/>
            </p:cNvSpPr>
            <p:nvPr/>
          </p:nvSpPr>
          <p:spPr bwMode="auto">
            <a:xfrm>
              <a:off x="3515" y="3113"/>
              <a:ext cx="36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M</a:t>
              </a:r>
              <a:endParaRPr lang="ru-RU" sz="2400">
                <a:latin typeface="+mn-lt"/>
              </a:endParaRPr>
            </a:p>
          </p:txBody>
        </p:sp>
        <p:sp>
          <p:nvSpPr>
            <p:cNvPr id="2" name="Text Box 34"/>
            <p:cNvSpPr txBox="1">
              <a:spLocks noChangeArrowheads="1"/>
            </p:cNvSpPr>
            <p:nvPr/>
          </p:nvSpPr>
          <p:spPr bwMode="auto">
            <a:xfrm>
              <a:off x="2290" y="3157"/>
              <a:ext cx="36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H</a:t>
              </a:r>
              <a:endParaRPr lang="ru-RU" sz="2400">
                <a:latin typeface="+mn-lt"/>
              </a:endParaRPr>
            </a:p>
          </p:txBody>
        </p:sp>
        <p:sp>
          <p:nvSpPr>
            <p:cNvPr id="40974" name="Text Box 35"/>
            <p:cNvSpPr txBox="1">
              <a:spLocks noChangeArrowheads="1"/>
            </p:cNvSpPr>
            <p:nvPr/>
          </p:nvSpPr>
          <p:spPr bwMode="auto">
            <a:xfrm>
              <a:off x="2381" y="1298"/>
              <a:ext cx="36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A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108579" name="AutoShape 47"/>
            <p:cNvSpPr>
              <a:spLocks noChangeArrowheads="1"/>
            </p:cNvSpPr>
            <p:nvPr/>
          </p:nvSpPr>
          <p:spPr bwMode="auto">
            <a:xfrm rot="-5400000">
              <a:off x="2464" y="2978"/>
              <a:ext cx="242" cy="136"/>
            </a:xfrm>
            <a:prstGeom prst="parallelogram">
              <a:avLst>
                <a:gd name="adj" fmla="val 0"/>
              </a:avLst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976" name="Line 48"/>
            <p:cNvSpPr>
              <a:spLocks noChangeShapeType="1"/>
            </p:cNvSpPr>
            <p:nvPr/>
          </p:nvSpPr>
          <p:spPr bwMode="auto">
            <a:xfrm>
              <a:off x="2517" y="1616"/>
              <a:ext cx="0" cy="15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7" name="Line 49"/>
            <p:cNvSpPr>
              <a:spLocks noChangeShapeType="1"/>
            </p:cNvSpPr>
            <p:nvPr/>
          </p:nvSpPr>
          <p:spPr bwMode="auto">
            <a:xfrm>
              <a:off x="2517" y="3170"/>
              <a:ext cx="104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8" name="Line 50"/>
            <p:cNvSpPr>
              <a:spLocks noChangeShapeType="1"/>
            </p:cNvSpPr>
            <p:nvPr/>
          </p:nvSpPr>
          <p:spPr bwMode="auto">
            <a:xfrm>
              <a:off x="2517" y="1616"/>
              <a:ext cx="1043" cy="15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2598738" y="4508500"/>
            <a:ext cx="1155700" cy="965200"/>
            <a:chOff x="1637" y="2840"/>
            <a:chExt cx="728" cy="608"/>
          </a:xfrm>
        </p:grpSpPr>
        <p:sp>
          <p:nvSpPr>
            <p:cNvPr id="40970" name="Line 51"/>
            <p:cNvSpPr>
              <a:spLocks noChangeShapeType="1"/>
            </p:cNvSpPr>
            <p:nvPr/>
          </p:nvSpPr>
          <p:spPr bwMode="auto">
            <a:xfrm flipV="1">
              <a:off x="1637" y="2858"/>
              <a:ext cx="544" cy="5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1" name="Text Box 34"/>
            <p:cNvSpPr txBox="1">
              <a:spLocks noChangeArrowheads="1"/>
            </p:cNvSpPr>
            <p:nvPr/>
          </p:nvSpPr>
          <p:spPr bwMode="auto">
            <a:xfrm>
              <a:off x="2064" y="2840"/>
              <a:ext cx="3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a</a:t>
              </a:r>
              <a:endParaRPr lang="ru-RU" sz="2400">
                <a:latin typeface="Cambria" pitchFamily="18" charset="0"/>
              </a:endParaRPr>
            </a:p>
          </p:txBody>
        </p:sp>
      </p:grpSp>
      <p:sp>
        <p:nvSpPr>
          <p:cNvPr id="114749" name="AutoShape 61"/>
          <p:cNvSpPr>
            <a:spLocks noChangeArrowheads="1"/>
          </p:cNvSpPr>
          <p:nvPr/>
        </p:nvSpPr>
        <p:spPr bwMode="auto">
          <a:xfrm>
            <a:off x="2555875" y="5041900"/>
            <a:ext cx="431800" cy="215900"/>
          </a:xfrm>
          <a:prstGeom prst="parallelogram">
            <a:avLst>
              <a:gd name="adj" fmla="val 8676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4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 build="p" autoUpdateAnimBg="0"/>
      <p:bldP spid="38918" grpId="0"/>
      <p:bldP spid="1147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Теорема о трёх перпендикулярах </a:t>
            </a:r>
          </a:p>
        </p:txBody>
      </p:sp>
      <p:sp>
        <p:nvSpPr>
          <p:cNvPr id="4198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572000" y="2997200"/>
            <a:ext cx="4325938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AH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,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AM –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наклонная, </a:t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HM –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проекция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AM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на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</a:t>
            </a:r>
            <a:r>
              <a:rPr lang="ru-RU" sz="2400">
                <a:latin typeface="Cambria" pitchFamily="18" charset="0"/>
                <a:sym typeface="Symbol" pitchFamily="18" charset="2"/>
              </a:rPr>
              <a:t>,</a:t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a  , a  AM.</a:t>
            </a:r>
            <a:endParaRPr lang="en-US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Доказать: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  HM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.</a:t>
            </a:r>
            <a:endParaRPr lang="en-US" sz="2400" i="1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23850" y="1484313"/>
            <a:ext cx="8496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latin typeface="Cambria" pitchFamily="18" charset="0"/>
                <a:sym typeface="Symbol" pitchFamily="18" charset="2"/>
              </a:rPr>
              <a:t>Теорема</a:t>
            </a:r>
            <a:r>
              <a:rPr lang="ru-RU" sz="2400">
                <a:latin typeface="Cambria" pitchFamily="18" charset="0"/>
                <a:sym typeface="Symbol" pitchFamily="18" charset="2"/>
              </a:rPr>
              <a:t>. Прямая, проведённая в плоскости через основание наклонной перпендикулярно к ней, перпендикулярна и к её проекции.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323850" y="4437063"/>
            <a:ext cx="4176713" cy="1181100"/>
            <a:chOff x="158" y="2387"/>
            <a:chExt cx="2948" cy="1164"/>
          </a:xfrm>
        </p:grpSpPr>
        <p:sp>
          <p:nvSpPr>
            <p:cNvPr id="42003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04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331913" y="2636838"/>
            <a:ext cx="2087562" cy="2851150"/>
            <a:chOff x="2290" y="1298"/>
            <a:chExt cx="1588" cy="2214"/>
          </a:xfrm>
        </p:grpSpPr>
        <p:sp>
          <p:nvSpPr>
            <p:cNvPr id="108556" name="Text Box 33"/>
            <p:cNvSpPr txBox="1">
              <a:spLocks noChangeArrowheads="1"/>
            </p:cNvSpPr>
            <p:nvPr/>
          </p:nvSpPr>
          <p:spPr bwMode="auto">
            <a:xfrm>
              <a:off x="3515" y="3113"/>
              <a:ext cx="36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M</a:t>
              </a:r>
              <a:endParaRPr lang="ru-RU" sz="2400">
                <a:latin typeface="+mn-lt"/>
              </a:endParaRPr>
            </a:p>
          </p:txBody>
        </p:sp>
        <p:sp>
          <p:nvSpPr>
            <p:cNvPr id="2" name="Text Box 34"/>
            <p:cNvSpPr txBox="1">
              <a:spLocks noChangeArrowheads="1"/>
            </p:cNvSpPr>
            <p:nvPr/>
          </p:nvSpPr>
          <p:spPr bwMode="auto">
            <a:xfrm>
              <a:off x="2290" y="3157"/>
              <a:ext cx="36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H</a:t>
              </a:r>
              <a:endParaRPr lang="ru-RU" sz="2400">
                <a:latin typeface="+mn-lt"/>
              </a:endParaRPr>
            </a:p>
          </p:txBody>
        </p:sp>
        <p:sp>
          <p:nvSpPr>
            <p:cNvPr id="41998" name="Text Box 35"/>
            <p:cNvSpPr txBox="1">
              <a:spLocks noChangeArrowheads="1"/>
            </p:cNvSpPr>
            <p:nvPr/>
          </p:nvSpPr>
          <p:spPr bwMode="auto">
            <a:xfrm>
              <a:off x="2381" y="1298"/>
              <a:ext cx="36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A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108579" name="AutoShape 47"/>
            <p:cNvSpPr>
              <a:spLocks noChangeArrowheads="1"/>
            </p:cNvSpPr>
            <p:nvPr/>
          </p:nvSpPr>
          <p:spPr bwMode="auto">
            <a:xfrm rot="-5400000">
              <a:off x="2464" y="2978"/>
              <a:ext cx="242" cy="136"/>
            </a:xfrm>
            <a:prstGeom prst="parallelogram">
              <a:avLst>
                <a:gd name="adj" fmla="val 0"/>
              </a:avLst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000" name="Line 14"/>
            <p:cNvSpPr>
              <a:spLocks noChangeShapeType="1"/>
            </p:cNvSpPr>
            <p:nvPr/>
          </p:nvSpPr>
          <p:spPr bwMode="auto">
            <a:xfrm>
              <a:off x="2517" y="1616"/>
              <a:ext cx="0" cy="15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1" name="Line 15"/>
            <p:cNvSpPr>
              <a:spLocks noChangeShapeType="1"/>
            </p:cNvSpPr>
            <p:nvPr/>
          </p:nvSpPr>
          <p:spPr bwMode="auto">
            <a:xfrm>
              <a:off x="2517" y="3170"/>
              <a:ext cx="104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2" name="Line 16"/>
            <p:cNvSpPr>
              <a:spLocks noChangeShapeType="1"/>
            </p:cNvSpPr>
            <p:nvPr/>
          </p:nvSpPr>
          <p:spPr bwMode="auto">
            <a:xfrm>
              <a:off x="2517" y="1616"/>
              <a:ext cx="1043" cy="15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2598738" y="4508500"/>
            <a:ext cx="1155700" cy="965200"/>
            <a:chOff x="1637" y="2840"/>
            <a:chExt cx="728" cy="608"/>
          </a:xfrm>
        </p:grpSpPr>
        <p:sp>
          <p:nvSpPr>
            <p:cNvPr id="41994" name="Line 18"/>
            <p:cNvSpPr>
              <a:spLocks noChangeShapeType="1"/>
            </p:cNvSpPr>
            <p:nvPr/>
          </p:nvSpPr>
          <p:spPr bwMode="auto">
            <a:xfrm flipV="1">
              <a:off x="1637" y="2858"/>
              <a:ext cx="544" cy="5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5" name="Text Box 34"/>
            <p:cNvSpPr txBox="1">
              <a:spLocks noChangeArrowheads="1"/>
            </p:cNvSpPr>
            <p:nvPr/>
          </p:nvSpPr>
          <p:spPr bwMode="auto">
            <a:xfrm>
              <a:off x="2064" y="2840"/>
              <a:ext cx="3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a</a:t>
              </a:r>
              <a:endParaRPr lang="ru-RU" sz="2400">
                <a:latin typeface="Cambria" pitchFamily="18" charset="0"/>
              </a:endParaRPr>
            </a:p>
          </p:txBody>
        </p:sp>
      </p:grpSp>
      <p:sp>
        <p:nvSpPr>
          <p:cNvPr id="116756" name="AutoShape 20"/>
          <p:cNvSpPr>
            <a:spLocks noChangeArrowheads="1"/>
          </p:cNvSpPr>
          <p:nvPr/>
        </p:nvSpPr>
        <p:spPr bwMode="auto">
          <a:xfrm rot="-2760000">
            <a:off x="2880519" y="4775994"/>
            <a:ext cx="230188" cy="215900"/>
          </a:xfrm>
          <a:prstGeom prst="parallelogram">
            <a:avLst>
              <a:gd name="adj" fmla="val 1742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 build="p" autoUpdateAnimBg="0"/>
      <p:bldP spid="38918" grpId="0"/>
      <p:bldP spid="11675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Теорема о трёх перпендикулярах </a:t>
            </a:r>
          </a:p>
        </p:txBody>
      </p:sp>
      <p:sp>
        <p:nvSpPr>
          <p:cNvPr id="4301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Text Box 11"/>
          <p:cNvSpPr txBox="1">
            <a:spLocks noChangeArrowheads="1"/>
          </p:cNvSpPr>
          <p:nvPr/>
        </p:nvSpPr>
        <p:spPr bwMode="auto">
          <a:xfrm>
            <a:off x="4572000" y="1916113"/>
            <a:ext cx="43259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MB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(ABC),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ABCD -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прямоугольник</a:t>
            </a:r>
            <a:endParaRPr lang="en-US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Доказать: </a:t>
            </a:r>
            <a:r>
              <a:rPr lang="en-US" sz="2400">
                <a:latin typeface="Cambria" pitchFamily="18" charset="0"/>
                <a:sym typeface="Symbol" pitchFamily="18" charset="2"/>
              </a:rPr>
              <a:t>AMD,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</a:t>
            </a:r>
            <a:r>
              <a:rPr lang="en-US" sz="2400">
                <a:latin typeface="Cambria" pitchFamily="18" charset="0"/>
                <a:sym typeface="Symbol" pitchFamily="18" charset="2"/>
              </a:rPr>
              <a:t>CMD -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прямоугольные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.</a:t>
            </a:r>
            <a:endParaRPr lang="en-US" sz="2400" i="1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>
                <a:latin typeface="Cambria" pitchFamily="18" charset="0"/>
                <a:sym typeface="Symbol" pitchFamily="18" charset="2"/>
              </a:rPr>
              <a:t>№147</a:t>
            </a:r>
          </a:p>
        </p:txBody>
      </p:sp>
      <p:sp>
        <p:nvSpPr>
          <p:cNvPr id="43014" name="Text Box 24"/>
          <p:cNvSpPr txBox="1">
            <a:spLocks noChangeArrowheads="1"/>
          </p:cNvSpPr>
          <p:nvPr/>
        </p:nvSpPr>
        <p:spPr bwMode="auto">
          <a:xfrm>
            <a:off x="179388" y="5373688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А</a:t>
            </a:r>
            <a:endParaRPr lang="ru-RU" sz="2800"/>
          </a:p>
        </p:txBody>
      </p:sp>
      <p:sp>
        <p:nvSpPr>
          <p:cNvPr id="43015" name="AutoShape 19"/>
          <p:cNvSpPr>
            <a:spLocks noChangeArrowheads="1"/>
          </p:cNvSpPr>
          <p:nvPr/>
        </p:nvSpPr>
        <p:spPr bwMode="auto">
          <a:xfrm>
            <a:off x="539750" y="4292600"/>
            <a:ext cx="3960813" cy="1295400"/>
          </a:xfrm>
          <a:prstGeom prst="parallelogram">
            <a:avLst>
              <a:gd name="adj" fmla="val 97673"/>
            </a:avLst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6" name="Text Box 28"/>
          <p:cNvSpPr txBox="1">
            <a:spLocks noChangeArrowheads="1"/>
          </p:cNvSpPr>
          <p:nvPr/>
        </p:nvSpPr>
        <p:spPr bwMode="auto">
          <a:xfrm>
            <a:off x="4356100" y="4148138"/>
            <a:ext cx="757238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С</a:t>
            </a:r>
            <a:endParaRPr lang="ru-RU" sz="2800"/>
          </a:p>
        </p:txBody>
      </p:sp>
      <p:sp>
        <p:nvSpPr>
          <p:cNvPr id="43017" name="Text Box 29"/>
          <p:cNvSpPr txBox="1">
            <a:spLocks noChangeArrowheads="1"/>
          </p:cNvSpPr>
          <p:nvPr/>
        </p:nvSpPr>
        <p:spPr bwMode="auto">
          <a:xfrm>
            <a:off x="3203575" y="5373688"/>
            <a:ext cx="75723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D</a:t>
            </a:r>
            <a:endParaRPr lang="ru-RU" sz="2800"/>
          </a:p>
        </p:txBody>
      </p:sp>
      <p:sp>
        <p:nvSpPr>
          <p:cNvPr id="43018" name="Text Box 30"/>
          <p:cNvSpPr txBox="1">
            <a:spLocks noChangeArrowheads="1"/>
          </p:cNvSpPr>
          <p:nvPr/>
        </p:nvSpPr>
        <p:spPr bwMode="auto">
          <a:xfrm>
            <a:off x="1331913" y="3995738"/>
            <a:ext cx="7556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В</a:t>
            </a:r>
            <a:endParaRPr lang="ru-RU" sz="2800"/>
          </a:p>
        </p:txBody>
      </p:sp>
      <p:sp>
        <p:nvSpPr>
          <p:cNvPr id="43019" name="Line 17"/>
          <p:cNvSpPr>
            <a:spLocks noChangeShapeType="1"/>
          </p:cNvSpPr>
          <p:nvPr/>
        </p:nvSpPr>
        <p:spPr bwMode="auto">
          <a:xfrm rot="60000" flipH="1">
            <a:off x="573088" y="2470150"/>
            <a:ext cx="1223962" cy="31353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0" name="Text Box 24"/>
          <p:cNvSpPr txBox="1">
            <a:spLocks noChangeArrowheads="1"/>
          </p:cNvSpPr>
          <p:nvPr/>
        </p:nvSpPr>
        <p:spPr bwMode="auto">
          <a:xfrm>
            <a:off x="1331913" y="2060575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</a:rPr>
              <a:t>М</a:t>
            </a:r>
            <a:endParaRPr lang="ru-RU" sz="2800"/>
          </a:p>
        </p:txBody>
      </p:sp>
      <p:sp>
        <p:nvSpPr>
          <p:cNvPr id="43021" name="Line 30"/>
          <p:cNvSpPr>
            <a:spLocks noChangeShapeType="1"/>
          </p:cNvSpPr>
          <p:nvPr/>
        </p:nvSpPr>
        <p:spPr bwMode="auto">
          <a:xfrm>
            <a:off x="1820863" y="2492375"/>
            <a:ext cx="0" cy="1800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2" name="Line 17"/>
          <p:cNvSpPr>
            <a:spLocks noChangeShapeType="1"/>
          </p:cNvSpPr>
          <p:nvPr/>
        </p:nvSpPr>
        <p:spPr bwMode="auto">
          <a:xfrm rot="120000">
            <a:off x="1787525" y="2524125"/>
            <a:ext cx="2735263" cy="17065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3" name="Line 17"/>
          <p:cNvSpPr>
            <a:spLocks noChangeShapeType="1"/>
          </p:cNvSpPr>
          <p:nvPr/>
        </p:nvSpPr>
        <p:spPr bwMode="auto">
          <a:xfrm rot="120000">
            <a:off x="1770063" y="2514600"/>
            <a:ext cx="1514475" cy="30384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4" name="Line 17"/>
          <p:cNvSpPr>
            <a:spLocks noChangeShapeType="1"/>
          </p:cNvSpPr>
          <p:nvPr/>
        </p:nvSpPr>
        <p:spPr bwMode="auto">
          <a:xfrm rot="120000" flipV="1">
            <a:off x="555625" y="5540375"/>
            <a:ext cx="2684463" cy="90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 rot="120000" flipV="1">
            <a:off x="3275013" y="4279900"/>
            <a:ext cx="1190625" cy="131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3924300" y="6092825"/>
            <a:ext cx="439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ДЗ: п20, № 148,  150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4067175" y="5445125"/>
            <a:ext cx="323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  <a:latin typeface="Cambria" pitchFamily="18" charset="0"/>
              </a:rPr>
              <a:t>№145</a:t>
            </a:r>
            <a:r>
              <a:rPr lang="en-US" sz="2800">
                <a:solidFill>
                  <a:srgbClr val="0000FF"/>
                </a:solidFill>
                <a:latin typeface="Cambria" pitchFamily="18" charset="0"/>
              </a:rPr>
              <a:t>, 1</a:t>
            </a:r>
            <a:r>
              <a:rPr lang="ru-RU" sz="2800">
                <a:solidFill>
                  <a:srgbClr val="0000FF"/>
                </a:solidFill>
                <a:latin typeface="Cambria" pitchFamily="18" charset="0"/>
              </a:rPr>
              <a:t>49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5" grpId="0"/>
      <p:bldP spid="399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Угол между прямой и плоскостью </a:t>
            </a:r>
          </a:p>
        </p:txBody>
      </p:sp>
      <p:sp>
        <p:nvSpPr>
          <p:cNvPr id="440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788" name="Text Box 11"/>
          <p:cNvSpPr txBox="1">
            <a:spLocks noChangeArrowheads="1"/>
          </p:cNvSpPr>
          <p:nvPr/>
        </p:nvSpPr>
        <p:spPr bwMode="auto">
          <a:xfrm>
            <a:off x="4427538" y="1916113"/>
            <a:ext cx="4470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</a:rPr>
              <a:t>Дано:</a:t>
            </a:r>
            <a:r>
              <a:rPr lang="en-US" sz="2400" dirty="0">
                <a:latin typeface="+mn-lt"/>
              </a:rPr>
              <a:t>MB </a:t>
            </a:r>
            <a:r>
              <a:rPr lang="en-US" sz="2400" dirty="0">
                <a:latin typeface="+mn-lt"/>
                <a:sym typeface="Symbol" pitchFamily="18" charset="2"/>
              </a:rPr>
              <a:t> (ABC), </a:t>
            </a:r>
            <a:r>
              <a:rPr lang="ru-RU" sz="2400" dirty="0">
                <a:latin typeface="+mn-lt"/>
                <a:sym typeface="Symbol" pitchFamily="18" charset="2"/>
              </a:rPr>
              <a:t/>
            </a:r>
            <a:br>
              <a:rPr lang="ru-RU" sz="2400" dirty="0">
                <a:latin typeface="+mn-lt"/>
                <a:sym typeface="Symbol" pitchFamily="18" charset="2"/>
              </a:rPr>
            </a:br>
            <a:r>
              <a:rPr lang="en-US" sz="2400" dirty="0">
                <a:latin typeface="+mn-lt"/>
                <a:sym typeface="Symbol" pitchFamily="18" charset="2"/>
              </a:rPr>
              <a:t>ABCD - </a:t>
            </a:r>
            <a:r>
              <a:rPr lang="ru-RU" sz="2400" dirty="0">
                <a:latin typeface="+mn-lt"/>
                <a:sym typeface="Symbol" pitchFamily="18" charset="2"/>
              </a:rPr>
              <a:t>параллелограмм</a:t>
            </a:r>
            <a:endParaRPr lang="en-US" sz="2400" i="1" dirty="0">
              <a:latin typeface="+mn-lt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  <a:sym typeface="Symbol" pitchFamily="18" charset="2"/>
              </a:rPr>
              <a:t>Найти: </a:t>
            </a:r>
            <a:r>
              <a:rPr lang="en-US" sz="2400" dirty="0">
                <a:latin typeface="+mn-lt"/>
                <a:sym typeface="Symbol" pitchFamily="18" charset="2"/>
              </a:rPr>
              <a:t>MH</a:t>
            </a:r>
            <a:r>
              <a:rPr lang="ru-RU" sz="2400" dirty="0">
                <a:latin typeface="+mn-lt"/>
                <a:sym typeface="Symbol" pitchFamily="18" charset="2"/>
              </a:rPr>
              <a:t>, </a:t>
            </a:r>
            <a:r>
              <a:rPr lang="en-US" sz="2400" dirty="0">
                <a:latin typeface="+mn-lt"/>
                <a:sym typeface="Symbol" pitchFamily="18" charset="2"/>
              </a:rPr>
              <a:t>MK</a:t>
            </a:r>
            <a:r>
              <a:rPr lang="ru-RU" sz="2400" i="1" dirty="0">
                <a:latin typeface="+mn-lt"/>
                <a:sym typeface="Symbol" pitchFamily="18" charset="2"/>
              </a:rPr>
              <a:t>.</a:t>
            </a:r>
            <a:endParaRPr lang="en-US" sz="2400" i="1" dirty="0">
              <a:latin typeface="+mn-lt"/>
              <a:sym typeface="Symbol" pitchFamily="18" charset="2"/>
            </a:endParaRPr>
          </a:p>
        </p:txBody>
      </p:sp>
      <p:sp>
        <p:nvSpPr>
          <p:cNvPr id="118789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>
                <a:latin typeface="Cambria" pitchFamily="18" charset="0"/>
                <a:sym typeface="Symbol" pitchFamily="18" charset="2"/>
              </a:rPr>
              <a:t>№1</a:t>
            </a:r>
          </a:p>
        </p:txBody>
      </p:sp>
      <p:sp>
        <p:nvSpPr>
          <p:cNvPr id="118790" name="Text Box 24"/>
          <p:cNvSpPr txBox="1">
            <a:spLocks noChangeArrowheads="1"/>
          </p:cNvSpPr>
          <p:nvPr/>
        </p:nvSpPr>
        <p:spPr bwMode="auto">
          <a:xfrm>
            <a:off x="179388" y="5373688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А</a:t>
            </a:r>
            <a:endParaRPr lang="ru-RU" sz="2800"/>
          </a:p>
        </p:txBody>
      </p:sp>
      <p:sp>
        <p:nvSpPr>
          <p:cNvPr id="118791" name="AutoShape 19"/>
          <p:cNvSpPr>
            <a:spLocks noChangeArrowheads="1"/>
          </p:cNvSpPr>
          <p:nvPr/>
        </p:nvSpPr>
        <p:spPr bwMode="auto">
          <a:xfrm>
            <a:off x="539750" y="4292600"/>
            <a:ext cx="3960813" cy="1295400"/>
          </a:xfrm>
          <a:prstGeom prst="parallelogram">
            <a:avLst>
              <a:gd name="adj" fmla="val 97673"/>
            </a:avLst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792" name="Text Box 28"/>
          <p:cNvSpPr txBox="1">
            <a:spLocks noChangeArrowheads="1"/>
          </p:cNvSpPr>
          <p:nvPr/>
        </p:nvSpPr>
        <p:spPr bwMode="auto">
          <a:xfrm>
            <a:off x="4356100" y="4148138"/>
            <a:ext cx="757238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С</a:t>
            </a:r>
            <a:endParaRPr lang="ru-RU" sz="2800"/>
          </a:p>
        </p:txBody>
      </p:sp>
      <p:sp>
        <p:nvSpPr>
          <p:cNvPr id="118793" name="Text Box 29"/>
          <p:cNvSpPr txBox="1">
            <a:spLocks noChangeArrowheads="1"/>
          </p:cNvSpPr>
          <p:nvPr/>
        </p:nvSpPr>
        <p:spPr bwMode="auto">
          <a:xfrm>
            <a:off x="3203575" y="5373688"/>
            <a:ext cx="75723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D</a:t>
            </a:r>
            <a:endParaRPr lang="ru-RU" sz="2800"/>
          </a:p>
        </p:txBody>
      </p:sp>
      <p:sp>
        <p:nvSpPr>
          <p:cNvPr id="118794" name="Text Box 30"/>
          <p:cNvSpPr txBox="1">
            <a:spLocks noChangeArrowheads="1"/>
          </p:cNvSpPr>
          <p:nvPr/>
        </p:nvSpPr>
        <p:spPr bwMode="auto">
          <a:xfrm>
            <a:off x="1331913" y="4005263"/>
            <a:ext cx="7556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В</a:t>
            </a:r>
            <a:endParaRPr lang="ru-RU" sz="2800"/>
          </a:p>
        </p:txBody>
      </p:sp>
      <p:sp>
        <p:nvSpPr>
          <p:cNvPr id="118795" name="Line 17"/>
          <p:cNvSpPr>
            <a:spLocks noChangeShapeType="1"/>
          </p:cNvSpPr>
          <p:nvPr/>
        </p:nvSpPr>
        <p:spPr bwMode="auto">
          <a:xfrm rot="60000" flipH="1">
            <a:off x="1258888" y="2474913"/>
            <a:ext cx="538162" cy="3119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796" name="Text Box 24"/>
          <p:cNvSpPr txBox="1">
            <a:spLocks noChangeArrowheads="1"/>
          </p:cNvSpPr>
          <p:nvPr/>
        </p:nvSpPr>
        <p:spPr bwMode="auto">
          <a:xfrm>
            <a:off x="1331913" y="2060575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>
                <a:latin typeface="Cambria" pitchFamily="18" charset="0"/>
              </a:rPr>
              <a:t>M</a:t>
            </a:r>
            <a:endParaRPr lang="ru-RU" sz="2800">
              <a:latin typeface="Cambria" pitchFamily="18" charset="0"/>
            </a:endParaRPr>
          </a:p>
        </p:txBody>
      </p:sp>
      <p:sp>
        <p:nvSpPr>
          <p:cNvPr id="118797" name="Line 30"/>
          <p:cNvSpPr>
            <a:spLocks noChangeShapeType="1"/>
          </p:cNvSpPr>
          <p:nvPr/>
        </p:nvSpPr>
        <p:spPr bwMode="auto">
          <a:xfrm>
            <a:off x="1820863" y="2492375"/>
            <a:ext cx="0" cy="1800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798" name="Line 17"/>
          <p:cNvSpPr>
            <a:spLocks noChangeShapeType="1"/>
          </p:cNvSpPr>
          <p:nvPr/>
        </p:nvSpPr>
        <p:spPr bwMode="auto">
          <a:xfrm rot="120000">
            <a:off x="1763713" y="2520950"/>
            <a:ext cx="2376487" cy="2160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00" name="Line 17"/>
          <p:cNvSpPr>
            <a:spLocks noChangeShapeType="1"/>
          </p:cNvSpPr>
          <p:nvPr/>
        </p:nvSpPr>
        <p:spPr bwMode="auto">
          <a:xfrm rot="120000" flipV="1">
            <a:off x="555625" y="5540375"/>
            <a:ext cx="2684463" cy="90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01" name="Line 17"/>
          <p:cNvSpPr>
            <a:spLocks noChangeShapeType="1"/>
          </p:cNvSpPr>
          <p:nvPr/>
        </p:nvSpPr>
        <p:spPr bwMode="auto">
          <a:xfrm rot="120000" flipV="1">
            <a:off x="3275013" y="4279900"/>
            <a:ext cx="1190625" cy="131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04" name="Arc 20"/>
          <p:cNvSpPr>
            <a:spLocks/>
          </p:cNvSpPr>
          <p:nvPr/>
        </p:nvSpPr>
        <p:spPr bwMode="auto">
          <a:xfrm rot="16652367" flipH="1">
            <a:off x="4067175" y="4292600"/>
            <a:ext cx="215900" cy="2159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805" name="Text Box 11"/>
          <p:cNvSpPr txBox="1">
            <a:spLocks noChangeArrowheads="1"/>
          </p:cNvSpPr>
          <p:nvPr/>
        </p:nvSpPr>
        <p:spPr bwMode="auto">
          <a:xfrm>
            <a:off x="900113" y="4437063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en-US" sz="2400" i="1">
                <a:latin typeface="Cambria" pitchFamily="18" charset="0"/>
                <a:sym typeface="Symbol" pitchFamily="18" charset="2"/>
              </a:rPr>
              <a:t>6</a:t>
            </a:r>
          </a:p>
        </p:txBody>
      </p:sp>
      <p:sp>
        <p:nvSpPr>
          <p:cNvPr id="118806" name="Text Box 11"/>
          <p:cNvSpPr txBox="1">
            <a:spLocks noChangeArrowheads="1"/>
          </p:cNvSpPr>
          <p:nvPr/>
        </p:nvSpPr>
        <p:spPr bwMode="auto">
          <a:xfrm>
            <a:off x="3597275" y="4267200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en-US" sz="2400" i="1">
                <a:latin typeface="Cambria" pitchFamily="18" charset="0"/>
                <a:sym typeface="Symbol" pitchFamily="18" charset="2"/>
              </a:rPr>
              <a:t>30</a:t>
            </a:r>
            <a:r>
              <a:rPr lang="en-US" sz="2400" i="1" baseline="30000">
                <a:latin typeface="Cambria" pitchFamily="18" charset="0"/>
                <a:sym typeface="Symbol" pitchFamily="18" charset="2"/>
              </a:rPr>
              <a:t>0</a:t>
            </a:r>
            <a:endParaRPr lang="en-US" sz="2400" i="1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118807" name="Text Box 11"/>
          <p:cNvSpPr txBox="1">
            <a:spLocks noChangeArrowheads="1"/>
          </p:cNvSpPr>
          <p:nvPr/>
        </p:nvSpPr>
        <p:spPr bwMode="auto">
          <a:xfrm>
            <a:off x="2627313" y="39084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en-US" sz="2400" i="1">
                <a:latin typeface="Cambria" pitchFamily="18" charset="0"/>
                <a:sym typeface="Symbol" pitchFamily="18" charset="2"/>
              </a:rPr>
              <a:t>12</a:t>
            </a:r>
          </a:p>
        </p:txBody>
      </p:sp>
      <p:sp>
        <p:nvSpPr>
          <p:cNvPr id="118808" name="Rectangle 24"/>
          <p:cNvSpPr>
            <a:spLocks noChangeArrowheads="1"/>
          </p:cNvSpPr>
          <p:nvPr/>
        </p:nvSpPr>
        <p:spPr bwMode="auto">
          <a:xfrm>
            <a:off x="1835150" y="4005263"/>
            <a:ext cx="288925" cy="288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809" name="Text Box 11"/>
          <p:cNvSpPr txBox="1">
            <a:spLocks noChangeArrowheads="1"/>
          </p:cNvSpPr>
          <p:nvPr/>
        </p:nvSpPr>
        <p:spPr bwMode="auto">
          <a:xfrm>
            <a:off x="1835150" y="3357563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en-US" sz="2400" i="1">
                <a:latin typeface="Cambria" pitchFamily="18" charset="0"/>
                <a:sym typeface="Symbol" pitchFamily="18" charset="2"/>
              </a:rPr>
              <a:t>8</a:t>
            </a:r>
          </a:p>
        </p:txBody>
      </p:sp>
      <p:sp>
        <p:nvSpPr>
          <p:cNvPr id="118810" name="Text Box 29"/>
          <p:cNvSpPr txBox="1">
            <a:spLocks noChangeArrowheads="1"/>
          </p:cNvSpPr>
          <p:nvPr/>
        </p:nvSpPr>
        <p:spPr bwMode="auto">
          <a:xfrm>
            <a:off x="1042988" y="5516563"/>
            <a:ext cx="757237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H</a:t>
            </a:r>
            <a:endParaRPr lang="ru-RU" sz="2800"/>
          </a:p>
        </p:txBody>
      </p:sp>
      <p:sp>
        <p:nvSpPr>
          <p:cNvPr id="118811" name="Text Box 29"/>
          <p:cNvSpPr txBox="1">
            <a:spLocks noChangeArrowheads="1"/>
          </p:cNvSpPr>
          <p:nvPr/>
        </p:nvSpPr>
        <p:spPr bwMode="auto">
          <a:xfrm>
            <a:off x="4067175" y="4581525"/>
            <a:ext cx="75723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K</a:t>
            </a:r>
            <a:endParaRPr lang="ru-RU" sz="2800"/>
          </a:p>
        </p:txBody>
      </p:sp>
      <p:sp>
        <p:nvSpPr>
          <p:cNvPr id="118812" name="AutoShape 28"/>
          <p:cNvSpPr>
            <a:spLocks noChangeArrowheads="1"/>
          </p:cNvSpPr>
          <p:nvPr/>
        </p:nvSpPr>
        <p:spPr bwMode="auto">
          <a:xfrm rot="-2697792">
            <a:off x="3502025" y="4518025"/>
            <a:ext cx="504825" cy="431800"/>
          </a:xfrm>
          <a:prstGeom prst="parallelogram">
            <a:avLst>
              <a:gd name="adj" fmla="val 35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813" name="AutoShape 29"/>
          <p:cNvSpPr>
            <a:spLocks noChangeArrowheads="1"/>
          </p:cNvSpPr>
          <p:nvPr/>
        </p:nvSpPr>
        <p:spPr bwMode="auto">
          <a:xfrm>
            <a:off x="1239838" y="5157788"/>
            <a:ext cx="504825" cy="431800"/>
          </a:xfrm>
          <a:prstGeom prst="parallelogram">
            <a:avLst>
              <a:gd name="adj" fmla="val 1838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8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8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8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8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8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8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8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8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  <p:bldP spid="118789" grpId="0"/>
      <p:bldP spid="118790" grpId="0"/>
      <p:bldP spid="118791" grpId="0" animBg="1"/>
      <p:bldP spid="118792" grpId="0"/>
      <p:bldP spid="118793" grpId="0"/>
      <p:bldP spid="118794" grpId="0"/>
      <p:bldP spid="118795" grpId="0" animBg="1"/>
      <p:bldP spid="118796" grpId="0"/>
      <p:bldP spid="118797" grpId="0" animBg="1"/>
      <p:bldP spid="118798" grpId="0" animBg="1"/>
      <p:bldP spid="118800" grpId="0" animBg="1"/>
      <p:bldP spid="118801" grpId="0" animBg="1"/>
      <p:bldP spid="118804" grpId="0" animBg="1"/>
      <p:bldP spid="118805" grpId="0"/>
      <p:bldP spid="118806" grpId="0"/>
      <p:bldP spid="118807" grpId="0"/>
      <p:bldP spid="118808" grpId="0" animBg="1"/>
      <p:bldP spid="118809" grpId="0"/>
      <p:bldP spid="118810" grpId="0"/>
      <p:bldP spid="118811" grpId="0"/>
      <p:bldP spid="118812" grpId="0" animBg="1"/>
      <p:bldP spid="1188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Угол между прямой и плоскостью</a:t>
            </a:r>
          </a:p>
        </p:txBody>
      </p:sp>
      <p:sp>
        <p:nvSpPr>
          <p:cNvPr id="4505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23850" y="1484313"/>
            <a:ext cx="8496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Определение. Проекцией точки на плоскость называется основание перпендикуляра, проведённого из этой точки.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2124075" y="5300663"/>
            <a:ext cx="4176713" cy="1181100"/>
            <a:chOff x="158" y="2387"/>
            <a:chExt cx="2948" cy="1164"/>
          </a:xfrm>
        </p:grpSpPr>
        <p:sp>
          <p:nvSpPr>
            <p:cNvPr id="45075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6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2" name="Text Box 34"/>
          <p:cNvSpPr txBox="1">
            <a:spLocks noChangeArrowheads="1"/>
          </p:cNvSpPr>
          <p:nvPr/>
        </p:nvSpPr>
        <p:spPr bwMode="auto">
          <a:xfrm>
            <a:off x="3132138" y="589438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r>
              <a:rPr lang="en-US" sz="2400" baseline="-25000">
                <a:latin typeface="Cambria" pitchFamily="18" charset="0"/>
              </a:rPr>
              <a:t>1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19820" name="Text Box 35"/>
          <p:cNvSpPr txBox="1">
            <a:spLocks noChangeArrowheads="1"/>
          </p:cNvSpPr>
          <p:nvPr/>
        </p:nvSpPr>
        <p:spPr bwMode="auto">
          <a:xfrm>
            <a:off x="3251200" y="3500438"/>
            <a:ext cx="477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19822" name="Line 14"/>
          <p:cNvSpPr>
            <a:spLocks noChangeShapeType="1"/>
          </p:cNvSpPr>
          <p:nvPr/>
        </p:nvSpPr>
        <p:spPr bwMode="auto">
          <a:xfrm>
            <a:off x="3419475" y="3932238"/>
            <a:ext cx="0" cy="1985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9829" name="AutoShape 21"/>
          <p:cNvSpPr>
            <a:spLocks noChangeArrowheads="1"/>
          </p:cNvSpPr>
          <p:nvPr/>
        </p:nvSpPr>
        <p:spPr bwMode="auto">
          <a:xfrm rot="-10329307">
            <a:off x="4140200" y="3716338"/>
            <a:ext cx="1223963" cy="647700"/>
          </a:xfrm>
          <a:prstGeom prst="triangle">
            <a:avLst>
              <a:gd name="adj" fmla="val 22699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9830" name="AutoShape 22"/>
          <p:cNvSpPr>
            <a:spLocks noChangeArrowheads="1"/>
          </p:cNvSpPr>
          <p:nvPr/>
        </p:nvSpPr>
        <p:spPr bwMode="auto">
          <a:xfrm rot="-10398658">
            <a:off x="4140200" y="5661025"/>
            <a:ext cx="1223963" cy="647700"/>
          </a:xfrm>
          <a:prstGeom prst="triangle">
            <a:avLst>
              <a:gd name="adj" fmla="val 22699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cxnSp>
        <p:nvCxnSpPr>
          <p:cNvPr id="119831" name="AutoShape 23"/>
          <p:cNvCxnSpPr>
            <a:cxnSpLocks noChangeShapeType="1"/>
            <a:stCxn id="119829" idx="4"/>
            <a:endCxn id="119830" idx="4"/>
          </p:cNvCxnSpPr>
          <p:nvPr/>
        </p:nvCxnSpPr>
        <p:spPr bwMode="auto">
          <a:xfrm flipH="1">
            <a:off x="4183063" y="3635375"/>
            <a:ext cx="7937" cy="1955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9832" name="AutoShape 24"/>
          <p:cNvCxnSpPr>
            <a:cxnSpLocks noChangeShapeType="1"/>
            <a:stCxn id="119829" idx="0"/>
            <a:endCxn id="119830" idx="0"/>
          </p:cNvCxnSpPr>
          <p:nvPr/>
        </p:nvCxnSpPr>
        <p:spPr bwMode="auto">
          <a:xfrm>
            <a:off x="5040313" y="4405313"/>
            <a:ext cx="6350" cy="1939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9833" name="AutoShape 25"/>
          <p:cNvCxnSpPr>
            <a:cxnSpLocks noChangeShapeType="1"/>
            <a:stCxn id="119829" idx="2"/>
            <a:endCxn id="119830" idx="2"/>
          </p:cNvCxnSpPr>
          <p:nvPr/>
        </p:nvCxnSpPr>
        <p:spPr bwMode="auto">
          <a:xfrm flipH="1">
            <a:off x="5399088" y="3802063"/>
            <a:ext cx="4762" cy="19319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19834" name="Text Box 35"/>
          <p:cNvSpPr txBox="1">
            <a:spLocks noChangeArrowheads="1"/>
          </p:cNvSpPr>
          <p:nvPr/>
        </p:nvSpPr>
        <p:spPr bwMode="auto">
          <a:xfrm>
            <a:off x="4716463" y="3716338"/>
            <a:ext cx="477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F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19835" name="Text Box 35"/>
          <p:cNvSpPr txBox="1">
            <a:spLocks noChangeArrowheads="1"/>
          </p:cNvSpPr>
          <p:nvPr/>
        </p:nvSpPr>
        <p:spPr bwMode="auto">
          <a:xfrm>
            <a:off x="4643438" y="5661025"/>
            <a:ext cx="477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F</a:t>
            </a:r>
            <a:r>
              <a:rPr lang="en-US" sz="2400" baseline="-25000">
                <a:latin typeface="Cambria" pitchFamily="18" charset="0"/>
              </a:rPr>
              <a:t>1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349500"/>
            <a:ext cx="8496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Определение. Проекцией фигуры на плоскость называется фигура, полученная из проекций каждой вершины этой фигуры, соединённые отрезками.</a:t>
            </a:r>
          </a:p>
        </p:txBody>
      </p:sp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179388" y="4700588"/>
            <a:ext cx="3024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r>
              <a:rPr lang="en-US" sz="2400" baseline="-25000">
                <a:latin typeface="Cambria" pitchFamily="18" charset="0"/>
              </a:rPr>
              <a:t>1</a:t>
            </a:r>
            <a:r>
              <a:rPr lang="ru-RU" sz="2400">
                <a:latin typeface="Cambria" pitchFamily="18" charset="0"/>
              </a:rPr>
              <a:t> – проекция </a:t>
            </a:r>
            <a:r>
              <a:rPr lang="en-US" sz="2400">
                <a:latin typeface="Cambria" pitchFamily="18" charset="0"/>
              </a:rPr>
              <a:t>A </a:t>
            </a:r>
            <a:r>
              <a:rPr lang="ru-RU" sz="2400">
                <a:latin typeface="Cambria" pitchFamily="18" charset="0"/>
              </a:rPr>
              <a:t>на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6" name="Text Box 34"/>
          <p:cNvSpPr txBox="1">
            <a:spLocks noChangeArrowheads="1"/>
          </p:cNvSpPr>
          <p:nvPr/>
        </p:nvSpPr>
        <p:spPr bwMode="auto">
          <a:xfrm>
            <a:off x="5940425" y="4652963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F</a:t>
            </a:r>
            <a:r>
              <a:rPr lang="en-US" sz="2400" baseline="-25000">
                <a:latin typeface="Cambria" pitchFamily="18" charset="0"/>
              </a:rPr>
              <a:t>1</a:t>
            </a:r>
            <a:r>
              <a:rPr lang="ru-RU" sz="2400">
                <a:latin typeface="Cambria" pitchFamily="18" charset="0"/>
              </a:rPr>
              <a:t> – проекция </a:t>
            </a:r>
            <a:r>
              <a:rPr lang="en-US" sz="2400">
                <a:latin typeface="Cambria" pitchFamily="18" charset="0"/>
              </a:rPr>
              <a:t>F </a:t>
            </a:r>
            <a:r>
              <a:rPr lang="ru-RU" sz="2400">
                <a:latin typeface="Cambria" pitchFamily="18" charset="0"/>
              </a:rPr>
              <a:t>на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9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9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9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9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9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9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9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2" grpId="0"/>
      <p:bldP spid="119820" grpId="0"/>
      <p:bldP spid="119822" grpId="0" animBg="1"/>
      <p:bldP spid="119829" grpId="0" animBg="1"/>
      <p:bldP spid="119830" grpId="0" animBg="1"/>
      <p:bldP spid="119834" grpId="0"/>
      <p:bldP spid="119835" grpId="0"/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Угол между прямой и плоскостью</a:t>
            </a:r>
          </a:p>
        </p:txBody>
      </p:sp>
      <p:sp>
        <p:nvSpPr>
          <p:cNvPr id="4608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23850" y="1484313"/>
            <a:ext cx="8496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Замечание. Проекцией прямой на плоскость, не перпендикулярную к этой прямой, является прямая.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2124075" y="5300663"/>
            <a:ext cx="4176713" cy="1181100"/>
            <a:chOff x="158" y="2387"/>
            <a:chExt cx="2948" cy="1164"/>
          </a:xfrm>
        </p:grpSpPr>
        <p:sp>
          <p:nvSpPr>
            <p:cNvPr id="46095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6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2" name="Text Box 34"/>
          <p:cNvSpPr txBox="1">
            <a:spLocks noChangeArrowheads="1"/>
          </p:cNvSpPr>
          <p:nvPr/>
        </p:nvSpPr>
        <p:spPr bwMode="auto">
          <a:xfrm>
            <a:off x="3132138" y="589438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r>
              <a:rPr lang="en-US" sz="2400" baseline="-25000">
                <a:latin typeface="Cambria" pitchFamily="18" charset="0"/>
              </a:rPr>
              <a:t>1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20841" name="Text Box 35"/>
          <p:cNvSpPr txBox="1">
            <a:spLocks noChangeArrowheads="1"/>
          </p:cNvSpPr>
          <p:nvPr/>
        </p:nvSpPr>
        <p:spPr bwMode="auto">
          <a:xfrm>
            <a:off x="3251200" y="3500438"/>
            <a:ext cx="477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20842" name="Line 14"/>
          <p:cNvSpPr>
            <a:spLocks noChangeShapeType="1"/>
          </p:cNvSpPr>
          <p:nvPr/>
        </p:nvSpPr>
        <p:spPr bwMode="auto">
          <a:xfrm>
            <a:off x="3419475" y="4149725"/>
            <a:ext cx="0" cy="172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0854" name="Text Box 35"/>
          <p:cNvSpPr txBox="1">
            <a:spLocks noChangeArrowheads="1"/>
          </p:cNvSpPr>
          <p:nvPr/>
        </p:nvSpPr>
        <p:spPr bwMode="auto">
          <a:xfrm>
            <a:off x="2268538" y="3213100"/>
            <a:ext cx="477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20855" name="Line 14"/>
          <p:cNvSpPr>
            <a:spLocks noChangeShapeType="1"/>
          </p:cNvSpPr>
          <p:nvPr/>
        </p:nvSpPr>
        <p:spPr bwMode="auto">
          <a:xfrm>
            <a:off x="4067175" y="4797425"/>
            <a:ext cx="0" cy="1079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0858" name="Text Box 35"/>
          <p:cNvSpPr txBox="1">
            <a:spLocks noChangeArrowheads="1"/>
          </p:cNvSpPr>
          <p:nvPr/>
        </p:nvSpPr>
        <p:spPr bwMode="auto">
          <a:xfrm>
            <a:off x="4067175" y="4292600"/>
            <a:ext cx="477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B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4" name="Text Box 34"/>
          <p:cNvSpPr txBox="1">
            <a:spLocks noChangeArrowheads="1"/>
          </p:cNvSpPr>
          <p:nvPr/>
        </p:nvSpPr>
        <p:spPr bwMode="auto">
          <a:xfrm>
            <a:off x="3779838" y="58769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B</a:t>
            </a:r>
            <a:r>
              <a:rPr lang="en-US" sz="2400" baseline="-25000">
                <a:latin typeface="Cambria" pitchFamily="18" charset="0"/>
              </a:rPr>
              <a:t>1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20862" name="Line 30"/>
          <p:cNvSpPr>
            <a:spLocks noChangeShapeType="1"/>
          </p:cNvSpPr>
          <p:nvPr/>
        </p:nvSpPr>
        <p:spPr bwMode="auto">
          <a:xfrm>
            <a:off x="2555875" y="3284538"/>
            <a:ext cx="2592388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863" name="Line 31"/>
          <p:cNvSpPr>
            <a:spLocks noChangeShapeType="1"/>
          </p:cNvSpPr>
          <p:nvPr/>
        </p:nvSpPr>
        <p:spPr bwMode="auto">
          <a:xfrm>
            <a:off x="2771775" y="5876925"/>
            <a:ext cx="266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0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2" grpId="0"/>
      <p:bldP spid="120841" grpId="0"/>
      <p:bldP spid="120842" grpId="0" animBg="1"/>
      <p:bldP spid="120854" grpId="0"/>
      <p:bldP spid="120855" grpId="0" animBg="1"/>
      <p:bldP spid="120858" grpId="0"/>
      <p:bldP spid="4" grpId="0"/>
      <p:bldP spid="120862" grpId="0" animBg="1"/>
      <p:bldP spid="1208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Перпендикулярные прямые в пространстве.</a:t>
            </a:r>
          </a:p>
        </p:txBody>
      </p:sp>
      <p:sp>
        <p:nvSpPr>
          <p:cNvPr id="1024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3609975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i="1" dirty="0">
                <a:latin typeface="+mn-lt"/>
              </a:rPr>
              <a:t>ABCDA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en-US" sz="2800" i="1" dirty="0">
                <a:latin typeface="+mn-lt"/>
              </a:rPr>
              <a:t>B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en-US" sz="2800" i="1" dirty="0">
                <a:latin typeface="+mn-lt"/>
              </a:rPr>
              <a:t>C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en-US" sz="2800" i="1" dirty="0">
                <a:latin typeface="+mn-lt"/>
              </a:rPr>
              <a:t>D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en-US" sz="2800" i="1" dirty="0">
                <a:latin typeface="+mn-lt"/>
              </a:rPr>
              <a:t> – </a:t>
            </a:r>
            <a:r>
              <a:rPr lang="ru-RU" sz="2800" i="1" dirty="0">
                <a:latin typeface="+mn-lt"/>
              </a:rPr>
              <a:t>параллелепипед, </a:t>
            </a:r>
            <a:r>
              <a:rPr lang="ru-RU" sz="2800" i="1" dirty="0">
                <a:latin typeface="+mn-lt"/>
                <a:sym typeface="Symbol" pitchFamily="18" charset="2"/>
              </a:rPr>
              <a:t></a:t>
            </a:r>
            <a:r>
              <a:rPr lang="en-US" sz="2800" i="1" dirty="0">
                <a:latin typeface="+mn-lt"/>
                <a:sym typeface="Symbol" pitchFamily="18" charset="2"/>
              </a:rPr>
              <a:t>BAD</a:t>
            </a:r>
            <a:r>
              <a:rPr lang="ru-RU" sz="2800" i="1" dirty="0">
                <a:latin typeface="+mn-lt"/>
                <a:sym typeface="Symbol" pitchFamily="18" charset="2"/>
              </a:rPr>
              <a:t>=30</a:t>
            </a:r>
            <a:r>
              <a:rPr lang="ru-RU" sz="2800" i="1" baseline="30000" dirty="0">
                <a:latin typeface="+mn-lt"/>
                <a:sym typeface="Symbol" pitchFamily="18" charset="2"/>
              </a:rPr>
              <a:t>0</a:t>
            </a:r>
            <a:r>
              <a:rPr lang="ru-RU" sz="2800" i="1" dirty="0">
                <a:latin typeface="+mn-lt"/>
                <a:sym typeface="Symbol" pitchFamily="18" charset="2"/>
              </a:rPr>
              <a:t>, </a:t>
            </a:r>
            <a:r>
              <a:rPr lang="en-US" sz="2800" i="1" dirty="0">
                <a:latin typeface="+mn-lt"/>
                <a:sym typeface="Symbol" pitchFamily="18" charset="2"/>
              </a:rPr>
              <a:t>BA</a:t>
            </a:r>
            <a:r>
              <a:rPr lang="ru-RU" sz="2800" i="1" dirty="0">
                <a:latin typeface="+mn-lt"/>
                <a:sym typeface="Symbol" pitchFamily="18" charset="2"/>
              </a:rPr>
              <a:t>А</a:t>
            </a:r>
            <a:r>
              <a:rPr lang="ru-RU" sz="2800" i="1" baseline="-25000" dirty="0">
                <a:latin typeface="+mn-lt"/>
                <a:sym typeface="Symbol" pitchFamily="18" charset="2"/>
              </a:rPr>
              <a:t>1</a:t>
            </a:r>
            <a:r>
              <a:rPr lang="ru-RU" sz="2800" i="1" dirty="0">
                <a:latin typeface="+mn-lt"/>
                <a:sym typeface="Symbol" pitchFamily="18" charset="2"/>
              </a:rPr>
              <a:t>=90</a:t>
            </a:r>
            <a:r>
              <a:rPr lang="ru-RU" sz="2800" i="1" baseline="30000" dirty="0">
                <a:latin typeface="+mn-lt"/>
                <a:sym typeface="Symbol" pitchFamily="18" charset="2"/>
              </a:rPr>
              <a:t>0</a:t>
            </a:r>
            <a:r>
              <a:rPr lang="ru-RU" sz="2800" i="1" dirty="0">
                <a:latin typeface="+mn-lt"/>
                <a:sym typeface="Symbol" pitchFamily="18" charset="2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i="1" dirty="0">
                <a:latin typeface="+mn-lt"/>
                <a:sym typeface="Symbol" pitchFamily="18" charset="2"/>
              </a:rPr>
              <a:t>Найти углы между прямыми </a:t>
            </a:r>
            <a:br>
              <a:rPr lang="ru-RU" sz="2800" i="1" dirty="0">
                <a:latin typeface="+mn-lt"/>
                <a:sym typeface="Symbol" pitchFamily="18" charset="2"/>
              </a:rPr>
            </a:br>
            <a:r>
              <a:rPr lang="en-US" sz="2800" i="1" dirty="0">
                <a:latin typeface="+mn-lt"/>
              </a:rPr>
              <a:t>AB</a:t>
            </a:r>
            <a:r>
              <a:rPr lang="ru-RU" sz="2800" i="1" dirty="0">
                <a:latin typeface="+mn-lt"/>
              </a:rPr>
              <a:t> и </a:t>
            </a:r>
            <a:r>
              <a:rPr lang="en-US" sz="2800" i="1" dirty="0">
                <a:latin typeface="+mn-lt"/>
              </a:rPr>
              <a:t>A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en-US" sz="2800" i="1" dirty="0">
                <a:latin typeface="+mn-lt"/>
              </a:rPr>
              <a:t>D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ru-RU" sz="2800" i="1" dirty="0">
                <a:latin typeface="+mn-lt"/>
              </a:rPr>
              <a:t>,</a:t>
            </a:r>
            <a:br>
              <a:rPr lang="ru-RU" sz="2800" i="1" dirty="0">
                <a:latin typeface="+mn-lt"/>
              </a:rPr>
            </a:br>
            <a:r>
              <a:rPr lang="en-US" sz="2800" i="1" dirty="0">
                <a:latin typeface="+mn-lt"/>
              </a:rPr>
              <a:t>AD</a:t>
            </a:r>
            <a:r>
              <a:rPr lang="ru-RU" sz="2800" i="1" dirty="0">
                <a:latin typeface="+mn-lt"/>
              </a:rPr>
              <a:t> и </a:t>
            </a:r>
            <a:r>
              <a:rPr lang="en-US" sz="2800" i="1" dirty="0">
                <a:latin typeface="+mn-lt"/>
              </a:rPr>
              <a:t>A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en-US" sz="2800" i="1" dirty="0">
                <a:latin typeface="+mn-lt"/>
              </a:rPr>
              <a:t>B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ru-RU" sz="2800" i="1" dirty="0">
                <a:latin typeface="+mn-lt"/>
              </a:rPr>
              <a:t>,</a:t>
            </a:r>
            <a:br>
              <a:rPr lang="ru-RU" sz="2800" i="1" dirty="0">
                <a:latin typeface="+mn-lt"/>
              </a:rPr>
            </a:br>
            <a:r>
              <a:rPr lang="en-US" sz="2800" i="1" dirty="0">
                <a:latin typeface="+mn-lt"/>
              </a:rPr>
              <a:t>AB</a:t>
            </a:r>
            <a:r>
              <a:rPr lang="ru-RU" sz="2800" i="1" dirty="0">
                <a:latin typeface="+mn-lt"/>
              </a:rPr>
              <a:t> и </a:t>
            </a:r>
            <a:r>
              <a:rPr lang="en-US" sz="2800" i="1" dirty="0">
                <a:latin typeface="+mn-lt"/>
              </a:rPr>
              <a:t>B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en-US" sz="2800" i="1" dirty="0">
                <a:latin typeface="+mn-lt"/>
              </a:rPr>
              <a:t>C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ru-RU" sz="2800" i="1" dirty="0">
                <a:latin typeface="+mn-lt"/>
              </a:rPr>
              <a:t>,</a:t>
            </a:r>
            <a:br>
              <a:rPr lang="ru-RU" sz="2800" i="1" dirty="0">
                <a:latin typeface="+mn-lt"/>
              </a:rPr>
            </a:br>
            <a:r>
              <a:rPr lang="en-US" sz="2800" i="1" dirty="0">
                <a:latin typeface="+mn-lt"/>
              </a:rPr>
              <a:t>AA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ru-RU" sz="2800" i="1" baseline="-25000" dirty="0">
                <a:latin typeface="+mn-lt"/>
              </a:rPr>
              <a:t> </a:t>
            </a:r>
            <a:r>
              <a:rPr lang="ru-RU" sz="2800" i="1" dirty="0">
                <a:latin typeface="+mn-lt"/>
              </a:rPr>
              <a:t>и </a:t>
            </a:r>
            <a:r>
              <a:rPr lang="en-US" sz="2800" i="1" dirty="0">
                <a:latin typeface="+mn-lt"/>
              </a:rPr>
              <a:t>CD</a:t>
            </a:r>
            <a:r>
              <a:rPr lang="ru-RU" sz="2800" i="1" dirty="0">
                <a:latin typeface="+mn-lt"/>
              </a:rPr>
              <a:t>,</a:t>
            </a:r>
            <a:br>
              <a:rPr lang="ru-RU" sz="2800" i="1" dirty="0">
                <a:latin typeface="+mn-lt"/>
              </a:rPr>
            </a:br>
            <a:r>
              <a:rPr lang="ru-RU" sz="2800" i="1" dirty="0">
                <a:latin typeface="+mn-lt"/>
              </a:rPr>
              <a:t> </a:t>
            </a:r>
            <a:r>
              <a:rPr lang="en-US" sz="2800" i="1" dirty="0">
                <a:latin typeface="+mn-lt"/>
              </a:rPr>
              <a:t>BB</a:t>
            </a:r>
            <a:r>
              <a:rPr lang="en-US" sz="2800" i="1" baseline="-25000" dirty="0">
                <a:latin typeface="+mn-lt"/>
              </a:rPr>
              <a:t>1</a:t>
            </a:r>
            <a:r>
              <a:rPr lang="ru-RU" sz="2800" i="1" baseline="-25000" dirty="0">
                <a:latin typeface="+mn-lt"/>
              </a:rPr>
              <a:t> </a:t>
            </a:r>
            <a:r>
              <a:rPr lang="ru-RU" sz="2800" i="1" dirty="0">
                <a:latin typeface="+mn-lt"/>
              </a:rPr>
              <a:t>и А</a:t>
            </a:r>
            <a:r>
              <a:rPr lang="en-US" sz="2800" i="1" dirty="0">
                <a:latin typeface="+mn-lt"/>
              </a:rPr>
              <a:t>D</a:t>
            </a:r>
            <a:r>
              <a:rPr lang="ru-RU" sz="2800" i="1" dirty="0">
                <a:latin typeface="+mn-lt"/>
              </a:rPr>
              <a:t>.</a:t>
            </a:r>
            <a:r>
              <a:rPr lang="en-US" sz="2800" i="1" dirty="0">
                <a:latin typeface="+mn-lt"/>
              </a:rPr>
              <a:t> </a:t>
            </a:r>
            <a:endParaRPr lang="ru-RU" sz="2800" i="1" dirty="0">
              <a:latin typeface="+mn-lt"/>
            </a:endParaRPr>
          </a:p>
        </p:txBody>
      </p:sp>
      <p:sp>
        <p:nvSpPr>
          <p:cNvPr id="10245" name="AutoShape 16"/>
          <p:cNvSpPr>
            <a:spLocks noChangeAspect="1" noChangeArrowheads="1"/>
          </p:cNvSpPr>
          <p:nvPr/>
        </p:nvSpPr>
        <p:spPr bwMode="auto">
          <a:xfrm>
            <a:off x="1692275" y="2492375"/>
            <a:ext cx="554355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6" name="AutoShape 36"/>
          <p:cNvSpPr>
            <a:spLocks noChangeAspect="1" noChangeArrowheads="1"/>
          </p:cNvSpPr>
          <p:nvPr/>
        </p:nvSpPr>
        <p:spPr bwMode="auto">
          <a:xfrm>
            <a:off x="-180975" y="2492375"/>
            <a:ext cx="554355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140200" y="1989138"/>
            <a:ext cx="4824413" cy="4248150"/>
            <a:chOff x="1199" y="1570"/>
            <a:chExt cx="3020" cy="2597"/>
          </a:xfrm>
        </p:grpSpPr>
        <p:sp>
          <p:nvSpPr>
            <p:cNvPr id="10250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10251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0252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0253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0254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10255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10256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10257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0258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0259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106" name="Text Box 18"/>
          <p:cNvSpPr txBox="1">
            <a:spLocks noChangeArrowheads="1"/>
          </p:cNvSpPr>
          <p:nvPr/>
        </p:nvSpPr>
        <p:spPr bwMode="auto">
          <a:xfrm>
            <a:off x="4860925" y="54451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30</a:t>
            </a:r>
            <a:r>
              <a:rPr lang="ru-RU" baseline="30000"/>
              <a:t>0</a:t>
            </a:r>
            <a:endParaRPr lang="ru-RU"/>
          </a:p>
        </p:txBody>
      </p:sp>
      <p:sp>
        <p:nvSpPr>
          <p:cNvPr id="89108" name="AutoShape 20"/>
          <p:cNvSpPr>
            <a:spLocks noChangeArrowheads="1"/>
          </p:cNvSpPr>
          <p:nvPr/>
        </p:nvSpPr>
        <p:spPr bwMode="auto">
          <a:xfrm rot="-2619412">
            <a:off x="4560888" y="5319713"/>
            <a:ext cx="503237" cy="288925"/>
          </a:xfrm>
          <a:prstGeom prst="parallelogram">
            <a:avLst>
              <a:gd name="adj" fmla="val 913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9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89106" grpId="0"/>
      <p:bldP spid="8910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Угол между прямой и плоскостью</a:t>
            </a:r>
          </a:p>
        </p:txBody>
      </p:sp>
      <p:sp>
        <p:nvSpPr>
          <p:cNvPr id="4710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23850" y="1484313"/>
            <a:ext cx="84963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Определение. Углом между прямой и плоскостью, пересекающей эту прямую и не перпендикулярной к ней, называется угол между прямой и её проекцией.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2339975" y="5013325"/>
            <a:ext cx="4176713" cy="1181100"/>
            <a:chOff x="158" y="2387"/>
            <a:chExt cx="2948" cy="1164"/>
          </a:xfrm>
        </p:grpSpPr>
        <p:sp>
          <p:nvSpPr>
            <p:cNvPr id="47120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1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2" name="Text Box 34"/>
          <p:cNvSpPr txBox="1">
            <a:spLocks noChangeArrowheads="1"/>
          </p:cNvSpPr>
          <p:nvPr/>
        </p:nvSpPr>
        <p:spPr bwMode="auto">
          <a:xfrm>
            <a:off x="3348038" y="5607050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H</a:t>
            </a:r>
            <a:endParaRPr lang="ru-RU" sz="2400">
              <a:latin typeface="+mn-lt"/>
            </a:endParaRPr>
          </a:p>
        </p:txBody>
      </p:sp>
      <p:sp>
        <p:nvSpPr>
          <p:cNvPr id="121881" name="Text Box 35"/>
          <p:cNvSpPr txBox="1">
            <a:spLocks noChangeArrowheads="1"/>
          </p:cNvSpPr>
          <p:nvPr/>
        </p:nvSpPr>
        <p:spPr bwMode="auto">
          <a:xfrm>
            <a:off x="3467100" y="3213100"/>
            <a:ext cx="477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21882" name="Line 14"/>
          <p:cNvSpPr>
            <a:spLocks noChangeShapeType="1"/>
          </p:cNvSpPr>
          <p:nvPr/>
        </p:nvSpPr>
        <p:spPr bwMode="auto">
          <a:xfrm>
            <a:off x="3635375" y="3862388"/>
            <a:ext cx="0" cy="172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883" name="Text Box 35"/>
          <p:cNvSpPr txBox="1">
            <a:spLocks noChangeArrowheads="1"/>
          </p:cNvSpPr>
          <p:nvPr/>
        </p:nvSpPr>
        <p:spPr bwMode="auto">
          <a:xfrm>
            <a:off x="2484438" y="2925763"/>
            <a:ext cx="477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a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21887" name="Line 31"/>
          <p:cNvSpPr>
            <a:spLocks noChangeShapeType="1"/>
          </p:cNvSpPr>
          <p:nvPr/>
        </p:nvSpPr>
        <p:spPr bwMode="auto">
          <a:xfrm>
            <a:off x="2771775" y="2997200"/>
            <a:ext cx="2592388" cy="2592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888" name="Line 32"/>
          <p:cNvSpPr>
            <a:spLocks noChangeShapeType="1"/>
          </p:cNvSpPr>
          <p:nvPr/>
        </p:nvSpPr>
        <p:spPr bwMode="auto">
          <a:xfrm>
            <a:off x="2987675" y="5589588"/>
            <a:ext cx="266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889" name="Text Box 35"/>
          <p:cNvSpPr txBox="1">
            <a:spLocks noChangeArrowheads="1"/>
          </p:cNvSpPr>
          <p:nvPr/>
        </p:nvSpPr>
        <p:spPr bwMode="auto">
          <a:xfrm>
            <a:off x="5219700" y="5157788"/>
            <a:ext cx="477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O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21890" name="Arc 34"/>
          <p:cNvSpPr>
            <a:spLocks/>
          </p:cNvSpPr>
          <p:nvPr/>
        </p:nvSpPr>
        <p:spPr bwMode="auto">
          <a:xfrm rot="19920106" flipH="1">
            <a:off x="4932363" y="5334000"/>
            <a:ext cx="215900" cy="2159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1891" name="Text Box 35"/>
          <p:cNvSpPr txBox="1">
            <a:spLocks noChangeArrowheads="1"/>
          </p:cNvSpPr>
          <p:nvPr/>
        </p:nvSpPr>
        <p:spPr bwMode="auto">
          <a:xfrm>
            <a:off x="4572000" y="5157788"/>
            <a:ext cx="477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  <a:sym typeface="Symbol" pitchFamily="18" charset="2"/>
              </a:rPr>
              <a:t></a:t>
            </a:r>
          </a:p>
        </p:txBody>
      </p:sp>
      <p:sp>
        <p:nvSpPr>
          <p:cNvPr id="4" name="Text Box 34"/>
          <p:cNvSpPr txBox="1">
            <a:spLocks noChangeArrowheads="1"/>
          </p:cNvSpPr>
          <p:nvPr/>
        </p:nvSpPr>
        <p:spPr bwMode="auto">
          <a:xfrm>
            <a:off x="5148263" y="3573463"/>
            <a:ext cx="3744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  <a:sym typeface="Symbol" pitchFamily="18" charset="2"/>
              </a:rPr>
              <a:t>AOH</a:t>
            </a:r>
            <a:r>
              <a:rPr lang="ru-RU" sz="2400">
                <a:latin typeface="Cambria" pitchFamily="18" charset="0"/>
                <a:sym typeface="Symbol" pitchFamily="18" charset="2"/>
              </a:rPr>
              <a:t> =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 </a:t>
            </a:r>
            <a:r>
              <a:rPr lang="en-US" sz="2400">
                <a:sym typeface="Symbol" pitchFamily="18" charset="2"/>
              </a:rPr>
              <a:t></a:t>
            </a:r>
            <a:r>
              <a:rPr lang="en-US" sz="2400">
                <a:latin typeface="Cambria" pitchFamily="18" charset="0"/>
                <a:sym typeface="Symbol" pitchFamily="18" charset="2"/>
              </a:rPr>
              <a:t>– </a:t>
            </a:r>
            <a:r>
              <a:rPr lang="ru-RU" sz="2400">
                <a:latin typeface="Cambria" pitchFamily="18" charset="0"/>
                <a:sym typeface="Symbol" pitchFamily="18" charset="2"/>
              </a:rPr>
              <a:t>угол между </a:t>
            </a: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прямой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</a:t>
            </a:r>
            <a:r>
              <a:rPr lang="ru-RU" sz="2400">
                <a:latin typeface="Cambria" pitchFamily="18" charset="0"/>
                <a:sym typeface="Symbol" pitchFamily="18" charset="2"/>
              </a:rPr>
              <a:t> и плоскостью 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1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1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2" grpId="0"/>
      <p:bldP spid="121881" grpId="0"/>
      <p:bldP spid="121882" grpId="0" animBg="1"/>
      <p:bldP spid="121883" grpId="0"/>
      <p:bldP spid="121887" grpId="0" animBg="1"/>
      <p:bldP spid="121888" grpId="0" animBg="1"/>
      <p:bldP spid="121889" grpId="0"/>
      <p:bldP spid="121890" grpId="0" animBg="1"/>
      <p:bldP spid="121891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Угол между прямой и плоскостью </a:t>
            </a:r>
          </a:p>
        </p:txBody>
      </p:sp>
      <p:sp>
        <p:nvSpPr>
          <p:cNvPr id="4813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884" name="Text Box 11"/>
          <p:cNvSpPr txBox="1">
            <a:spLocks noChangeArrowheads="1"/>
          </p:cNvSpPr>
          <p:nvPr/>
        </p:nvSpPr>
        <p:spPr bwMode="auto">
          <a:xfrm>
            <a:off x="4427538" y="1916113"/>
            <a:ext cx="44704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</a:rPr>
              <a:t>Дано:</a:t>
            </a:r>
            <a:r>
              <a:rPr lang="en-US" sz="2400" dirty="0">
                <a:latin typeface="+mn-lt"/>
              </a:rPr>
              <a:t>AH </a:t>
            </a:r>
            <a:r>
              <a:rPr lang="en-US" sz="2400" dirty="0">
                <a:latin typeface="+mn-lt"/>
                <a:sym typeface="Symbol" pitchFamily="18" charset="2"/>
              </a:rPr>
              <a:t> (HBC), </a:t>
            </a:r>
            <a:r>
              <a:rPr lang="ru-RU" sz="2400" dirty="0">
                <a:latin typeface="+mn-lt"/>
                <a:sym typeface="Symbol" pitchFamily="18" charset="2"/>
              </a:rPr>
              <a:t/>
            </a:r>
            <a:br>
              <a:rPr lang="ru-RU" sz="2400" dirty="0">
                <a:latin typeface="+mn-lt"/>
                <a:sym typeface="Symbol" pitchFamily="18" charset="2"/>
              </a:rPr>
            </a:br>
            <a:r>
              <a:rPr lang="ru-RU" sz="2400" dirty="0">
                <a:latin typeface="+mn-lt"/>
                <a:sym typeface="Symbol" pitchFamily="18" charset="2"/>
              </a:rPr>
              <a:t></a:t>
            </a:r>
            <a:r>
              <a:rPr lang="en-US" sz="2400" dirty="0">
                <a:latin typeface="+mn-lt"/>
                <a:sym typeface="Symbol" pitchFamily="18" charset="2"/>
              </a:rPr>
              <a:t>ABH = </a:t>
            </a:r>
            <a:r>
              <a:rPr lang="ru-RU" sz="2400" dirty="0">
                <a:latin typeface="+mn-lt"/>
                <a:sym typeface="Symbol" pitchFamily="18" charset="2"/>
              </a:rPr>
              <a:t></a:t>
            </a:r>
            <a:r>
              <a:rPr lang="en-US" sz="2400" dirty="0">
                <a:latin typeface="+mn-lt"/>
                <a:sym typeface="Symbol" pitchFamily="18" charset="2"/>
              </a:rPr>
              <a:t>ACH =30</a:t>
            </a:r>
            <a:r>
              <a:rPr lang="en-US" sz="2400" baseline="30000" dirty="0">
                <a:latin typeface="+mn-lt"/>
                <a:sym typeface="Symbol" pitchFamily="18" charset="2"/>
              </a:rPr>
              <a:t>0</a:t>
            </a:r>
            <a:r>
              <a:rPr lang="en-US" sz="2400" dirty="0">
                <a:latin typeface="+mn-lt"/>
                <a:sym typeface="Symbol" pitchFamily="18" charset="2"/>
              </a:rPr>
              <a:t>,</a:t>
            </a:r>
            <a:br>
              <a:rPr lang="en-US" sz="2400" dirty="0">
                <a:latin typeface="+mn-lt"/>
                <a:sym typeface="Symbol" pitchFamily="18" charset="2"/>
              </a:rPr>
            </a:br>
            <a:r>
              <a:rPr lang="en-US" sz="2400" dirty="0">
                <a:latin typeface="+mn-lt"/>
                <a:sym typeface="Symbol" pitchFamily="18" charset="2"/>
              </a:rPr>
              <a:t> </a:t>
            </a:r>
            <a:r>
              <a:rPr lang="ru-RU" sz="2400" dirty="0">
                <a:latin typeface="+mn-lt"/>
                <a:sym typeface="Symbol" pitchFamily="18" charset="2"/>
              </a:rPr>
              <a:t></a:t>
            </a:r>
            <a:r>
              <a:rPr lang="en-US" sz="2400" dirty="0">
                <a:latin typeface="+mn-lt"/>
                <a:sym typeface="Symbol" pitchFamily="18" charset="2"/>
              </a:rPr>
              <a:t>BHC = 120</a:t>
            </a:r>
            <a:r>
              <a:rPr lang="en-US" sz="2400" baseline="30000" dirty="0">
                <a:latin typeface="+mn-lt"/>
                <a:sym typeface="Symbol" pitchFamily="18" charset="2"/>
              </a:rPr>
              <a:t>0</a:t>
            </a:r>
            <a:endParaRPr lang="ru-RU" sz="2400" i="1" dirty="0">
              <a:latin typeface="+mn-lt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  <a:defRPr/>
            </a:pPr>
            <a:r>
              <a:rPr lang="ru-RU" sz="2400" dirty="0">
                <a:latin typeface="+mn-lt"/>
                <a:sym typeface="Symbol" pitchFamily="18" charset="2"/>
              </a:rPr>
              <a:t>Найти: </a:t>
            </a:r>
            <a:r>
              <a:rPr lang="en-US" sz="2400" dirty="0">
                <a:latin typeface="+mn-lt"/>
                <a:sym typeface="Symbol" pitchFamily="18" charset="2"/>
              </a:rPr>
              <a:t>BC.</a:t>
            </a:r>
            <a:endParaRPr lang="en-US" sz="2400" i="1" dirty="0">
              <a:latin typeface="+mn-lt"/>
              <a:sym typeface="Symbol" pitchFamily="18" charset="2"/>
            </a:endParaRPr>
          </a:p>
        </p:txBody>
      </p:sp>
      <p:sp>
        <p:nvSpPr>
          <p:cNvPr id="122885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600">
                <a:latin typeface="+mn-lt"/>
                <a:sym typeface="Symbol" pitchFamily="18" charset="2"/>
              </a:rPr>
              <a:t>№165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23850" y="3860800"/>
            <a:ext cx="5545138" cy="2232025"/>
            <a:chOff x="158" y="2387"/>
            <a:chExt cx="2948" cy="1134"/>
          </a:xfrm>
        </p:grpSpPr>
        <p:sp>
          <p:nvSpPr>
            <p:cNvPr id="122908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2909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800">
                  <a:latin typeface="+mn-lt"/>
                  <a:sym typeface="Symbol" pitchFamily="18" charset="2"/>
                </a:rPr>
                <a:t></a:t>
              </a:r>
            </a:p>
          </p:txBody>
        </p:sp>
      </p:grpSp>
      <p:sp>
        <p:nvSpPr>
          <p:cNvPr id="112717" name="Text Box 32"/>
          <p:cNvSpPr txBox="1">
            <a:spLocks noChangeArrowheads="1"/>
          </p:cNvSpPr>
          <p:nvPr/>
        </p:nvSpPr>
        <p:spPr bwMode="auto">
          <a:xfrm>
            <a:off x="2844800" y="15573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A</a:t>
            </a:r>
            <a:endParaRPr lang="ru-RU" sz="2400">
              <a:latin typeface="+mn-lt"/>
            </a:endParaRPr>
          </a:p>
        </p:txBody>
      </p:sp>
      <p:sp>
        <p:nvSpPr>
          <p:cNvPr id="112719" name="Text Box 34"/>
          <p:cNvSpPr txBox="1">
            <a:spLocks noChangeArrowheads="1"/>
          </p:cNvSpPr>
          <p:nvPr/>
        </p:nvSpPr>
        <p:spPr bwMode="auto">
          <a:xfrm>
            <a:off x="1260475" y="537368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B</a:t>
            </a:r>
            <a:endParaRPr lang="ru-RU" sz="2400">
              <a:latin typeface="+mn-lt"/>
            </a:endParaRPr>
          </a:p>
        </p:txBody>
      </p:sp>
      <p:sp>
        <p:nvSpPr>
          <p:cNvPr id="112720" name="Text Box 35"/>
          <p:cNvSpPr txBox="1">
            <a:spLocks noChangeArrowheads="1"/>
          </p:cNvSpPr>
          <p:nvPr/>
        </p:nvSpPr>
        <p:spPr bwMode="auto">
          <a:xfrm>
            <a:off x="4284663" y="50847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C</a:t>
            </a:r>
            <a:endParaRPr lang="ru-RU" sz="2400">
              <a:latin typeface="+mn-lt"/>
            </a:endParaRPr>
          </a:p>
        </p:txBody>
      </p:sp>
      <p:sp>
        <p:nvSpPr>
          <p:cNvPr id="112735" name="Line 95"/>
          <p:cNvSpPr>
            <a:spLocks noChangeShapeType="1"/>
          </p:cNvSpPr>
          <p:nvPr/>
        </p:nvSpPr>
        <p:spPr bwMode="auto">
          <a:xfrm>
            <a:off x="3060700" y="2060575"/>
            <a:ext cx="0" cy="2808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6" name="Line 96"/>
          <p:cNvSpPr>
            <a:spLocks noChangeShapeType="1"/>
          </p:cNvSpPr>
          <p:nvPr/>
        </p:nvSpPr>
        <p:spPr bwMode="auto">
          <a:xfrm>
            <a:off x="3060700" y="2060575"/>
            <a:ext cx="1296988" cy="35290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8" name="Line 98"/>
          <p:cNvSpPr>
            <a:spLocks noChangeShapeType="1"/>
          </p:cNvSpPr>
          <p:nvPr/>
        </p:nvSpPr>
        <p:spPr bwMode="auto">
          <a:xfrm flipH="1">
            <a:off x="1763713" y="2060575"/>
            <a:ext cx="1296987" cy="35290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9" name="Line 99"/>
          <p:cNvSpPr>
            <a:spLocks noChangeShapeType="1"/>
          </p:cNvSpPr>
          <p:nvPr/>
        </p:nvSpPr>
        <p:spPr bwMode="auto">
          <a:xfrm flipH="1">
            <a:off x="1765300" y="4868863"/>
            <a:ext cx="129540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40" name="Line 100"/>
          <p:cNvSpPr>
            <a:spLocks noChangeShapeType="1"/>
          </p:cNvSpPr>
          <p:nvPr/>
        </p:nvSpPr>
        <p:spPr bwMode="auto">
          <a:xfrm flipH="1" flipV="1">
            <a:off x="3059113" y="4868863"/>
            <a:ext cx="1296987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42" name="Text Box 34"/>
          <p:cNvSpPr txBox="1">
            <a:spLocks noChangeArrowheads="1"/>
          </p:cNvSpPr>
          <p:nvPr/>
        </p:nvSpPr>
        <p:spPr bwMode="auto">
          <a:xfrm>
            <a:off x="2646363" y="45370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Н</a:t>
            </a:r>
          </a:p>
        </p:txBody>
      </p:sp>
      <p:sp>
        <p:nvSpPr>
          <p:cNvPr id="122919" name="Arc 39"/>
          <p:cNvSpPr>
            <a:spLocks/>
          </p:cNvSpPr>
          <p:nvPr/>
        </p:nvSpPr>
        <p:spPr bwMode="auto">
          <a:xfrm rot="229753" flipH="1">
            <a:off x="4067175" y="5229225"/>
            <a:ext cx="215900" cy="207963"/>
          </a:xfrm>
          <a:custGeom>
            <a:avLst/>
            <a:gdLst>
              <a:gd name="G0" fmla="+- 0 0 0"/>
              <a:gd name="G1" fmla="+- 20816 0 0"/>
              <a:gd name="G2" fmla="+- 21600 0 0"/>
              <a:gd name="T0" fmla="*/ 5766 w 21600"/>
              <a:gd name="T1" fmla="*/ 0 h 20816"/>
              <a:gd name="T2" fmla="*/ 21600 w 21600"/>
              <a:gd name="T3" fmla="*/ 20816 h 20816"/>
              <a:gd name="T4" fmla="*/ 0 w 21600"/>
              <a:gd name="T5" fmla="*/ 20816 h 20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0816" fill="none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</a:path>
              <a:path w="21600" h="20816" stroke="0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  <a:lnTo>
                  <a:pt x="0" y="208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2920" name="Text Box 35"/>
          <p:cNvSpPr txBox="1">
            <a:spLocks noChangeArrowheads="1"/>
          </p:cNvSpPr>
          <p:nvPr/>
        </p:nvSpPr>
        <p:spPr bwMode="auto">
          <a:xfrm>
            <a:off x="3716338" y="497363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30</a:t>
            </a:r>
            <a:r>
              <a:rPr lang="en-US" baseline="30000">
                <a:latin typeface="+mn-lt"/>
                <a:sym typeface="Symbol" pitchFamily="18" charset="2"/>
              </a:rPr>
              <a:t>0</a:t>
            </a:r>
            <a:endParaRPr lang="en-US">
              <a:latin typeface="+mn-lt"/>
              <a:sym typeface="Symbol" pitchFamily="18" charset="2"/>
            </a:endParaRPr>
          </a:p>
        </p:txBody>
      </p:sp>
      <p:sp>
        <p:nvSpPr>
          <p:cNvPr id="122921" name="Arc 41"/>
          <p:cNvSpPr>
            <a:spLocks/>
          </p:cNvSpPr>
          <p:nvPr/>
        </p:nvSpPr>
        <p:spPr bwMode="auto">
          <a:xfrm rot="5859507" flipH="1">
            <a:off x="1837532" y="5279231"/>
            <a:ext cx="215900" cy="207963"/>
          </a:xfrm>
          <a:custGeom>
            <a:avLst/>
            <a:gdLst>
              <a:gd name="G0" fmla="+- 0 0 0"/>
              <a:gd name="G1" fmla="+- 20816 0 0"/>
              <a:gd name="G2" fmla="+- 21600 0 0"/>
              <a:gd name="T0" fmla="*/ 5766 w 21600"/>
              <a:gd name="T1" fmla="*/ 0 h 20816"/>
              <a:gd name="T2" fmla="*/ 21600 w 21600"/>
              <a:gd name="T3" fmla="*/ 20816 h 20816"/>
              <a:gd name="T4" fmla="*/ 0 w 21600"/>
              <a:gd name="T5" fmla="*/ 20816 h 20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0816" fill="none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</a:path>
              <a:path w="21600" h="20816" stroke="0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  <a:lnTo>
                  <a:pt x="0" y="208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2922" name="Text Box 35"/>
          <p:cNvSpPr txBox="1">
            <a:spLocks noChangeArrowheads="1"/>
          </p:cNvSpPr>
          <p:nvPr/>
        </p:nvSpPr>
        <p:spPr bwMode="auto">
          <a:xfrm>
            <a:off x="1895475" y="502602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30</a:t>
            </a:r>
            <a:r>
              <a:rPr lang="en-US" baseline="30000">
                <a:latin typeface="+mn-lt"/>
                <a:sym typeface="Symbol" pitchFamily="18" charset="2"/>
              </a:rPr>
              <a:t>0</a:t>
            </a:r>
            <a:endParaRPr lang="en-US">
              <a:latin typeface="+mn-lt"/>
              <a:sym typeface="Symbol" pitchFamily="18" charset="2"/>
            </a:endParaRPr>
          </a:p>
        </p:txBody>
      </p:sp>
      <p:sp>
        <p:nvSpPr>
          <p:cNvPr id="122923" name="Text Box 35"/>
          <p:cNvSpPr txBox="1">
            <a:spLocks noChangeArrowheads="1"/>
          </p:cNvSpPr>
          <p:nvPr/>
        </p:nvSpPr>
        <p:spPr bwMode="auto">
          <a:xfrm>
            <a:off x="3059113" y="39338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d</a:t>
            </a:r>
          </a:p>
        </p:txBody>
      </p:sp>
      <p:sp>
        <p:nvSpPr>
          <p:cNvPr id="122924" name="Arc 44"/>
          <p:cNvSpPr>
            <a:spLocks/>
          </p:cNvSpPr>
          <p:nvPr/>
        </p:nvSpPr>
        <p:spPr bwMode="auto">
          <a:xfrm rot="13988022" flipH="1">
            <a:off x="2918619" y="4815682"/>
            <a:ext cx="215900" cy="207962"/>
          </a:xfrm>
          <a:custGeom>
            <a:avLst/>
            <a:gdLst>
              <a:gd name="G0" fmla="+- 0 0 0"/>
              <a:gd name="G1" fmla="+- 20816 0 0"/>
              <a:gd name="G2" fmla="+- 21600 0 0"/>
              <a:gd name="T0" fmla="*/ 5766 w 21600"/>
              <a:gd name="T1" fmla="*/ 0 h 20816"/>
              <a:gd name="T2" fmla="*/ 21600 w 21600"/>
              <a:gd name="T3" fmla="*/ 20816 h 20816"/>
              <a:gd name="T4" fmla="*/ 0 w 21600"/>
              <a:gd name="T5" fmla="*/ 20816 h 20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0816" fill="none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</a:path>
              <a:path w="21600" h="20816" stroke="0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  <a:lnTo>
                  <a:pt x="0" y="208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2925" name="Arc 45"/>
          <p:cNvSpPr>
            <a:spLocks/>
          </p:cNvSpPr>
          <p:nvPr/>
        </p:nvSpPr>
        <p:spPr bwMode="auto">
          <a:xfrm rot="13988022" flipH="1">
            <a:off x="2944813" y="4814888"/>
            <a:ext cx="215900" cy="285750"/>
          </a:xfrm>
          <a:custGeom>
            <a:avLst/>
            <a:gdLst>
              <a:gd name="G0" fmla="+- 0 0 0"/>
              <a:gd name="G1" fmla="+- 21011 0 0"/>
              <a:gd name="G2" fmla="+- 21600 0 0"/>
              <a:gd name="T0" fmla="*/ 5011 w 21600"/>
              <a:gd name="T1" fmla="*/ 0 h 28682"/>
              <a:gd name="T2" fmla="*/ 20192 w 21600"/>
              <a:gd name="T3" fmla="*/ 28682 h 28682"/>
              <a:gd name="T4" fmla="*/ 0 w 21600"/>
              <a:gd name="T5" fmla="*/ 21011 h 28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8682" fill="none" extrusionOk="0">
                <a:moveTo>
                  <a:pt x="5010" y="0"/>
                </a:moveTo>
                <a:cubicBezTo>
                  <a:pt x="14737" y="2319"/>
                  <a:pt x="21600" y="11011"/>
                  <a:pt x="21600" y="21011"/>
                </a:cubicBezTo>
                <a:cubicBezTo>
                  <a:pt x="21600" y="23632"/>
                  <a:pt x="21122" y="26231"/>
                  <a:pt x="20191" y="28681"/>
                </a:cubicBezTo>
              </a:path>
              <a:path w="21600" h="28682" stroke="0" extrusionOk="0">
                <a:moveTo>
                  <a:pt x="5010" y="0"/>
                </a:moveTo>
                <a:cubicBezTo>
                  <a:pt x="14737" y="2319"/>
                  <a:pt x="21600" y="11011"/>
                  <a:pt x="21600" y="21011"/>
                </a:cubicBezTo>
                <a:cubicBezTo>
                  <a:pt x="21600" y="23632"/>
                  <a:pt x="21122" y="26231"/>
                  <a:pt x="20191" y="28681"/>
                </a:cubicBezTo>
                <a:lnTo>
                  <a:pt x="0" y="2101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2926" name="Text Box 35"/>
          <p:cNvSpPr txBox="1">
            <a:spLocks noChangeArrowheads="1"/>
          </p:cNvSpPr>
          <p:nvPr/>
        </p:nvSpPr>
        <p:spPr bwMode="auto">
          <a:xfrm>
            <a:off x="2771775" y="494188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120</a:t>
            </a:r>
            <a:r>
              <a:rPr lang="en-US" baseline="30000">
                <a:latin typeface="+mn-lt"/>
                <a:sym typeface="Symbol" pitchFamily="18" charset="2"/>
              </a:rPr>
              <a:t>0</a:t>
            </a:r>
            <a:endParaRPr lang="en-US">
              <a:latin typeface="+mn-lt"/>
              <a:sym typeface="Symbol" pitchFamily="18" charset="2"/>
            </a:endParaRPr>
          </a:p>
        </p:txBody>
      </p:sp>
      <p:sp>
        <p:nvSpPr>
          <p:cNvPr id="3" name="Line 100"/>
          <p:cNvSpPr>
            <a:spLocks noChangeShapeType="1"/>
          </p:cNvSpPr>
          <p:nvPr/>
        </p:nvSpPr>
        <p:spPr bwMode="auto">
          <a:xfrm flipH="1" flipV="1">
            <a:off x="1763713" y="5589588"/>
            <a:ext cx="25923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2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2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2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2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2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2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85" grpId="0"/>
      <p:bldP spid="112717" grpId="0"/>
      <p:bldP spid="112719" grpId="0"/>
      <p:bldP spid="112720" grpId="0"/>
      <p:bldP spid="112742" grpId="0"/>
      <p:bldP spid="122919" grpId="0" animBg="1"/>
      <p:bldP spid="122920" grpId="0"/>
      <p:bldP spid="122921" grpId="0" animBg="1"/>
      <p:bldP spid="122922" grpId="0"/>
      <p:bldP spid="122923" grpId="0"/>
      <p:bldP spid="122924" grpId="0" animBg="1"/>
      <p:bldP spid="122925" grpId="0" animBg="1"/>
      <p:bldP spid="12292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Угол между прямой и плоскостью </a:t>
            </a:r>
          </a:p>
        </p:txBody>
      </p:sp>
      <p:sp>
        <p:nvSpPr>
          <p:cNvPr id="491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6" name="Text Box 11"/>
          <p:cNvSpPr txBox="1">
            <a:spLocks noChangeArrowheads="1"/>
          </p:cNvSpPr>
          <p:nvPr/>
        </p:nvSpPr>
        <p:spPr bwMode="auto">
          <a:xfrm>
            <a:off x="4427538" y="1916113"/>
            <a:ext cx="447040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AH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(HBC),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BH = CH</a:t>
            </a:r>
            <a:r>
              <a:rPr lang="ru-RU" sz="2400">
                <a:latin typeface="Cambria" pitchFamily="18" charset="0"/>
                <a:sym typeface="Symbol" pitchFamily="18" charset="2"/>
              </a:rPr>
              <a:t>,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AB = 4,</a:t>
            </a:r>
            <a:br>
              <a:rPr lang="en-US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</a:t>
            </a:r>
            <a:r>
              <a:rPr lang="en-US" sz="2400">
                <a:latin typeface="Cambria" pitchFamily="18" charset="0"/>
                <a:sym typeface="Symbol" pitchFamily="18" charset="2"/>
              </a:rPr>
              <a:t>BHC = 120</a:t>
            </a:r>
            <a:r>
              <a:rPr lang="en-US" sz="2400" baseline="30000">
                <a:latin typeface="Cambria" pitchFamily="18" charset="0"/>
                <a:sym typeface="Symbol" pitchFamily="18" charset="2"/>
              </a:rPr>
              <a:t>0</a:t>
            </a:r>
            <a:endParaRPr lang="ru-RU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Найти:</a:t>
            </a: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</a:t>
            </a:r>
            <a:r>
              <a:rPr lang="en-US" sz="2400">
                <a:latin typeface="Cambria" pitchFamily="18" charset="0"/>
                <a:sym typeface="Symbol" pitchFamily="18" charset="2"/>
              </a:rPr>
              <a:t>ACH.</a:t>
            </a:r>
          </a:p>
        </p:txBody>
      </p:sp>
      <p:sp>
        <p:nvSpPr>
          <p:cNvPr id="123909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600">
                <a:latin typeface="+mn-lt"/>
                <a:sym typeface="Symbol" pitchFamily="18" charset="2"/>
              </a:rPr>
              <a:t>№</a:t>
            </a:r>
            <a:r>
              <a:rPr lang="en-US" sz="3600">
                <a:latin typeface="+mn-lt"/>
                <a:sym typeface="Symbol" pitchFamily="18" charset="2"/>
              </a:rPr>
              <a:t>2</a:t>
            </a:r>
            <a:endParaRPr lang="ru-RU" sz="3600">
              <a:latin typeface="+mn-lt"/>
              <a:sym typeface="Symbol" pitchFamily="18" charset="2"/>
            </a:endParaRPr>
          </a:p>
        </p:txBody>
      </p:sp>
      <p:grpSp>
        <p:nvGrpSpPr>
          <p:cNvPr id="49158" name="Group 45"/>
          <p:cNvGrpSpPr>
            <a:grpSpLocks/>
          </p:cNvGrpSpPr>
          <p:nvPr/>
        </p:nvGrpSpPr>
        <p:grpSpPr bwMode="auto">
          <a:xfrm>
            <a:off x="323850" y="3860800"/>
            <a:ext cx="5545138" cy="2232025"/>
            <a:chOff x="158" y="2387"/>
            <a:chExt cx="2948" cy="1134"/>
          </a:xfrm>
        </p:grpSpPr>
        <p:sp>
          <p:nvSpPr>
            <p:cNvPr id="123911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3912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800">
                  <a:latin typeface="+mn-lt"/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112717" name="Text Box 32"/>
          <p:cNvSpPr txBox="1">
            <a:spLocks noChangeArrowheads="1"/>
          </p:cNvSpPr>
          <p:nvPr/>
        </p:nvSpPr>
        <p:spPr bwMode="auto">
          <a:xfrm>
            <a:off x="2843213" y="26368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A</a:t>
            </a:r>
            <a:endParaRPr lang="ru-RU" sz="2400">
              <a:latin typeface="+mn-lt"/>
            </a:endParaRPr>
          </a:p>
        </p:txBody>
      </p:sp>
      <p:sp>
        <p:nvSpPr>
          <p:cNvPr id="112719" name="Text Box 34"/>
          <p:cNvSpPr txBox="1">
            <a:spLocks noChangeArrowheads="1"/>
          </p:cNvSpPr>
          <p:nvPr/>
        </p:nvSpPr>
        <p:spPr bwMode="auto">
          <a:xfrm>
            <a:off x="1260475" y="537368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B</a:t>
            </a:r>
            <a:endParaRPr lang="ru-RU" sz="2400">
              <a:latin typeface="+mn-lt"/>
            </a:endParaRPr>
          </a:p>
        </p:txBody>
      </p:sp>
      <p:sp>
        <p:nvSpPr>
          <p:cNvPr id="112720" name="Text Box 35"/>
          <p:cNvSpPr txBox="1">
            <a:spLocks noChangeArrowheads="1"/>
          </p:cNvSpPr>
          <p:nvPr/>
        </p:nvSpPr>
        <p:spPr bwMode="auto">
          <a:xfrm>
            <a:off x="4284663" y="50847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C</a:t>
            </a:r>
            <a:endParaRPr lang="ru-RU" sz="2400">
              <a:latin typeface="+mn-lt"/>
            </a:endParaRPr>
          </a:p>
        </p:txBody>
      </p:sp>
      <p:sp>
        <p:nvSpPr>
          <p:cNvPr id="112735" name="Line 95"/>
          <p:cNvSpPr>
            <a:spLocks noChangeShapeType="1"/>
          </p:cNvSpPr>
          <p:nvPr/>
        </p:nvSpPr>
        <p:spPr bwMode="auto">
          <a:xfrm>
            <a:off x="3059113" y="3213100"/>
            <a:ext cx="0" cy="16557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6" name="Line 96"/>
          <p:cNvSpPr>
            <a:spLocks noChangeShapeType="1"/>
          </p:cNvSpPr>
          <p:nvPr/>
        </p:nvSpPr>
        <p:spPr bwMode="auto">
          <a:xfrm>
            <a:off x="3059113" y="3213100"/>
            <a:ext cx="1296987" cy="2376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8" name="Line 98"/>
          <p:cNvSpPr>
            <a:spLocks noChangeShapeType="1"/>
          </p:cNvSpPr>
          <p:nvPr/>
        </p:nvSpPr>
        <p:spPr bwMode="auto">
          <a:xfrm flipH="1">
            <a:off x="1763713" y="3213100"/>
            <a:ext cx="1295400" cy="2376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9" name="Line 99"/>
          <p:cNvSpPr>
            <a:spLocks noChangeShapeType="1"/>
          </p:cNvSpPr>
          <p:nvPr/>
        </p:nvSpPr>
        <p:spPr bwMode="auto">
          <a:xfrm flipH="1">
            <a:off x="1765300" y="4868863"/>
            <a:ext cx="129540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40" name="Line 100"/>
          <p:cNvSpPr>
            <a:spLocks noChangeShapeType="1"/>
          </p:cNvSpPr>
          <p:nvPr/>
        </p:nvSpPr>
        <p:spPr bwMode="auto">
          <a:xfrm flipH="1" flipV="1">
            <a:off x="3059113" y="4868863"/>
            <a:ext cx="1296987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42" name="Text Box 34"/>
          <p:cNvSpPr txBox="1">
            <a:spLocks noChangeArrowheads="1"/>
          </p:cNvSpPr>
          <p:nvPr/>
        </p:nvSpPr>
        <p:spPr bwMode="auto">
          <a:xfrm>
            <a:off x="2646363" y="45370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Н</a:t>
            </a:r>
          </a:p>
        </p:txBody>
      </p:sp>
      <p:sp>
        <p:nvSpPr>
          <p:cNvPr id="123926" name="Text Box 35"/>
          <p:cNvSpPr txBox="1">
            <a:spLocks noChangeArrowheads="1"/>
          </p:cNvSpPr>
          <p:nvPr/>
        </p:nvSpPr>
        <p:spPr bwMode="auto">
          <a:xfrm>
            <a:off x="2916238" y="558958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6</a:t>
            </a:r>
          </a:p>
        </p:txBody>
      </p:sp>
      <p:sp>
        <p:nvSpPr>
          <p:cNvPr id="123927" name="Arc 23"/>
          <p:cNvSpPr>
            <a:spLocks/>
          </p:cNvSpPr>
          <p:nvPr/>
        </p:nvSpPr>
        <p:spPr bwMode="auto">
          <a:xfrm rot="13988022" flipH="1">
            <a:off x="2918619" y="4815682"/>
            <a:ext cx="215900" cy="207962"/>
          </a:xfrm>
          <a:custGeom>
            <a:avLst/>
            <a:gdLst>
              <a:gd name="G0" fmla="+- 0 0 0"/>
              <a:gd name="G1" fmla="+- 20816 0 0"/>
              <a:gd name="G2" fmla="+- 21600 0 0"/>
              <a:gd name="T0" fmla="*/ 5766 w 21600"/>
              <a:gd name="T1" fmla="*/ 0 h 20816"/>
              <a:gd name="T2" fmla="*/ 21600 w 21600"/>
              <a:gd name="T3" fmla="*/ 20816 h 20816"/>
              <a:gd name="T4" fmla="*/ 0 w 21600"/>
              <a:gd name="T5" fmla="*/ 20816 h 20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0816" fill="none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</a:path>
              <a:path w="21600" h="20816" stroke="0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  <a:lnTo>
                  <a:pt x="0" y="208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3928" name="Arc 24"/>
          <p:cNvSpPr>
            <a:spLocks/>
          </p:cNvSpPr>
          <p:nvPr/>
        </p:nvSpPr>
        <p:spPr bwMode="auto">
          <a:xfrm rot="13988022" flipH="1">
            <a:off x="2944813" y="4814888"/>
            <a:ext cx="215900" cy="285750"/>
          </a:xfrm>
          <a:custGeom>
            <a:avLst/>
            <a:gdLst>
              <a:gd name="G0" fmla="+- 0 0 0"/>
              <a:gd name="G1" fmla="+- 21011 0 0"/>
              <a:gd name="G2" fmla="+- 21600 0 0"/>
              <a:gd name="T0" fmla="*/ 5011 w 21600"/>
              <a:gd name="T1" fmla="*/ 0 h 28682"/>
              <a:gd name="T2" fmla="*/ 20192 w 21600"/>
              <a:gd name="T3" fmla="*/ 28682 h 28682"/>
              <a:gd name="T4" fmla="*/ 0 w 21600"/>
              <a:gd name="T5" fmla="*/ 21011 h 28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8682" fill="none" extrusionOk="0">
                <a:moveTo>
                  <a:pt x="5010" y="0"/>
                </a:moveTo>
                <a:cubicBezTo>
                  <a:pt x="14737" y="2319"/>
                  <a:pt x="21600" y="11011"/>
                  <a:pt x="21600" y="21011"/>
                </a:cubicBezTo>
                <a:cubicBezTo>
                  <a:pt x="21600" y="23632"/>
                  <a:pt x="21122" y="26231"/>
                  <a:pt x="20191" y="28681"/>
                </a:cubicBezTo>
              </a:path>
              <a:path w="21600" h="28682" stroke="0" extrusionOk="0">
                <a:moveTo>
                  <a:pt x="5010" y="0"/>
                </a:moveTo>
                <a:cubicBezTo>
                  <a:pt x="14737" y="2319"/>
                  <a:pt x="21600" y="11011"/>
                  <a:pt x="21600" y="21011"/>
                </a:cubicBezTo>
                <a:cubicBezTo>
                  <a:pt x="21600" y="23632"/>
                  <a:pt x="21122" y="26231"/>
                  <a:pt x="20191" y="28681"/>
                </a:cubicBezTo>
                <a:lnTo>
                  <a:pt x="0" y="2101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3929" name="Text Box 35"/>
          <p:cNvSpPr txBox="1">
            <a:spLocks noChangeArrowheads="1"/>
          </p:cNvSpPr>
          <p:nvPr/>
        </p:nvSpPr>
        <p:spPr bwMode="auto">
          <a:xfrm>
            <a:off x="2771775" y="494188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120</a:t>
            </a:r>
            <a:r>
              <a:rPr lang="en-US" baseline="30000">
                <a:latin typeface="+mn-lt"/>
                <a:sym typeface="Symbol" pitchFamily="18" charset="2"/>
              </a:rPr>
              <a:t>0</a:t>
            </a:r>
            <a:endParaRPr lang="en-US">
              <a:latin typeface="+mn-lt"/>
              <a:sym typeface="Symbol" pitchFamily="18" charset="2"/>
            </a:endParaRPr>
          </a:p>
        </p:txBody>
      </p:sp>
      <p:sp>
        <p:nvSpPr>
          <p:cNvPr id="3" name="Line 100"/>
          <p:cNvSpPr>
            <a:spLocks noChangeShapeType="1"/>
          </p:cNvSpPr>
          <p:nvPr/>
        </p:nvSpPr>
        <p:spPr bwMode="auto">
          <a:xfrm flipH="1" flipV="1">
            <a:off x="1763713" y="5589588"/>
            <a:ext cx="25923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3931" name="Text Box 35"/>
          <p:cNvSpPr txBox="1">
            <a:spLocks noChangeArrowheads="1"/>
          </p:cNvSpPr>
          <p:nvPr/>
        </p:nvSpPr>
        <p:spPr bwMode="auto">
          <a:xfrm>
            <a:off x="2124075" y="40767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4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3995738" y="6165850"/>
            <a:ext cx="4319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ДЗ: п2</a:t>
            </a:r>
            <a:r>
              <a:rPr lang="en-US" sz="2800">
                <a:solidFill>
                  <a:srgbClr val="FF33CC"/>
                </a:solidFill>
                <a:latin typeface="Cambria" pitchFamily="18" charset="0"/>
              </a:rPr>
              <a:t>1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, № 1</a:t>
            </a:r>
            <a:r>
              <a:rPr lang="en-US" sz="2800">
                <a:solidFill>
                  <a:srgbClr val="FF33CC"/>
                </a:solidFill>
                <a:latin typeface="Cambria" pitchFamily="18" charset="0"/>
              </a:rPr>
              <a:t>62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,  1</a:t>
            </a:r>
            <a:r>
              <a:rPr lang="en-US" sz="2800">
                <a:solidFill>
                  <a:srgbClr val="FF33CC"/>
                </a:solidFill>
                <a:latin typeface="Cambria" pitchFamily="18" charset="0"/>
              </a:rPr>
              <a:t>63, 164</a:t>
            </a:r>
            <a:endParaRPr lang="ru-RU" sz="2800">
              <a:solidFill>
                <a:srgbClr val="FF33CC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Решение задач </a:t>
            </a:r>
          </a:p>
        </p:txBody>
      </p:sp>
      <p:sp>
        <p:nvSpPr>
          <p:cNvPr id="501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909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>
                <a:latin typeface="Cambria" pitchFamily="18" charset="0"/>
                <a:sym typeface="Symbol" pitchFamily="18" charset="2"/>
              </a:rPr>
              <a:t>№1</a:t>
            </a:r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250825" y="2205038"/>
            <a:ext cx="4465638" cy="3629025"/>
            <a:chOff x="158" y="1389"/>
            <a:chExt cx="2813" cy="2286"/>
          </a:xfrm>
        </p:grpSpPr>
        <p:grpSp>
          <p:nvGrpSpPr>
            <p:cNvPr id="50197" name="Group 45"/>
            <p:cNvGrpSpPr>
              <a:grpSpLocks/>
            </p:cNvGrpSpPr>
            <p:nvPr/>
          </p:nvGrpSpPr>
          <p:grpSpPr bwMode="auto">
            <a:xfrm>
              <a:off x="340" y="2931"/>
              <a:ext cx="2631" cy="744"/>
              <a:chOff x="158" y="2387"/>
              <a:chExt cx="2948" cy="1164"/>
            </a:xfrm>
          </p:grpSpPr>
          <p:sp>
            <p:nvSpPr>
              <p:cNvPr id="50209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6499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10" name="Text Box 44"/>
              <p:cNvSpPr txBox="1">
                <a:spLocks noChangeArrowheads="1"/>
              </p:cNvSpPr>
              <p:nvPr/>
            </p:nvSpPr>
            <p:spPr bwMode="auto">
              <a:xfrm>
                <a:off x="429" y="3160"/>
                <a:ext cx="275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>
                    <a:sym typeface="Symbol" pitchFamily="18" charset="2"/>
                  </a:rPr>
                  <a:t></a:t>
                </a:r>
              </a:p>
            </p:txBody>
          </p:sp>
        </p:grpSp>
        <p:grpSp>
          <p:nvGrpSpPr>
            <p:cNvPr id="50198" name="Group 43"/>
            <p:cNvGrpSpPr>
              <a:grpSpLocks/>
            </p:cNvGrpSpPr>
            <p:nvPr/>
          </p:nvGrpSpPr>
          <p:grpSpPr bwMode="auto">
            <a:xfrm>
              <a:off x="975" y="1797"/>
              <a:ext cx="1315" cy="1796"/>
              <a:chOff x="2290" y="1298"/>
              <a:chExt cx="1588" cy="2214"/>
            </a:xfrm>
          </p:grpSpPr>
          <p:sp>
            <p:nvSpPr>
              <p:cNvPr id="50202" name="Text Box 33"/>
              <p:cNvSpPr txBox="1">
                <a:spLocks noChangeArrowheads="1"/>
              </p:cNvSpPr>
              <p:nvPr/>
            </p:nvSpPr>
            <p:spPr bwMode="auto">
              <a:xfrm>
                <a:off x="3515" y="3113"/>
                <a:ext cx="363" cy="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>
                    <a:latin typeface="Cambria" pitchFamily="18" charset="0"/>
                  </a:rPr>
                  <a:t>B</a:t>
                </a:r>
                <a:endParaRPr lang="ru-RU" sz="2400">
                  <a:latin typeface="Cambria" pitchFamily="18" charset="0"/>
                </a:endParaRPr>
              </a:p>
            </p:txBody>
          </p:sp>
          <p:sp>
            <p:nvSpPr>
              <p:cNvPr id="50203" name="Text Box 34"/>
              <p:cNvSpPr txBox="1">
                <a:spLocks noChangeArrowheads="1"/>
              </p:cNvSpPr>
              <p:nvPr/>
            </p:nvSpPr>
            <p:spPr bwMode="auto">
              <a:xfrm>
                <a:off x="2290" y="3157"/>
                <a:ext cx="363" cy="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>
                    <a:latin typeface="Cambria" pitchFamily="18" charset="0"/>
                  </a:rPr>
                  <a:t>C</a:t>
                </a:r>
                <a:endParaRPr lang="ru-RU" sz="2400">
                  <a:latin typeface="Cambria" pitchFamily="18" charset="0"/>
                </a:endParaRPr>
              </a:p>
            </p:txBody>
          </p:sp>
          <p:sp>
            <p:nvSpPr>
              <p:cNvPr id="50204" name="Text Box 35"/>
              <p:cNvSpPr txBox="1">
                <a:spLocks noChangeArrowheads="1"/>
              </p:cNvSpPr>
              <p:nvPr/>
            </p:nvSpPr>
            <p:spPr bwMode="auto">
              <a:xfrm>
                <a:off x="2381" y="1298"/>
                <a:ext cx="363" cy="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>
                    <a:latin typeface="Cambria" pitchFamily="18" charset="0"/>
                  </a:rPr>
                  <a:t>A</a:t>
                </a:r>
                <a:endParaRPr lang="ru-RU" sz="2400">
                  <a:latin typeface="Cambria" pitchFamily="18" charset="0"/>
                </a:endParaRPr>
              </a:p>
            </p:txBody>
          </p:sp>
          <p:sp>
            <p:nvSpPr>
              <p:cNvPr id="9" name="AutoShape 47"/>
              <p:cNvSpPr>
                <a:spLocks noChangeArrowheads="1"/>
              </p:cNvSpPr>
              <p:nvPr/>
            </p:nvSpPr>
            <p:spPr bwMode="auto">
              <a:xfrm rot="-5400000">
                <a:off x="2464" y="2978"/>
                <a:ext cx="242" cy="136"/>
              </a:xfrm>
              <a:prstGeom prst="parallelogram">
                <a:avLst>
                  <a:gd name="adj" fmla="val 0"/>
                </a:avLst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206" name="Line 48"/>
              <p:cNvSpPr>
                <a:spLocks noChangeShapeType="1"/>
              </p:cNvSpPr>
              <p:nvPr/>
            </p:nvSpPr>
            <p:spPr bwMode="auto">
              <a:xfrm>
                <a:off x="2517" y="1616"/>
                <a:ext cx="0" cy="15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207" name="Line 49"/>
              <p:cNvSpPr>
                <a:spLocks noChangeShapeType="1"/>
              </p:cNvSpPr>
              <p:nvPr/>
            </p:nvSpPr>
            <p:spPr bwMode="auto">
              <a:xfrm>
                <a:off x="2517" y="3170"/>
                <a:ext cx="104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208" name="Line 50"/>
              <p:cNvSpPr>
                <a:spLocks noChangeShapeType="1"/>
              </p:cNvSpPr>
              <p:nvPr/>
            </p:nvSpPr>
            <p:spPr bwMode="auto">
              <a:xfrm>
                <a:off x="2517" y="1616"/>
                <a:ext cx="1043" cy="15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0199" name="Rectangle 6"/>
            <p:cNvSpPr>
              <a:spLocks noChangeArrowheads="1"/>
            </p:cNvSpPr>
            <p:nvPr/>
          </p:nvSpPr>
          <p:spPr bwMode="auto">
            <a:xfrm>
              <a:off x="158" y="1389"/>
              <a:ext cx="409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sz="3600">
                  <a:latin typeface="Cambria" pitchFamily="18" charset="0"/>
                  <a:sym typeface="Symbol" pitchFamily="18" charset="2"/>
                </a:rPr>
                <a:t>a)</a:t>
              </a:r>
              <a:endParaRPr lang="ru-RU" sz="3600">
                <a:latin typeface="Cambria" pitchFamily="18" charset="0"/>
                <a:sym typeface="Symbol" pitchFamily="18" charset="2"/>
              </a:endParaRPr>
            </a:p>
          </p:txBody>
        </p:sp>
        <p:sp>
          <p:nvSpPr>
            <p:cNvPr id="50200" name="Text Box 35"/>
            <p:cNvSpPr txBox="1">
              <a:spLocks noChangeArrowheads="1"/>
            </p:cNvSpPr>
            <p:nvPr/>
          </p:nvSpPr>
          <p:spPr bwMode="auto">
            <a:xfrm>
              <a:off x="1565" y="2568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10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50201" name="Text Box 35"/>
            <p:cNvSpPr txBox="1">
              <a:spLocks noChangeArrowheads="1"/>
            </p:cNvSpPr>
            <p:nvPr/>
          </p:nvSpPr>
          <p:spPr bwMode="auto">
            <a:xfrm>
              <a:off x="1429" y="3249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5</a:t>
              </a:r>
              <a:endParaRPr lang="ru-RU" sz="2400">
                <a:latin typeface="Cambria" pitchFamily="18" charset="0"/>
              </a:endParaRPr>
            </a:p>
          </p:txBody>
        </p:sp>
      </p:grp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4500563" y="2205038"/>
            <a:ext cx="4176712" cy="3629025"/>
            <a:chOff x="2835" y="1389"/>
            <a:chExt cx="2631" cy="2286"/>
          </a:xfrm>
        </p:grpSpPr>
        <p:grpSp>
          <p:nvGrpSpPr>
            <p:cNvPr id="50183" name="Group 45"/>
            <p:cNvGrpSpPr>
              <a:grpSpLocks/>
            </p:cNvGrpSpPr>
            <p:nvPr/>
          </p:nvGrpSpPr>
          <p:grpSpPr bwMode="auto">
            <a:xfrm>
              <a:off x="2835" y="2931"/>
              <a:ext cx="2631" cy="744"/>
              <a:chOff x="158" y="2387"/>
              <a:chExt cx="2948" cy="1164"/>
            </a:xfrm>
          </p:grpSpPr>
          <p:sp>
            <p:nvSpPr>
              <p:cNvPr id="50195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6499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6" name="Text Box 44"/>
              <p:cNvSpPr txBox="1">
                <a:spLocks noChangeArrowheads="1"/>
              </p:cNvSpPr>
              <p:nvPr/>
            </p:nvSpPr>
            <p:spPr bwMode="auto">
              <a:xfrm>
                <a:off x="429" y="3160"/>
                <a:ext cx="275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>
                    <a:sym typeface="Symbol" pitchFamily="18" charset="2"/>
                  </a:rPr>
                  <a:t></a:t>
                </a:r>
              </a:p>
            </p:txBody>
          </p:sp>
        </p:grpSp>
        <p:grpSp>
          <p:nvGrpSpPr>
            <p:cNvPr id="50184" name="Group 43"/>
            <p:cNvGrpSpPr>
              <a:grpSpLocks/>
            </p:cNvGrpSpPr>
            <p:nvPr/>
          </p:nvGrpSpPr>
          <p:grpSpPr bwMode="auto">
            <a:xfrm>
              <a:off x="3470" y="1797"/>
              <a:ext cx="1315" cy="1796"/>
              <a:chOff x="2290" y="1298"/>
              <a:chExt cx="1588" cy="2214"/>
            </a:xfrm>
          </p:grpSpPr>
          <p:sp>
            <p:nvSpPr>
              <p:cNvPr id="50188" name="Text Box 33"/>
              <p:cNvSpPr txBox="1">
                <a:spLocks noChangeArrowheads="1"/>
              </p:cNvSpPr>
              <p:nvPr/>
            </p:nvSpPr>
            <p:spPr bwMode="auto">
              <a:xfrm>
                <a:off x="3515" y="3113"/>
                <a:ext cx="363" cy="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>
                    <a:latin typeface="Cambria" pitchFamily="18" charset="0"/>
                  </a:rPr>
                  <a:t>B</a:t>
                </a:r>
                <a:endParaRPr lang="ru-RU" sz="2400">
                  <a:latin typeface="Cambria" pitchFamily="18" charset="0"/>
                </a:endParaRPr>
              </a:p>
            </p:txBody>
          </p:sp>
          <p:sp>
            <p:nvSpPr>
              <p:cNvPr id="50189" name="Text Box 34"/>
              <p:cNvSpPr txBox="1">
                <a:spLocks noChangeArrowheads="1"/>
              </p:cNvSpPr>
              <p:nvPr/>
            </p:nvSpPr>
            <p:spPr bwMode="auto">
              <a:xfrm>
                <a:off x="2290" y="3157"/>
                <a:ext cx="363" cy="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>
                    <a:latin typeface="Cambria" pitchFamily="18" charset="0"/>
                  </a:rPr>
                  <a:t>C</a:t>
                </a:r>
                <a:endParaRPr lang="ru-RU" sz="2400">
                  <a:latin typeface="Cambria" pitchFamily="18" charset="0"/>
                </a:endParaRPr>
              </a:p>
            </p:txBody>
          </p:sp>
          <p:sp>
            <p:nvSpPr>
              <p:cNvPr id="50190" name="Text Box 35"/>
              <p:cNvSpPr txBox="1">
                <a:spLocks noChangeArrowheads="1"/>
              </p:cNvSpPr>
              <p:nvPr/>
            </p:nvSpPr>
            <p:spPr bwMode="auto">
              <a:xfrm>
                <a:off x="2381" y="1298"/>
                <a:ext cx="363" cy="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>
                    <a:latin typeface="Cambria" pitchFamily="18" charset="0"/>
                  </a:rPr>
                  <a:t>A</a:t>
                </a:r>
                <a:endParaRPr lang="ru-RU" sz="2400">
                  <a:latin typeface="Cambria" pitchFamily="18" charset="0"/>
                </a:endParaRPr>
              </a:p>
            </p:txBody>
          </p:sp>
          <p:sp>
            <p:nvSpPr>
              <p:cNvPr id="108579" name="AutoShape 47"/>
              <p:cNvSpPr>
                <a:spLocks noChangeArrowheads="1"/>
              </p:cNvSpPr>
              <p:nvPr/>
            </p:nvSpPr>
            <p:spPr bwMode="auto">
              <a:xfrm rot="-5400000">
                <a:off x="2464" y="2978"/>
                <a:ext cx="242" cy="136"/>
              </a:xfrm>
              <a:prstGeom prst="parallelogram">
                <a:avLst>
                  <a:gd name="adj" fmla="val 0"/>
                </a:avLst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192" name="Line 48"/>
              <p:cNvSpPr>
                <a:spLocks noChangeShapeType="1"/>
              </p:cNvSpPr>
              <p:nvPr/>
            </p:nvSpPr>
            <p:spPr bwMode="auto">
              <a:xfrm>
                <a:off x="2517" y="1616"/>
                <a:ext cx="0" cy="15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3" name="Line 49"/>
              <p:cNvSpPr>
                <a:spLocks noChangeShapeType="1"/>
              </p:cNvSpPr>
              <p:nvPr/>
            </p:nvSpPr>
            <p:spPr bwMode="auto">
              <a:xfrm>
                <a:off x="2517" y="3170"/>
                <a:ext cx="104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4" name="Line 50"/>
              <p:cNvSpPr>
                <a:spLocks noChangeShapeType="1"/>
              </p:cNvSpPr>
              <p:nvPr/>
            </p:nvSpPr>
            <p:spPr bwMode="auto">
              <a:xfrm>
                <a:off x="2517" y="1616"/>
                <a:ext cx="1043" cy="15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0185" name="Text Box 35"/>
            <p:cNvSpPr txBox="1">
              <a:spLocks noChangeArrowheads="1"/>
            </p:cNvSpPr>
            <p:nvPr/>
          </p:nvSpPr>
          <p:spPr bwMode="auto">
            <a:xfrm>
              <a:off x="3923" y="3249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6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50186" name="Text Box 35"/>
            <p:cNvSpPr txBox="1">
              <a:spLocks noChangeArrowheads="1"/>
            </p:cNvSpPr>
            <p:nvPr/>
          </p:nvSpPr>
          <p:spPr bwMode="auto">
            <a:xfrm>
              <a:off x="3243" y="2552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6</a:t>
              </a:r>
              <a:r>
                <a:rPr lang="en-US" sz="2400">
                  <a:latin typeface="Cambria" pitchFamily="18" charset="0"/>
                  <a:sym typeface="Symbol" pitchFamily="18" charset="2"/>
                </a:rPr>
                <a:t>3</a:t>
              </a:r>
            </a:p>
          </p:txBody>
        </p:sp>
        <p:sp>
          <p:nvSpPr>
            <p:cNvPr id="50187" name="Rectangle 6"/>
            <p:cNvSpPr>
              <a:spLocks noChangeArrowheads="1"/>
            </p:cNvSpPr>
            <p:nvPr/>
          </p:nvSpPr>
          <p:spPr bwMode="auto">
            <a:xfrm>
              <a:off x="3107" y="1389"/>
              <a:ext cx="409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ru-RU" sz="3600">
                  <a:latin typeface="Cambria" pitchFamily="18" charset="0"/>
                  <a:sym typeface="Symbol" pitchFamily="18" charset="2"/>
                </a:rPr>
                <a:t>б</a:t>
              </a:r>
              <a:r>
                <a:rPr lang="en-US" sz="3600">
                  <a:latin typeface="Cambria" pitchFamily="18" charset="0"/>
                  <a:sym typeface="Symbol" pitchFamily="18" charset="2"/>
                </a:rPr>
                <a:t>)</a:t>
              </a:r>
              <a:endParaRPr lang="ru-RU" sz="3600">
                <a:latin typeface="Cambria" pitchFamily="18" charset="0"/>
                <a:sym typeface="Symbol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Решение задач </a:t>
            </a:r>
          </a:p>
        </p:txBody>
      </p:sp>
      <p:sp>
        <p:nvSpPr>
          <p:cNvPr id="5120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04" name="Text Box 11"/>
          <p:cNvSpPr txBox="1">
            <a:spLocks noChangeArrowheads="1"/>
          </p:cNvSpPr>
          <p:nvPr/>
        </p:nvSpPr>
        <p:spPr bwMode="auto">
          <a:xfrm>
            <a:off x="4427538" y="1916113"/>
            <a:ext cx="447040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AH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(HBC),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BH = CH</a:t>
            </a:r>
            <a:r>
              <a:rPr lang="ru-RU" sz="2400">
                <a:latin typeface="Cambria" pitchFamily="18" charset="0"/>
                <a:sym typeface="Symbol" pitchFamily="18" charset="2"/>
              </a:rPr>
              <a:t>,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AB = 4,</a:t>
            </a:r>
            <a:br>
              <a:rPr lang="en-US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</a:t>
            </a:r>
            <a:r>
              <a:rPr lang="en-US" sz="2400">
                <a:latin typeface="Cambria" pitchFamily="18" charset="0"/>
                <a:sym typeface="Symbol" pitchFamily="18" charset="2"/>
              </a:rPr>
              <a:t>BHC = 120</a:t>
            </a:r>
            <a:r>
              <a:rPr lang="en-US" sz="2400" baseline="30000">
                <a:latin typeface="Cambria" pitchFamily="18" charset="0"/>
                <a:sym typeface="Symbol" pitchFamily="18" charset="2"/>
              </a:rPr>
              <a:t>0</a:t>
            </a:r>
            <a:endParaRPr lang="ru-RU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Найти:</a:t>
            </a: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</a:t>
            </a:r>
            <a:r>
              <a:rPr lang="en-US" sz="2400">
                <a:latin typeface="Cambria" pitchFamily="18" charset="0"/>
                <a:sym typeface="Symbol" pitchFamily="18" charset="2"/>
              </a:rPr>
              <a:t>ACH.</a:t>
            </a:r>
          </a:p>
        </p:txBody>
      </p:sp>
      <p:sp>
        <p:nvSpPr>
          <p:cNvPr id="123909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600">
                <a:latin typeface="+mn-lt"/>
                <a:sym typeface="Symbol" pitchFamily="18" charset="2"/>
              </a:rPr>
              <a:t>№</a:t>
            </a:r>
            <a:r>
              <a:rPr lang="en-US" sz="3600">
                <a:latin typeface="+mn-lt"/>
                <a:sym typeface="Symbol" pitchFamily="18" charset="2"/>
              </a:rPr>
              <a:t>2</a:t>
            </a:r>
            <a:endParaRPr lang="ru-RU" sz="3600">
              <a:latin typeface="+mn-lt"/>
              <a:sym typeface="Symbol" pitchFamily="18" charset="2"/>
            </a:endParaRPr>
          </a:p>
        </p:txBody>
      </p:sp>
      <p:grpSp>
        <p:nvGrpSpPr>
          <p:cNvPr id="51206" name="Group 45"/>
          <p:cNvGrpSpPr>
            <a:grpSpLocks/>
          </p:cNvGrpSpPr>
          <p:nvPr/>
        </p:nvGrpSpPr>
        <p:grpSpPr bwMode="auto">
          <a:xfrm>
            <a:off x="323850" y="3860800"/>
            <a:ext cx="5545138" cy="2232025"/>
            <a:chOff x="158" y="2387"/>
            <a:chExt cx="2948" cy="1134"/>
          </a:xfrm>
        </p:grpSpPr>
        <p:sp>
          <p:nvSpPr>
            <p:cNvPr id="123911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3912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800">
                  <a:latin typeface="+mn-lt"/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112717" name="Text Box 32"/>
          <p:cNvSpPr txBox="1">
            <a:spLocks noChangeArrowheads="1"/>
          </p:cNvSpPr>
          <p:nvPr/>
        </p:nvSpPr>
        <p:spPr bwMode="auto">
          <a:xfrm>
            <a:off x="2843213" y="26368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A</a:t>
            </a:r>
            <a:endParaRPr lang="ru-RU" sz="2400">
              <a:latin typeface="+mn-lt"/>
            </a:endParaRPr>
          </a:p>
        </p:txBody>
      </p:sp>
      <p:sp>
        <p:nvSpPr>
          <p:cNvPr id="112719" name="Text Box 34"/>
          <p:cNvSpPr txBox="1">
            <a:spLocks noChangeArrowheads="1"/>
          </p:cNvSpPr>
          <p:nvPr/>
        </p:nvSpPr>
        <p:spPr bwMode="auto">
          <a:xfrm>
            <a:off x="1260475" y="537368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B</a:t>
            </a:r>
            <a:endParaRPr lang="ru-RU" sz="2400">
              <a:latin typeface="+mn-lt"/>
            </a:endParaRPr>
          </a:p>
        </p:txBody>
      </p:sp>
      <p:sp>
        <p:nvSpPr>
          <p:cNvPr id="112720" name="Text Box 35"/>
          <p:cNvSpPr txBox="1">
            <a:spLocks noChangeArrowheads="1"/>
          </p:cNvSpPr>
          <p:nvPr/>
        </p:nvSpPr>
        <p:spPr bwMode="auto">
          <a:xfrm>
            <a:off x="4284663" y="50847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C</a:t>
            </a:r>
            <a:endParaRPr lang="ru-RU" sz="2400">
              <a:latin typeface="+mn-lt"/>
            </a:endParaRPr>
          </a:p>
        </p:txBody>
      </p:sp>
      <p:sp>
        <p:nvSpPr>
          <p:cNvPr id="112735" name="Line 95"/>
          <p:cNvSpPr>
            <a:spLocks noChangeShapeType="1"/>
          </p:cNvSpPr>
          <p:nvPr/>
        </p:nvSpPr>
        <p:spPr bwMode="auto">
          <a:xfrm>
            <a:off x="3059113" y="3213100"/>
            <a:ext cx="0" cy="16557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6" name="Line 96"/>
          <p:cNvSpPr>
            <a:spLocks noChangeShapeType="1"/>
          </p:cNvSpPr>
          <p:nvPr/>
        </p:nvSpPr>
        <p:spPr bwMode="auto">
          <a:xfrm>
            <a:off x="3059113" y="3213100"/>
            <a:ext cx="1296987" cy="2376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8" name="Line 98"/>
          <p:cNvSpPr>
            <a:spLocks noChangeShapeType="1"/>
          </p:cNvSpPr>
          <p:nvPr/>
        </p:nvSpPr>
        <p:spPr bwMode="auto">
          <a:xfrm flipH="1">
            <a:off x="1763713" y="3213100"/>
            <a:ext cx="1295400" cy="2376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39" name="Line 99"/>
          <p:cNvSpPr>
            <a:spLocks noChangeShapeType="1"/>
          </p:cNvSpPr>
          <p:nvPr/>
        </p:nvSpPr>
        <p:spPr bwMode="auto">
          <a:xfrm flipH="1">
            <a:off x="1765300" y="4868863"/>
            <a:ext cx="129540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40" name="Line 100"/>
          <p:cNvSpPr>
            <a:spLocks noChangeShapeType="1"/>
          </p:cNvSpPr>
          <p:nvPr/>
        </p:nvSpPr>
        <p:spPr bwMode="auto">
          <a:xfrm flipH="1" flipV="1">
            <a:off x="3059113" y="4868863"/>
            <a:ext cx="1296987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12742" name="Text Box 34"/>
          <p:cNvSpPr txBox="1">
            <a:spLocks noChangeArrowheads="1"/>
          </p:cNvSpPr>
          <p:nvPr/>
        </p:nvSpPr>
        <p:spPr bwMode="auto">
          <a:xfrm>
            <a:off x="2646363" y="45370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+mn-lt"/>
              </a:rPr>
              <a:t>Н</a:t>
            </a:r>
          </a:p>
        </p:txBody>
      </p:sp>
      <p:sp>
        <p:nvSpPr>
          <p:cNvPr id="123926" name="Text Box 35"/>
          <p:cNvSpPr txBox="1">
            <a:spLocks noChangeArrowheads="1"/>
          </p:cNvSpPr>
          <p:nvPr/>
        </p:nvSpPr>
        <p:spPr bwMode="auto">
          <a:xfrm>
            <a:off x="2916238" y="558958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6</a:t>
            </a:r>
          </a:p>
        </p:txBody>
      </p:sp>
      <p:sp>
        <p:nvSpPr>
          <p:cNvPr id="123927" name="Arc 23"/>
          <p:cNvSpPr>
            <a:spLocks/>
          </p:cNvSpPr>
          <p:nvPr/>
        </p:nvSpPr>
        <p:spPr bwMode="auto">
          <a:xfrm rot="13988022" flipH="1">
            <a:off x="2918619" y="4815682"/>
            <a:ext cx="215900" cy="207962"/>
          </a:xfrm>
          <a:custGeom>
            <a:avLst/>
            <a:gdLst>
              <a:gd name="G0" fmla="+- 0 0 0"/>
              <a:gd name="G1" fmla="+- 20816 0 0"/>
              <a:gd name="G2" fmla="+- 21600 0 0"/>
              <a:gd name="T0" fmla="*/ 5766 w 21600"/>
              <a:gd name="T1" fmla="*/ 0 h 20816"/>
              <a:gd name="T2" fmla="*/ 21600 w 21600"/>
              <a:gd name="T3" fmla="*/ 20816 h 20816"/>
              <a:gd name="T4" fmla="*/ 0 w 21600"/>
              <a:gd name="T5" fmla="*/ 20816 h 20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0816" fill="none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</a:path>
              <a:path w="21600" h="20816" stroke="0" extrusionOk="0">
                <a:moveTo>
                  <a:pt x="5766" y="-1"/>
                </a:moveTo>
                <a:cubicBezTo>
                  <a:pt x="15122" y="2591"/>
                  <a:pt x="21600" y="11107"/>
                  <a:pt x="21600" y="20816"/>
                </a:cubicBezTo>
                <a:lnTo>
                  <a:pt x="0" y="208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3928" name="Arc 24"/>
          <p:cNvSpPr>
            <a:spLocks/>
          </p:cNvSpPr>
          <p:nvPr/>
        </p:nvSpPr>
        <p:spPr bwMode="auto">
          <a:xfrm rot="13988022" flipH="1">
            <a:off x="2944813" y="4814888"/>
            <a:ext cx="215900" cy="285750"/>
          </a:xfrm>
          <a:custGeom>
            <a:avLst/>
            <a:gdLst>
              <a:gd name="G0" fmla="+- 0 0 0"/>
              <a:gd name="G1" fmla="+- 21011 0 0"/>
              <a:gd name="G2" fmla="+- 21600 0 0"/>
              <a:gd name="T0" fmla="*/ 5011 w 21600"/>
              <a:gd name="T1" fmla="*/ 0 h 28682"/>
              <a:gd name="T2" fmla="*/ 20192 w 21600"/>
              <a:gd name="T3" fmla="*/ 28682 h 28682"/>
              <a:gd name="T4" fmla="*/ 0 w 21600"/>
              <a:gd name="T5" fmla="*/ 21011 h 28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8682" fill="none" extrusionOk="0">
                <a:moveTo>
                  <a:pt x="5010" y="0"/>
                </a:moveTo>
                <a:cubicBezTo>
                  <a:pt x="14737" y="2319"/>
                  <a:pt x="21600" y="11011"/>
                  <a:pt x="21600" y="21011"/>
                </a:cubicBezTo>
                <a:cubicBezTo>
                  <a:pt x="21600" y="23632"/>
                  <a:pt x="21122" y="26231"/>
                  <a:pt x="20191" y="28681"/>
                </a:cubicBezTo>
              </a:path>
              <a:path w="21600" h="28682" stroke="0" extrusionOk="0">
                <a:moveTo>
                  <a:pt x="5010" y="0"/>
                </a:moveTo>
                <a:cubicBezTo>
                  <a:pt x="14737" y="2319"/>
                  <a:pt x="21600" y="11011"/>
                  <a:pt x="21600" y="21011"/>
                </a:cubicBezTo>
                <a:cubicBezTo>
                  <a:pt x="21600" y="23632"/>
                  <a:pt x="21122" y="26231"/>
                  <a:pt x="20191" y="28681"/>
                </a:cubicBezTo>
                <a:lnTo>
                  <a:pt x="0" y="2101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3929" name="Text Box 35"/>
          <p:cNvSpPr txBox="1">
            <a:spLocks noChangeArrowheads="1"/>
          </p:cNvSpPr>
          <p:nvPr/>
        </p:nvSpPr>
        <p:spPr bwMode="auto">
          <a:xfrm>
            <a:off x="2771775" y="494188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120</a:t>
            </a:r>
            <a:r>
              <a:rPr lang="en-US" baseline="30000">
                <a:latin typeface="+mn-lt"/>
                <a:sym typeface="Symbol" pitchFamily="18" charset="2"/>
              </a:rPr>
              <a:t>0</a:t>
            </a:r>
            <a:endParaRPr lang="en-US">
              <a:latin typeface="+mn-lt"/>
              <a:sym typeface="Symbol" pitchFamily="18" charset="2"/>
            </a:endParaRPr>
          </a:p>
        </p:txBody>
      </p:sp>
      <p:sp>
        <p:nvSpPr>
          <p:cNvPr id="3" name="Line 100"/>
          <p:cNvSpPr>
            <a:spLocks noChangeShapeType="1"/>
          </p:cNvSpPr>
          <p:nvPr/>
        </p:nvSpPr>
        <p:spPr bwMode="auto">
          <a:xfrm flipH="1" flipV="1">
            <a:off x="1763713" y="5589588"/>
            <a:ext cx="25923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23931" name="Text Box 35"/>
          <p:cNvSpPr txBox="1">
            <a:spLocks noChangeArrowheads="1"/>
          </p:cNvSpPr>
          <p:nvPr/>
        </p:nvSpPr>
        <p:spPr bwMode="auto">
          <a:xfrm>
            <a:off x="2124075" y="40767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latin typeface="+mn-lt"/>
                <a:sym typeface="Symbol" pitchFamily="18" charset="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Решение задач </a:t>
            </a:r>
          </a:p>
        </p:txBody>
      </p:sp>
      <p:sp>
        <p:nvSpPr>
          <p:cNvPr id="5222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8" name="Text Box 11"/>
          <p:cNvSpPr txBox="1">
            <a:spLocks noChangeArrowheads="1"/>
          </p:cNvSpPr>
          <p:nvPr/>
        </p:nvSpPr>
        <p:spPr bwMode="auto">
          <a:xfrm>
            <a:off x="4427538" y="1916113"/>
            <a:ext cx="447040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AB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(BCD),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BC = 6</a:t>
            </a:r>
            <a:r>
              <a:rPr lang="ru-RU" sz="2400">
                <a:latin typeface="Cambria" pitchFamily="18" charset="0"/>
                <a:sym typeface="Symbol" pitchFamily="18" charset="2"/>
              </a:rPr>
              <a:t>, </a:t>
            </a:r>
            <a:r>
              <a:rPr lang="en-US" sz="2400">
                <a:latin typeface="Cambria" pitchFamily="18" charset="0"/>
                <a:sym typeface="Symbol" pitchFamily="18" charset="2"/>
              </a:rPr>
              <a:t>CD = 23,</a:t>
            </a:r>
            <a:br>
              <a:rPr lang="en-US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</a:t>
            </a:r>
            <a:r>
              <a:rPr lang="en-US" sz="2400">
                <a:latin typeface="Cambria" pitchFamily="18" charset="0"/>
                <a:sym typeface="Symbol" pitchFamily="18" charset="2"/>
              </a:rPr>
              <a:t>ACB = 30</a:t>
            </a:r>
            <a:r>
              <a:rPr lang="en-US" sz="2400" baseline="30000">
                <a:latin typeface="Cambria" pitchFamily="18" charset="0"/>
                <a:sym typeface="Symbol" pitchFamily="18" charset="2"/>
              </a:rPr>
              <a:t>0</a:t>
            </a:r>
            <a:endParaRPr lang="ru-RU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Найти:</a:t>
            </a: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угол между </a:t>
            </a:r>
            <a:r>
              <a:rPr lang="en-US" sz="2400">
                <a:latin typeface="Cambria" pitchFamily="18" charset="0"/>
                <a:sym typeface="Symbol" pitchFamily="18" charset="2"/>
              </a:rPr>
              <a:t>AC</a:t>
            </a:r>
            <a:r>
              <a:rPr lang="ru-RU" sz="2400">
                <a:latin typeface="Cambria" pitchFamily="18" charset="0"/>
                <a:sym typeface="Symbol" pitchFamily="18" charset="2"/>
              </a:rPr>
              <a:t> и </a:t>
            </a:r>
            <a:r>
              <a:rPr lang="en-US" sz="2400">
                <a:latin typeface="Cambria" pitchFamily="18" charset="0"/>
                <a:sym typeface="Symbol" pitchFamily="18" charset="2"/>
              </a:rPr>
              <a:t>(ABD).</a:t>
            </a:r>
          </a:p>
        </p:txBody>
      </p:sp>
      <p:sp>
        <p:nvSpPr>
          <p:cNvPr id="52229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>
                <a:latin typeface="Cambria" pitchFamily="18" charset="0"/>
                <a:sym typeface="Symbol" pitchFamily="18" charset="2"/>
              </a:rPr>
              <a:t>№</a:t>
            </a:r>
            <a:r>
              <a:rPr lang="en-US" sz="3600">
                <a:latin typeface="Cambria" pitchFamily="18" charset="0"/>
                <a:sym typeface="Symbol" pitchFamily="18" charset="2"/>
              </a:rPr>
              <a:t>3</a:t>
            </a:r>
            <a:endParaRPr lang="ru-RU" sz="3600">
              <a:latin typeface="Cambria" pitchFamily="18" charset="0"/>
              <a:sym typeface="Symbol" pitchFamily="18" charset="2"/>
            </a:endParaRPr>
          </a:p>
        </p:txBody>
      </p:sp>
      <p:grpSp>
        <p:nvGrpSpPr>
          <p:cNvPr id="52230" name="Group 36"/>
          <p:cNvGrpSpPr>
            <a:grpSpLocks/>
          </p:cNvGrpSpPr>
          <p:nvPr/>
        </p:nvGrpSpPr>
        <p:grpSpPr bwMode="auto">
          <a:xfrm>
            <a:off x="250825" y="2133600"/>
            <a:ext cx="4845050" cy="4005263"/>
            <a:chOff x="100" y="1797"/>
            <a:chExt cx="3052" cy="2523"/>
          </a:xfrm>
        </p:grpSpPr>
        <p:grpSp>
          <p:nvGrpSpPr>
            <p:cNvPr id="52238" name="Group 31"/>
            <p:cNvGrpSpPr>
              <a:grpSpLocks/>
            </p:cNvGrpSpPr>
            <p:nvPr/>
          </p:nvGrpSpPr>
          <p:grpSpPr bwMode="auto">
            <a:xfrm>
              <a:off x="100" y="1993"/>
              <a:ext cx="2735" cy="2327"/>
              <a:chOff x="9" y="1993"/>
              <a:chExt cx="2735" cy="2327"/>
            </a:xfrm>
          </p:grpSpPr>
          <p:sp>
            <p:nvSpPr>
              <p:cNvPr id="107528" name="AutoShape 28"/>
              <p:cNvSpPr>
                <a:spLocks noChangeArrowheads="1"/>
              </p:cNvSpPr>
              <p:nvPr/>
            </p:nvSpPr>
            <p:spPr bwMode="auto">
              <a:xfrm rot="-7972893">
                <a:off x="-332" y="2756"/>
                <a:ext cx="2327" cy="798"/>
              </a:xfrm>
              <a:prstGeom prst="triangle">
                <a:avLst>
                  <a:gd name="adj" fmla="val 65301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529" name="AutoShape 29"/>
              <p:cNvSpPr>
                <a:spLocks noChangeArrowheads="1"/>
              </p:cNvSpPr>
              <p:nvPr/>
            </p:nvSpPr>
            <p:spPr bwMode="auto">
              <a:xfrm rot="-9180000">
                <a:off x="9" y="2602"/>
                <a:ext cx="2668" cy="798"/>
              </a:xfrm>
              <a:prstGeom prst="triangle">
                <a:avLst>
                  <a:gd name="adj" fmla="val 18597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530" name="Line 30"/>
              <p:cNvSpPr>
                <a:spLocks noChangeShapeType="1"/>
              </p:cNvSpPr>
              <p:nvPr/>
            </p:nvSpPr>
            <p:spPr bwMode="auto">
              <a:xfrm>
                <a:off x="295" y="3158"/>
                <a:ext cx="2449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107531" name="Text Box 32"/>
            <p:cNvSpPr txBox="1">
              <a:spLocks noChangeArrowheads="1"/>
            </p:cNvSpPr>
            <p:nvPr/>
          </p:nvSpPr>
          <p:spPr bwMode="auto">
            <a:xfrm>
              <a:off x="2789" y="3113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 dirty="0">
                  <a:latin typeface="+mn-lt"/>
                </a:rPr>
                <a:t>D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07532" name="Text Box 33"/>
            <p:cNvSpPr txBox="1">
              <a:spLocks noChangeArrowheads="1"/>
            </p:cNvSpPr>
            <p:nvPr/>
          </p:nvSpPr>
          <p:spPr bwMode="auto">
            <a:xfrm>
              <a:off x="1927" y="3702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C</a:t>
              </a:r>
              <a:endParaRPr lang="ru-RU" sz="2400">
                <a:latin typeface="+mn-lt"/>
              </a:endParaRPr>
            </a:p>
          </p:txBody>
        </p:sp>
        <p:sp>
          <p:nvSpPr>
            <p:cNvPr id="107533" name="Text Box 34"/>
            <p:cNvSpPr txBox="1">
              <a:spLocks noChangeArrowheads="1"/>
            </p:cNvSpPr>
            <p:nvPr/>
          </p:nvSpPr>
          <p:spPr bwMode="auto">
            <a:xfrm>
              <a:off x="113" y="3113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400">
                  <a:latin typeface="+mn-lt"/>
                </a:rPr>
                <a:t>B</a:t>
              </a:r>
              <a:endParaRPr lang="ru-RU" sz="2400">
                <a:latin typeface="+mn-lt"/>
              </a:endParaRPr>
            </a:p>
          </p:txBody>
        </p:sp>
        <p:sp>
          <p:nvSpPr>
            <p:cNvPr id="107534" name="Text Box 35"/>
            <p:cNvSpPr txBox="1">
              <a:spLocks noChangeArrowheads="1"/>
            </p:cNvSpPr>
            <p:nvPr/>
          </p:nvSpPr>
          <p:spPr bwMode="auto">
            <a:xfrm>
              <a:off x="158" y="1797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>
                  <a:latin typeface="+mn-lt"/>
                </a:rPr>
                <a:t>А</a:t>
              </a:r>
            </a:p>
          </p:txBody>
        </p:sp>
      </p:grpSp>
      <p:sp>
        <p:nvSpPr>
          <p:cNvPr id="107548" name="AutoShape 28"/>
          <p:cNvSpPr>
            <a:spLocks noChangeArrowheads="1"/>
          </p:cNvSpPr>
          <p:nvPr/>
        </p:nvSpPr>
        <p:spPr bwMode="auto">
          <a:xfrm rot="10800000">
            <a:off x="3792538" y="4432300"/>
            <a:ext cx="760412" cy="182563"/>
          </a:xfrm>
          <a:prstGeom prst="parallelogram">
            <a:avLst>
              <a:gd name="adj" fmla="val 16782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107549" name="Rectangle 29"/>
          <p:cNvSpPr>
            <a:spLocks noChangeArrowheads="1"/>
          </p:cNvSpPr>
          <p:nvPr/>
        </p:nvSpPr>
        <p:spPr bwMode="auto">
          <a:xfrm>
            <a:off x="712788" y="4019550"/>
            <a:ext cx="287337" cy="28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52233" name="Text Box 47"/>
          <p:cNvSpPr txBox="1">
            <a:spLocks noChangeArrowheads="1"/>
          </p:cNvSpPr>
          <p:nvPr/>
        </p:nvSpPr>
        <p:spPr bwMode="auto">
          <a:xfrm>
            <a:off x="3851275" y="4725988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ambria" pitchFamily="18" charset="0"/>
              </a:rPr>
              <a:t>2</a:t>
            </a:r>
            <a:r>
              <a:rPr lang="en-US" sz="2400">
                <a:latin typeface="Cambria" pitchFamily="18" charset="0"/>
                <a:sym typeface="Symbol" pitchFamily="18" charset="2"/>
              </a:rPr>
              <a:t></a:t>
            </a:r>
            <a:r>
              <a:rPr lang="ru-RU" sz="2400">
                <a:latin typeface="Cambria" pitchFamily="18" charset="0"/>
                <a:sym typeface="Symbol" pitchFamily="18" charset="2"/>
              </a:rPr>
              <a:t>3</a:t>
            </a:r>
            <a:endParaRPr lang="en-US" sz="2400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52234" name="Text Box 47"/>
          <p:cNvSpPr txBox="1">
            <a:spLocks noChangeArrowheads="1"/>
          </p:cNvSpPr>
          <p:nvPr/>
        </p:nvSpPr>
        <p:spPr bwMode="auto">
          <a:xfrm>
            <a:off x="1690688" y="472598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6</a:t>
            </a:r>
          </a:p>
        </p:txBody>
      </p:sp>
      <p:sp>
        <p:nvSpPr>
          <p:cNvPr id="107552" name="Arc 32"/>
          <p:cNvSpPr>
            <a:spLocks/>
          </p:cNvSpPr>
          <p:nvPr/>
        </p:nvSpPr>
        <p:spPr bwMode="auto">
          <a:xfrm rot="20353665" flipH="1">
            <a:off x="2698750" y="4797425"/>
            <a:ext cx="215900" cy="1920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sp>
        <p:nvSpPr>
          <p:cNvPr id="4" name="Text Box 47"/>
          <p:cNvSpPr txBox="1">
            <a:spLocks noChangeArrowheads="1"/>
          </p:cNvSpPr>
          <p:nvPr/>
        </p:nvSpPr>
        <p:spPr bwMode="auto">
          <a:xfrm>
            <a:off x="2195513" y="451008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latin typeface="+mn-lt"/>
              </a:rPr>
              <a:t>30</a:t>
            </a:r>
            <a:r>
              <a:rPr lang="en-US" sz="2400" baseline="30000">
                <a:latin typeface="+mn-lt"/>
              </a:rPr>
              <a:t>0</a:t>
            </a:r>
            <a:endParaRPr lang="ru-RU" sz="2400">
              <a:latin typeface="+mn-lt"/>
            </a:endParaRPr>
          </a:p>
        </p:txBody>
      </p:sp>
      <p:sp>
        <p:nvSpPr>
          <p:cNvPr id="52237" name="Line 39"/>
          <p:cNvSpPr>
            <a:spLocks noChangeShapeType="1"/>
          </p:cNvSpPr>
          <p:nvPr/>
        </p:nvSpPr>
        <p:spPr bwMode="auto">
          <a:xfrm>
            <a:off x="4276725" y="479266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Решение задач </a:t>
            </a:r>
          </a:p>
        </p:txBody>
      </p:sp>
      <p:sp>
        <p:nvSpPr>
          <p:cNvPr id="532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Text Box 11"/>
          <p:cNvSpPr txBox="1">
            <a:spLocks noChangeArrowheads="1"/>
          </p:cNvSpPr>
          <p:nvPr/>
        </p:nvSpPr>
        <p:spPr bwMode="auto">
          <a:xfrm>
            <a:off x="4427538" y="1916113"/>
            <a:ext cx="44704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ABCD – </a:t>
            </a:r>
            <a:r>
              <a:rPr lang="ru-RU" sz="2400">
                <a:latin typeface="Cambria" pitchFamily="18" charset="0"/>
              </a:rPr>
              <a:t>квадрат,</a:t>
            </a:r>
            <a:r>
              <a:rPr lang="en-US" sz="2400">
                <a:latin typeface="Cambria" pitchFamily="18" charset="0"/>
              </a:rPr>
              <a:t/>
            </a:r>
            <a:br>
              <a:rPr lang="en-US" sz="2400">
                <a:latin typeface="Cambria" pitchFamily="18" charset="0"/>
              </a:rPr>
            </a:br>
            <a:r>
              <a:rPr lang="en-US" sz="2400">
                <a:latin typeface="Cambria" pitchFamily="18" charset="0"/>
              </a:rPr>
              <a:t>AC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 BD = O,</a:t>
            </a:r>
            <a:r>
              <a:rPr lang="en-US" sz="2400">
                <a:latin typeface="Cambria" pitchFamily="18" charset="0"/>
              </a:rPr>
              <a:t/>
            </a:r>
            <a:br>
              <a:rPr lang="en-US" sz="2400">
                <a:latin typeface="Cambria" pitchFamily="18" charset="0"/>
              </a:rPr>
            </a:br>
            <a:r>
              <a:rPr lang="en-US" sz="2400">
                <a:latin typeface="Cambria" pitchFamily="18" charset="0"/>
              </a:rPr>
              <a:t>SO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(ABC),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ru-RU" sz="2400">
                <a:latin typeface="Cambria" pitchFamily="18" charset="0"/>
                <a:sym typeface="Symbol" pitchFamily="18" charset="2"/>
              </a:rPr>
              <a:t> </a:t>
            </a:r>
            <a:r>
              <a:rPr lang="en-US" sz="2400">
                <a:latin typeface="Cambria" pitchFamily="18" charset="0"/>
              </a:rPr>
              <a:t>SO</a:t>
            </a:r>
            <a:r>
              <a:rPr lang="en-US" sz="2400">
                <a:latin typeface="Cambria" pitchFamily="18" charset="0"/>
                <a:sym typeface="Symbol" pitchFamily="18" charset="2"/>
              </a:rPr>
              <a:t> = 42, P</a:t>
            </a:r>
            <a:r>
              <a:rPr lang="en-US" sz="2400" baseline="-25000">
                <a:latin typeface="Cambria" pitchFamily="18" charset="0"/>
                <a:sym typeface="Symbol" pitchFamily="18" charset="2"/>
              </a:rPr>
              <a:t>ABCD</a:t>
            </a:r>
            <a:r>
              <a:rPr lang="en-US" sz="2400">
                <a:latin typeface="Cambria" pitchFamily="18" charset="0"/>
                <a:sym typeface="Symbol" pitchFamily="18" charset="2"/>
              </a:rPr>
              <a:t> = 32</a:t>
            </a:r>
          </a:p>
          <a:p>
            <a:pPr marL="812800" indent="-812800">
              <a:spcBef>
                <a:spcPct val="50000"/>
              </a:spcBef>
            </a:pPr>
            <a:r>
              <a:rPr lang="en-US" sz="2400">
                <a:latin typeface="Cambria" pitchFamily="18" charset="0"/>
                <a:sym typeface="Symbol" pitchFamily="18" charset="2"/>
              </a:rPr>
              <a:t>a)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Доказать: (</a:t>
            </a:r>
            <a:r>
              <a:rPr lang="en-US" sz="2400">
                <a:latin typeface="Cambria" pitchFamily="18" charset="0"/>
                <a:sym typeface="Symbol" pitchFamily="18" charset="2"/>
              </a:rPr>
              <a:t>SA, (ABC)) =</a:t>
            </a:r>
            <a:br>
              <a:rPr lang="en-US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=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(</a:t>
            </a:r>
            <a:r>
              <a:rPr lang="en-US" sz="2400">
                <a:latin typeface="Cambria" pitchFamily="18" charset="0"/>
                <a:sym typeface="Symbol" pitchFamily="18" charset="2"/>
              </a:rPr>
              <a:t>SB, (ABC)) = </a:t>
            </a:r>
            <a:br>
              <a:rPr lang="en-US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=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(</a:t>
            </a:r>
            <a:r>
              <a:rPr lang="en-US" sz="2400">
                <a:latin typeface="Cambria" pitchFamily="18" charset="0"/>
                <a:sym typeface="Symbol" pitchFamily="18" charset="2"/>
              </a:rPr>
              <a:t>SC, (ABC)) = </a:t>
            </a:r>
            <a:br>
              <a:rPr lang="en-US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=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(</a:t>
            </a:r>
            <a:r>
              <a:rPr lang="en-US" sz="2400">
                <a:latin typeface="Cambria" pitchFamily="18" charset="0"/>
                <a:sym typeface="Symbol" pitchFamily="18" charset="2"/>
              </a:rPr>
              <a:t>SD, (ABC)) </a:t>
            </a:r>
            <a:endParaRPr lang="ru-RU" sz="2400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б) Найти:</a:t>
            </a:r>
            <a:r>
              <a:rPr lang="en-US" sz="2400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latin typeface="Cambria" pitchFamily="18" charset="0"/>
                <a:sym typeface="Symbol" pitchFamily="18" charset="2"/>
              </a:rPr>
              <a:t>(</a:t>
            </a:r>
            <a:r>
              <a:rPr lang="en-US" sz="2400">
                <a:latin typeface="Cambria" pitchFamily="18" charset="0"/>
                <a:sym typeface="Symbol" pitchFamily="18" charset="2"/>
              </a:rPr>
              <a:t>SA, (ABC)).</a:t>
            </a:r>
          </a:p>
        </p:txBody>
      </p:sp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323850" y="1484313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>
                <a:latin typeface="Cambria" pitchFamily="18" charset="0"/>
                <a:sym typeface="Symbol" pitchFamily="18" charset="2"/>
              </a:rPr>
              <a:t>№4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3779838" y="6165850"/>
            <a:ext cx="439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ДЗ:  № 1</a:t>
            </a:r>
            <a:r>
              <a:rPr lang="en-US" sz="2800">
                <a:solidFill>
                  <a:srgbClr val="FF33CC"/>
                </a:solidFill>
                <a:latin typeface="Cambria" pitchFamily="18" charset="0"/>
              </a:rPr>
              <a:t>5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8,  15</a:t>
            </a:r>
            <a:r>
              <a:rPr lang="en-US" sz="2800">
                <a:solidFill>
                  <a:srgbClr val="FF33CC"/>
                </a:solidFill>
                <a:latin typeface="Cambria" pitchFamily="18" charset="0"/>
              </a:rPr>
              <a:t>5</a:t>
            </a:r>
            <a:endParaRPr lang="ru-RU" sz="2800">
              <a:solidFill>
                <a:srgbClr val="FF33CC"/>
              </a:solidFill>
              <a:latin typeface="Cambria" pitchFamily="18" charset="0"/>
            </a:endParaRP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539750" y="6165850"/>
            <a:ext cx="323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  <a:latin typeface="Cambria" pitchFamily="18" charset="0"/>
              </a:rPr>
              <a:t>№157</a:t>
            </a:r>
          </a:p>
        </p:txBody>
      </p:sp>
      <p:sp>
        <p:nvSpPr>
          <p:cNvPr id="53256" name="Text Box 24"/>
          <p:cNvSpPr txBox="1">
            <a:spLocks noChangeArrowheads="1"/>
          </p:cNvSpPr>
          <p:nvPr/>
        </p:nvSpPr>
        <p:spPr bwMode="auto">
          <a:xfrm>
            <a:off x="179388" y="5373688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А</a:t>
            </a:r>
            <a:endParaRPr lang="ru-RU" sz="2800"/>
          </a:p>
        </p:txBody>
      </p:sp>
      <p:sp>
        <p:nvSpPr>
          <p:cNvPr id="53257" name="AutoShape 19"/>
          <p:cNvSpPr>
            <a:spLocks noChangeArrowheads="1"/>
          </p:cNvSpPr>
          <p:nvPr/>
        </p:nvSpPr>
        <p:spPr bwMode="auto">
          <a:xfrm>
            <a:off x="539750" y="4292600"/>
            <a:ext cx="3960813" cy="1295400"/>
          </a:xfrm>
          <a:prstGeom prst="parallelogram">
            <a:avLst>
              <a:gd name="adj" fmla="val 97673"/>
            </a:avLst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8" name="Text Box 28"/>
          <p:cNvSpPr txBox="1">
            <a:spLocks noChangeArrowheads="1"/>
          </p:cNvSpPr>
          <p:nvPr/>
        </p:nvSpPr>
        <p:spPr bwMode="auto">
          <a:xfrm>
            <a:off x="4356100" y="4148138"/>
            <a:ext cx="6477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С</a:t>
            </a:r>
            <a:endParaRPr lang="ru-RU" sz="2800"/>
          </a:p>
        </p:txBody>
      </p:sp>
      <p:sp>
        <p:nvSpPr>
          <p:cNvPr id="53259" name="Text Box 29"/>
          <p:cNvSpPr txBox="1">
            <a:spLocks noChangeArrowheads="1"/>
          </p:cNvSpPr>
          <p:nvPr/>
        </p:nvSpPr>
        <p:spPr bwMode="auto">
          <a:xfrm>
            <a:off x="3203575" y="5373688"/>
            <a:ext cx="75723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D</a:t>
            </a:r>
            <a:endParaRPr lang="ru-RU" sz="2800"/>
          </a:p>
        </p:txBody>
      </p:sp>
      <p:sp>
        <p:nvSpPr>
          <p:cNvPr id="53260" name="Text Box 30"/>
          <p:cNvSpPr txBox="1">
            <a:spLocks noChangeArrowheads="1"/>
          </p:cNvSpPr>
          <p:nvPr/>
        </p:nvSpPr>
        <p:spPr bwMode="auto">
          <a:xfrm>
            <a:off x="1331913" y="4005263"/>
            <a:ext cx="7556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В</a:t>
            </a:r>
            <a:endParaRPr lang="ru-RU" sz="2800"/>
          </a:p>
        </p:txBody>
      </p:sp>
      <p:sp>
        <p:nvSpPr>
          <p:cNvPr id="53261" name="Line 17"/>
          <p:cNvSpPr>
            <a:spLocks noChangeShapeType="1"/>
          </p:cNvSpPr>
          <p:nvPr/>
        </p:nvSpPr>
        <p:spPr bwMode="auto">
          <a:xfrm rot="60000" flipH="1">
            <a:off x="611188" y="2276475"/>
            <a:ext cx="1893887" cy="33210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62" name="Text Box 24"/>
          <p:cNvSpPr txBox="1">
            <a:spLocks noChangeArrowheads="1"/>
          </p:cNvSpPr>
          <p:nvPr/>
        </p:nvSpPr>
        <p:spPr bwMode="auto">
          <a:xfrm>
            <a:off x="2627313" y="1773238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>
                <a:latin typeface="Cambria" pitchFamily="18" charset="0"/>
              </a:rPr>
              <a:t>S</a:t>
            </a:r>
            <a:endParaRPr lang="ru-RU" sz="2800">
              <a:latin typeface="Cambria" pitchFamily="18" charset="0"/>
            </a:endParaRPr>
          </a:p>
        </p:txBody>
      </p:sp>
      <p:sp>
        <p:nvSpPr>
          <p:cNvPr id="53263" name="Line 30"/>
          <p:cNvSpPr>
            <a:spLocks noChangeShapeType="1"/>
          </p:cNvSpPr>
          <p:nvPr/>
        </p:nvSpPr>
        <p:spPr bwMode="auto">
          <a:xfrm>
            <a:off x="2536825" y="2276475"/>
            <a:ext cx="0" cy="26400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64" name="Line 17"/>
          <p:cNvSpPr>
            <a:spLocks noChangeShapeType="1"/>
          </p:cNvSpPr>
          <p:nvPr/>
        </p:nvSpPr>
        <p:spPr bwMode="auto">
          <a:xfrm rot="120000">
            <a:off x="2501900" y="2303463"/>
            <a:ext cx="2008188" cy="1957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65" name="Line 17"/>
          <p:cNvSpPr>
            <a:spLocks noChangeShapeType="1"/>
          </p:cNvSpPr>
          <p:nvPr/>
        </p:nvSpPr>
        <p:spPr bwMode="auto">
          <a:xfrm rot="120000" flipV="1">
            <a:off x="555625" y="5540375"/>
            <a:ext cx="2684463" cy="90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66" name="Line 17"/>
          <p:cNvSpPr>
            <a:spLocks noChangeShapeType="1"/>
          </p:cNvSpPr>
          <p:nvPr/>
        </p:nvSpPr>
        <p:spPr bwMode="auto">
          <a:xfrm rot="120000" flipV="1">
            <a:off x="3275013" y="4279900"/>
            <a:ext cx="1190625" cy="131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67" name="Text Box 11"/>
          <p:cNvSpPr txBox="1">
            <a:spLocks noChangeArrowheads="1"/>
          </p:cNvSpPr>
          <p:nvPr/>
        </p:nvSpPr>
        <p:spPr bwMode="auto">
          <a:xfrm>
            <a:off x="1908175" y="36449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en-US" sz="2400" i="1">
                <a:latin typeface="Cambria" pitchFamily="18" charset="0"/>
                <a:sym typeface="Symbol" pitchFamily="18" charset="2"/>
              </a:rPr>
              <a:t>42</a:t>
            </a:r>
          </a:p>
        </p:txBody>
      </p:sp>
      <p:sp>
        <p:nvSpPr>
          <p:cNvPr id="53268" name="AutoShape 28"/>
          <p:cNvSpPr>
            <a:spLocks noChangeArrowheads="1"/>
          </p:cNvSpPr>
          <p:nvPr/>
        </p:nvSpPr>
        <p:spPr bwMode="auto">
          <a:xfrm rot="10613685">
            <a:off x="3825875" y="4298950"/>
            <a:ext cx="687388" cy="215900"/>
          </a:xfrm>
          <a:prstGeom prst="parallelogram">
            <a:avLst>
              <a:gd name="adj" fmla="val 1208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53269" name="AutoShape 29"/>
          <p:cNvSpPr>
            <a:spLocks noChangeArrowheads="1"/>
          </p:cNvSpPr>
          <p:nvPr/>
        </p:nvSpPr>
        <p:spPr bwMode="auto">
          <a:xfrm rot="-1098158">
            <a:off x="2446338" y="4422775"/>
            <a:ext cx="504825" cy="431800"/>
          </a:xfrm>
          <a:prstGeom prst="parallelogram">
            <a:avLst>
              <a:gd name="adj" fmla="val 3564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70" name="Line 17"/>
          <p:cNvSpPr>
            <a:spLocks noChangeShapeType="1"/>
          </p:cNvSpPr>
          <p:nvPr/>
        </p:nvSpPr>
        <p:spPr bwMode="auto">
          <a:xfrm rot="120000">
            <a:off x="1787525" y="4283075"/>
            <a:ext cx="1485900" cy="12747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71" name="Line 17"/>
          <p:cNvSpPr>
            <a:spLocks noChangeShapeType="1"/>
          </p:cNvSpPr>
          <p:nvPr/>
        </p:nvSpPr>
        <p:spPr bwMode="auto">
          <a:xfrm rot="120000" flipV="1">
            <a:off x="609600" y="4222750"/>
            <a:ext cx="3835400" cy="14065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72" name="Text Box 28"/>
          <p:cNvSpPr txBox="1">
            <a:spLocks noChangeArrowheads="1"/>
          </p:cNvSpPr>
          <p:nvPr/>
        </p:nvSpPr>
        <p:spPr bwMode="auto">
          <a:xfrm>
            <a:off x="2195513" y="4868863"/>
            <a:ext cx="6477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O</a:t>
            </a:r>
            <a:endParaRPr lang="ru-RU" sz="2800"/>
          </a:p>
        </p:txBody>
      </p:sp>
      <p:sp>
        <p:nvSpPr>
          <p:cNvPr id="53273" name="Line 30"/>
          <p:cNvSpPr>
            <a:spLocks noChangeShapeType="1"/>
          </p:cNvSpPr>
          <p:nvPr/>
        </p:nvSpPr>
        <p:spPr bwMode="auto">
          <a:xfrm flipH="1">
            <a:off x="1835150" y="2276475"/>
            <a:ext cx="720725" cy="20161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74" name="Line 17"/>
          <p:cNvSpPr>
            <a:spLocks noChangeShapeType="1"/>
          </p:cNvSpPr>
          <p:nvPr/>
        </p:nvSpPr>
        <p:spPr bwMode="auto">
          <a:xfrm rot="120000">
            <a:off x="2486025" y="2309813"/>
            <a:ext cx="792163" cy="3240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5" grpId="0"/>
      <p:bldP spid="3997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600" dirty="0" smtClean="0"/>
              <a:t>Двугранный угол. Перпендикулярность плоскостей.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8229600" cy="5014913"/>
          </a:xfrm>
        </p:spPr>
        <p:txBody>
          <a:bodyPr/>
          <a:lstStyle/>
          <a:p>
            <a:pPr eaLnBrk="1" hangingPunct="1"/>
            <a:r>
              <a:rPr lang="ru-RU" dirty="0" smtClean="0">
                <a:hlinkClick r:id="rId2" action="ppaction://hlinksldjump"/>
              </a:rPr>
              <a:t>Двугранный угол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3" action="ppaction://hlinksldjump"/>
              </a:rPr>
              <a:t>Признак перпендикулярности двух плоскостей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4" action="ppaction://hlinksldjump"/>
              </a:rPr>
              <a:t>Прямоугольный параллелепипед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5" action="ppaction://hlinksldjump"/>
              </a:rPr>
              <a:t>Решение задач</a:t>
            </a:r>
            <a:endParaRPr lang="ru-RU" dirty="0" smtClean="0"/>
          </a:p>
          <a:p>
            <a:pPr eaLnBrk="1" hangingPunct="1"/>
            <a:r>
              <a:rPr lang="ru-RU" dirty="0" smtClean="0">
                <a:hlinkClick r:id="rId6" action="ppaction://hlinksldjump"/>
              </a:rPr>
              <a:t>Подготовка к </a:t>
            </a:r>
            <a:r>
              <a:rPr lang="ru-RU" dirty="0" err="1" smtClean="0">
                <a:hlinkClick r:id="rId6" action="ppaction://hlinksldjump"/>
              </a:rPr>
              <a:t>к</a:t>
            </a:r>
            <a:r>
              <a:rPr lang="ru-RU" dirty="0" smtClean="0">
                <a:hlinkClick r:id="rId6" action="ppaction://hlinksldjump"/>
              </a:rPr>
              <a:t>/</a:t>
            </a:r>
            <a:r>
              <a:rPr lang="ru-RU" dirty="0" err="1" smtClean="0">
                <a:hlinkClick r:id="rId6" action="ppaction://hlinksldjump"/>
              </a:rPr>
              <a:t>р</a:t>
            </a:r>
            <a:endParaRPr lang="ru-RU" dirty="0" smtClean="0"/>
          </a:p>
        </p:txBody>
      </p:sp>
      <p:sp>
        <p:nvSpPr>
          <p:cNvPr id="54276" name="AutoShape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Двугранный угол.</a:t>
            </a:r>
          </a:p>
        </p:txBody>
      </p:sp>
      <p:sp>
        <p:nvSpPr>
          <p:cNvPr id="5529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5288" y="4149725"/>
            <a:ext cx="8435975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Определение. </a:t>
            </a:r>
            <a:r>
              <a:rPr lang="ru-RU" sz="2800"/>
              <a:t>Двугранным углом называется фигура, образованная прямой а и двумя полуплоскостями с общей границей а, не принадлежащими одной плоскости.</a:t>
            </a:r>
          </a:p>
        </p:txBody>
      </p:sp>
      <p:sp>
        <p:nvSpPr>
          <p:cNvPr id="130097" name="AutoShape 43"/>
          <p:cNvSpPr>
            <a:spLocks noChangeArrowheads="1"/>
          </p:cNvSpPr>
          <p:nvPr/>
        </p:nvSpPr>
        <p:spPr bwMode="auto">
          <a:xfrm>
            <a:off x="3905250" y="2389188"/>
            <a:ext cx="2376488" cy="1370012"/>
          </a:xfrm>
          <a:prstGeom prst="parallelogram">
            <a:avLst>
              <a:gd name="adj" fmla="val 62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0098" name="AutoShape 43"/>
          <p:cNvSpPr>
            <a:spLocks noChangeArrowheads="1"/>
          </p:cNvSpPr>
          <p:nvPr/>
        </p:nvSpPr>
        <p:spPr bwMode="auto">
          <a:xfrm>
            <a:off x="2393950" y="2389188"/>
            <a:ext cx="2376488" cy="1370012"/>
          </a:xfrm>
          <a:prstGeom prst="parallelogram">
            <a:avLst>
              <a:gd name="adj" fmla="val 62921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0099" name="Text Box 34"/>
          <p:cNvSpPr txBox="1">
            <a:spLocks noChangeArrowheads="1"/>
          </p:cNvSpPr>
          <p:nvPr/>
        </p:nvSpPr>
        <p:spPr bwMode="auto">
          <a:xfrm>
            <a:off x="4122738" y="33242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ym typeface="Symbol" pitchFamily="18" charset="2"/>
              </a:rPr>
              <a:t>а</a:t>
            </a:r>
          </a:p>
        </p:txBody>
      </p:sp>
      <p:sp>
        <p:nvSpPr>
          <p:cNvPr id="130094" name="AutoShape 28"/>
          <p:cNvSpPr>
            <a:spLocks noChangeArrowheads="1"/>
          </p:cNvSpPr>
          <p:nvPr/>
        </p:nvSpPr>
        <p:spPr bwMode="auto">
          <a:xfrm rot="-3474878">
            <a:off x="2999582" y="2121693"/>
            <a:ext cx="2292350" cy="874713"/>
          </a:xfrm>
          <a:prstGeom prst="parallelogram">
            <a:avLst>
              <a:gd name="adj" fmla="val 77116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0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0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0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30097" grpId="0" animBg="1"/>
      <p:bldP spid="130098" grpId="0" animBg="1"/>
      <p:bldP spid="130098" grpId="1" animBg="1"/>
      <p:bldP spid="130099" grpId="0"/>
      <p:bldP spid="13009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Двугранный угол.</a:t>
            </a:r>
          </a:p>
        </p:txBody>
      </p:sp>
      <p:sp>
        <p:nvSpPr>
          <p:cNvPr id="5632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95738" y="2420938"/>
            <a:ext cx="476250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Двугранный угол </a:t>
            </a:r>
            <a:r>
              <a:rPr lang="en-US" sz="2800" i="1"/>
              <a:t>CABD</a:t>
            </a:r>
            <a:endParaRPr lang="ru-RU" sz="2800" i="1"/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16013" y="1557338"/>
            <a:ext cx="2592387" cy="2638425"/>
            <a:chOff x="703" y="1001"/>
            <a:chExt cx="1633" cy="1662"/>
          </a:xfrm>
        </p:grpSpPr>
        <p:sp>
          <p:nvSpPr>
            <p:cNvPr id="56341" name="AutoShape 43"/>
            <p:cNvSpPr>
              <a:spLocks noChangeArrowheads="1"/>
            </p:cNvSpPr>
            <p:nvPr/>
          </p:nvSpPr>
          <p:spPr bwMode="auto">
            <a:xfrm>
              <a:off x="839" y="1616"/>
              <a:ext cx="1497" cy="863"/>
            </a:xfrm>
            <a:prstGeom prst="parallelogram">
              <a:avLst>
                <a:gd name="adj" fmla="val 6292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2" name="Text Box 34"/>
            <p:cNvSpPr txBox="1">
              <a:spLocks noChangeArrowheads="1"/>
            </p:cNvSpPr>
            <p:nvPr/>
          </p:nvSpPr>
          <p:spPr bwMode="auto">
            <a:xfrm>
              <a:off x="703" y="24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А</a:t>
              </a:r>
            </a:p>
          </p:txBody>
        </p:sp>
        <p:sp>
          <p:nvSpPr>
            <p:cNvPr id="56343" name="AutoShape 28"/>
            <p:cNvSpPr>
              <a:spLocks noChangeArrowheads="1"/>
            </p:cNvSpPr>
            <p:nvPr/>
          </p:nvSpPr>
          <p:spPr bwMode="auto">
            <a:xfrm rot="-3474878">
              <a:off x="269" y="1447"/>
              <a:ext cx="1444" cy="551"/>
            </a:xfrm>
            <a:prstGeom prst="parallelogram">
              <a:avLst>
                <a:gd name="adj" fmla="val 77116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6344" name="Text Box 34"/>
            <p:cNvSpPr txBox="1">
              <a:spLocks noChangeArrowheads="1"/>
            </p:cNvSpPr>
            <p:nvPr/>
          </p:nvSpPr>
          <p:spPr bwMode="auto">
            <a:xfrm>
              <a:off x="1338" y="1389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В</a:t>
              </a:r>
            </a:p>
          </p:txBody>
        </p:sp>
        <p:sp>
          <p:nvSpPr>
            <p:cNvPr id="56345" name="Text Box 34"/>
            <p:cNvSpPr txBox="1">
              <a:spLocks noChangeArrowheads="1"/>
            </p:cNvSpPr>
            <p:nvPr/>
          </p:nvSpPr>
          <p:spPr bwMode="auto">
            <a:xfrm>
              <a:off x="748" y="111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С</a:t>
              </a:r>
            </a:p>
          </p:txBody>
        </p:sp>
        <p:sp>
          <p:nvSpPr>
            <p:cNvPr id="56346" name="Text Box 34"/>
            <p:cNvSpPr txBox="1">
              <a:spLocks noChangeArrowheads="1"/>
            </p:cNvSpPr>
            <p:nvPr/>
          </p:nvSpPr>
          <p:spPr bwMode="auto">
            <a:xfrm>
              <a:off x="2109" y="179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D</a:t>
              </a:r>
              <a:endParaRPr lang="ru-RU">
                <a:sym typeface="Symbol" pitchFamily="18" charset="2"/>
              </a:endParaRPr>
            </a:p>
          </p:txBody>
        </p:sp>
      </p:grpSp>
      <p:sp>
        <p:nvSpPr>
          <p:cNvPr id="132109" name="Line 13"/>
          <p:cNvSpPr>
            <a:spLocks noChangeShapeType="1"/>
          </p:cNvSpPr>
          <p:nvPr/>
        </p:nvSpPr>
        <p:spPr bwMode="auto">
          <a:xfrm>
            <a:off x="1463675" y="2054225"/>
            <a:ext cx="358775" cy="1081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10" name="Line 14"/>
          <p:cNvSpPr>
            <a:spLocks noChangeShapeType="1"/>
          </p:cNvSpPr>
          <p:nvPr/>
        </p:nvSpPr>
        <p:spPr bwMode="auto">
          <a:xfrm>
            <a:off x="1822450" y="3141663"/>
            <a:ext cx="151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11" name="Text Box 34"/>
          <p:cNvSpPr txBox="1">
            <a:spLocks noChangeArrowheads="1"/>
          </p:cNvSpPr>
          <p:nvPr/>
        </p:nvSpPr>
        <p:spPr bwMode="auto">
          <a:xfrm>
            <a:off x="1692275" y="31416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ym typeface="Symbol" pitchFamily="18" charset="2"/>
              </a:rPr>
              <a:t>О</a:t>
            </a:r>
          </a:p>
        </p:txBody>
      </p:sp>
      <p:sp>
        <p:nvSpPr>
          <p:cNvPr id="132112" name="Oval 16"/>
          <p:cNvSpPr>
            <a:spLocks noChangeArrowheads="1"/>
          </p:cNvSpPr>
          <p:nvPr/>
        </p:nvSpPr>
        <p:spPr bwMode="auto">
          <a:xfrm>
            <a:off x="1809750" y="311626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067175" y="3068638"/>
            <a:ext cx="476250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</a:t>
            </a:r>
            <a:r>
              <a:rPr lang="ru-RU" sz="2800" i="1"/>
              <a:t> </a:t>
            </a:r>
            <a:r>
              <a:rPr lang="en-US" sz="2800" i="1"/>
              <a:t>C</a:t>
            </a:r>
            <a:r>
              <a:rPr lang="ru-RU" sz="2800" i="1"/>
              <a:t>О</a:t>
            </a:r>
            <a:r>
              <a:rPr lang="en-US" sz="2800" i="1"/>
              <a:t>D</a:t>
            </a:r>
            <a:r>
              <a:rPr lang="ru-RU" sz="2800" i="1"/>
              <a:t> – </a:t>
            </a:r>
            <a:r>
              <a:rPr lang="ru-RU" sz="2800" b="1" i="1"/>
              <a:t>линейный угол</a:t>
            </a:r>
            <a:r>
              <a:rPr lang="ru-RU" sz="2800" i="1"/>
              <a:t> двугранного угла </a:t>
            </a:r>
            <a:r>
              <a:rPr lang="en-US" sz="2800" i="1"/>
              <a:t>CABD</a:t>
            </a:r>
            <a:endParaRPr lang="ru-RU" sz="2800" i="1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55650" y="4365625"/>
            <a:ext cx="7848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Все линейные углы двугранного угла </a:t>
            </a:r>
            <a:r>
              <a:rPr lang="ru-RU" sz="2800" b="1" i="1"/>
              <a:t>равны</a:t>
            </a:r>
          </a:p>
        </p:txBody>
      </p:sp>
      <p:sp>
        <p:nvSpPr>
          <p:cNvPr id="132115" name="Line 19"/>
          <p:cNvSpPr>
            <a:spLocks noChangeShapeType="1"/>
          </p:cNvSpPr>
          <p:nvPr/>
        </p:nvSpPr>
        <p:spPr bwMode="auto">
          <a:xfrm>
            <a:off x="1189038" y="2486025"/>
            <a:ext cx="358775" cy="1081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16" name="Line 20"/>
          <p:cNvSpPr>
            <a:spLocks noChangeShapeType="1"/>
          </p:cNvSpPr>
          <p:nvPr/>
        </p:nvSpPr>
        <p:spPr bwMode="auto">
          <a:xfrm>
            <a:off x="1547813" y="3573463"/>
            <a:ext cx="151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17" name="Text Box 34"/>
          <p:cNvSpPr txBox="1">
            <a:spLocks noChangeArrowheads="1"/>
          </p:cNvSpPr>
          <p:nvPr/>
        </p:nvSpPr>
        <p:spPr bwMode="auto">
          <a:xfrm>
            <a:off x="1417638" y="357346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ym typeface="Symbol" pitchFamily="18" charset="2"/>
              </a:rPr>
              <a:t>Р</a:t>
            </a:r>
          </a:p>
        </p:txBody>
      </p:sp>
      <p:sp>
        <p:nvSpPr>
          <p:cNvPr id="132118" name="Oval 22"/>
          <p:cNvSpPr>
            <a:spLocks noChangeArrowheads="1"/>
          </p:cNvSpPr>
          <p:nvPr/>
        </p:nvSpPr>
        <p:spPr bwMode="auto">
          <a:xfrm>
            <a:off x="1535113" y="3548063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23" name="Text Box 34"/>
          <p:cNvSpPr txBox="1">
            <a:spLocks noChangeArrowheads="1"/>
          </p:cNvSpPr>
          <p:nvPr/>
        </p:nvSpPr>
        <p:spPr bwMode="auto">
          <a:xfrm>
            <a:off x="900113" y="22050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ym typeface="Symbol" pitchFamily="18" charset="2"/>
              </a:rPr>
              <a:t>М</a:t>
            </a:r>
          </a:p>
        </p:txBody>
      </p:sp>
      <p:sp>
        <p:nvSpPr>
          <p:cNvPr id="132124" name="Text Box 34"/>
          <p:cNvSpPr txBox="1">
            <a:spLocks noChangeArrowheads="1"/>
          </p:cNvSpPr>
          <p:nvPr/>
        </p:nvSpPr>
        <p:spPr bwMode="auto">
          <a:xfrm>
            <a:off x="3059113" y="35004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ym typeface="Symbol" pitchFamily="18" charset="2"/>
              </a:rPr>
              <a:t>К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11188" y="5013325"/>
            <a:ext cx="8208962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Градусной мерой двугранного угла называется градусная мера его линейного угла</a:t>
            </a:r>
            <a:endParaRPr lang="ru-RU" sz="2800" b="1" i="1"/>
          </a:p>
        </p:txBody>
      </p:sp>
      <p:sp>
        <p:nvSpPr>
          <p:cNvPr id="132126" name="AutoShape 30"/>
          <p:cNvSpPr>
            <a:spLocks noChangeArrowheads="1"/>
          </p:cNvSpPr>
          <p:nvPr/>
        </p:nvSpPr>
        <p:spPr bwMode="auto">
          <a:xfrm>
            <a:off x="1822450" y="3021013"/>
            <a:ext cx="215900" cy="107950"/>
          </a:xfrm>
          <a:prstGeom prst="parallelogram">
            <a:avLst>
              <a:gd name="adj" fmla="val 676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27" name="AutoShape 31"/>
          <p:cNvSpPr>
            <a:spLocks noChangeArrowheads="1"/>
          </p:cNvSpPr>
          <p:nvPr/>
        </p:nvSpPr>
        <p:spPr bwMode="auto">
          <a:xfrm rot="-3543713">
            <a:off x="1721644" y="2955132"/>
            <a:ext cx="215900" cy="106362"/>
          </a:xfrm>
          <a:prstGeom prst="parallelogram">
            <a:avLst>
              <a:gd name="adj" fmla="val 80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2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132109" grpId="0" animBg="1"/>
      <p:bldP spid="132110" grpId="0" animBg="1"/>
      <p:bldP spid="132111" grpId="0"/>
      <p:bldP spid="132112" grpId="0" animBg="1"/>
      <p:bldP spid="2" grpId="0"/>
      <p:bldP spid="3" grpId="0"/>
      <p:bldP spid="132115" grpId="0" animBg="1"/>
      <p:bldP spid="132116" grpId="0" animBg="1"/>
      <p:bldP spid="132117" grpId="0"/>
      <p:bldP spid="132118" grpId="0" animBg="1"/>
      <p:bldP spid="132123" grpId="0"/>
      <p:bldP spid="132124" grpId="0"/>
      <p:bldP spid="4" grpId="0"/>
      <p:bldP spid="132126" grpId="0" animBg="1"/>
      <p:bldP spid="1321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Перпендикулярные прямые в пространстве.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2765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Определение.</a:t>
            </a:r>
            <a:r>
              <a:rPr lang="ru-RU" sz="2800" smtClean="0"/>
              <a:t> Две прямые называются </a:t>
            </a:r>
            <a:r>
              <a:rPr lang="ru-RU" sz="2800" b="1" smtClean="0"/>
              <a:t>перпендикулярными</a:t>
            </a:r>
            <a:r>
              <a:rPr lang="ru-RU" sz="2800" smtClean="0"/>
              <a:t> в пространстве, угол между ними равен 90</a:t>
            </a:r>
            <a:r>
              <a:rPr lang="ru-RU" sz="2800" baseline="30000" smtClean="0"/>
              <a:t>0</a:t>
            </a:r>
            <a:r>
              <a:rPr lang="ru-RU" sz="2800" smtClean="0"/>
              <a:t>.</a:t>
            </a:r>
          </a:p>
          <a:p>
            <a:pPr eaLnBrk="1" hangingPunct="1">
              <a:buFontTx/>
              <a:buNone/>
            </a:pPr>
            <a:r>
              <a:rPr lang="ru-RU" sz="2800" i="1" smtClean="0"/>
              <a:t>Примечание.</a:t>
            </a:r>
            <a:r>
              <a:rPr lang="ru-RU" sz="2800" smtClean="0"/>
              <a:t> Перпендикулярные прямые в пространстве могут пересекаться, а могут скрещиваться.</a:t>
            </a:r>
          </a:p>
        </p:txBody>
      </p:sp>
      <p:sp>
        <p:nvSpPr>
          <p:cNvPr id="11268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Двугранный</a:t>
            </a:r>
            <a:r>
              <a:rPr lang="ru-RU" sz="4000" dirty="0" smtClean="0">
                <a:latin typeface="Arial" charset="0"/>
              </a:rPr>
              <a:t> угол</a:t>
            </a:r>
            <a:r>
              <a:rPr lang="ru-RU" sz="4000" dirty="0" smtClean="0"/>
              <a:t>.</a:t>
            </a:r>
          </a:p>
        </p:txBody>
      </p:sp>
      <p:sp>
        <p:nvSpPr>
          <p:cNvPr id="5734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395288" y="620713"/>
            <a:ext cx="2592387" cy="3965575"/>
            <a:chOff x="249" y="391"/>
            <a:chExt cx="1633" cy="2498"/>
          </a:xfrm>
        </p:grpSpPr>
        <p:sp>
          <p:nvSpPr>
            <p:cNvPr id="57377" name="AutoShape 43"/>
            <p:cNvSpPr>
              <a:spLocks noChangeArrowheads="1"/>
            </p:cNvSpPr>
            <p:nvPr/>
          </p:nvSpPr>
          <p:spPr bwMode="auto">
            <a:xfrm>
              <a:off x="385" y="1842"/>
              <a:ext cx="1497" cy="863"/>
            </a:xfrm>
            <a:prstGeom prst="parallelogram">
              <a:avLst>
                <a:gd name="adj" fmla="val 6292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78" name="Text Box 34"/>
            <p:cNvSpPr txBox="1">
              <a:spLocks noChangeArrowheads="1"/>
            </p:cNvSpPr>
            <p:nvPr/>
          </p:nvSpPr>
          <p:spPr bwMode="auto">
            <a:xfrm>
              <a:off x="249" y="265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А</a:t>
              </a:r>
            </a:p>
          </p:txBody>
        </p:sp>
        <p:sp>
          <p:nvSpPr>
            <p:cNvPr id="57379" name="AutoShape 28"/>
            <p:cNvSpPr>
              <a:spLocks noChangeArrowheads="1"/>
            </p:cNvSpPr>
            <p:nvPr/>
          </p:nvSpPr>
          <p:spPr bwMode="auto">
            <a:xfrm rot="-3474878">
              <a:off x="-341" y="1401"/>
              <a:ext cx="2398" cy="378"/>
            </a:xfrm>
            <a:prstGeom prst="parallelogram">
              <a:avLst>
                <a:gd name="adj" fmla="val 372529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7380" name="Text Box 34"/>
            <p:cNvSpPr txBox="1">
              <a:spLocks noChangeArrowheads="1"/>
            </p:cNvSpPr>
            <p:nvPr/>
          </p:nvSpPr>
          <p:spPr bwMode="auto">
            <a:xfrm>
              <a:off x="884" y="161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В</a:t>
              </a:r>
            </a:p>
          </p:txBody>
        </p:sp>
        <p:sp>
          <p:nvSpPr>
            <p:cNvPr id="57381" name="Text Box 34"/>
            <p:cNvSpPr txBox="1">
              <a:spLocks noChangeArrowheads="1"/>
            </p:cNvSpPr>
            <p:nvPr/>
          </p:nvSpPr>
          <p:spPr bwMode="auto">
            <a:xfrm>
              <a:off x="839" y="61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С</a:t>
              </a:r>
            </a:p>
          </p:txBody>
        </p:sp>
        <p:sp>
          <p:nvSpPr>
            <p:cNvPr id="57382" name="Text Box 34"/>
            <p:cNvSpPr txBox="1">
              <a:spLocks noChangeArrowheads="1"/>
            </p:cNvSpPr>
            <p:nvPr/>
          </p:nvSpPr>
          <p:spPr bwMode="auto">
            <a:xfrm>
              <a:off x="1655" y="202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D</a:t>
              </a:r>
              <a:endParaRPr lang="ru-RU">
                <a:sym typeface="Symbol" pitchFamily="18" charset="2"/>
              </a:endParaRPr>
            </a:p>
          </p:txBody>
        </p:sp>
        <p:sp>
          <p:nvSpPr>
            <p:cNvPr id="57383" name="Line 12"/>
            <p:cNvSpPr>
              <a:spLocks noChangeShapeType="1"/>
            </p:cNvSpPr>
            <p:nvPr/>
          </p:nvSpPr>
          <p:spPr bwMode="auto">
            <a:xfrm flipH="1">
              <a:off x="691" y="845"/>
              <a:ext cx="409" cy="13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4" name="Line 13"/>
            <p:cNvSpPr>
              <a:spLocks noChangeShapeType="1"/>
            </p:cNvSpPr>
            <p:nvPr/>
          </p:nvSpPr>
          <p:spPr bwMode="auto">
            <a:xfrm>
              <a:off x="694" y="2225"/>
              <a:ext cx="95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5" name="Text Box 34"/>
            <p:cNvSpPr txBox="1">
              <a:spLocks noChangeArrowheads="1"/>
            </p:cNvSpPr>
            <p:nvPr/>
          </p:nvSpPr>
          <p:spPr bwMode="auto">
            <a:xfrm>
              <a:off x="612" y="2225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О</a:t>
              </a:r>
            </a:p>
          </p:txBody>
        </p:sp>
        <p:sp>
          <p:nvSpPr>
            <p:cNvPr id="57386" name="Oval 15"/>
            <p:cNvSpPr>
              <a:spLocks noChangeArrowheads="1"/>
            </p:cNvSpPr>
            <p:nvPr/>
          </p:nvSpPr>
          <p:spPr bwMode="auto">
            <a:xfrm>
              <a:off x="686" y="220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6300788" y="1916113"/>
            <a:ext cx="2592387" cy="2638425"/>
            <a:chOff x="3969" y="1162"/>
            <a:chExt cx="1633" cy="1662"/>
          </a:xfrm>
        </p:grpSpPr>
        <p:grpSp>
          <p:nvGrpSpPr>
            <p:cNvPr id="57366" name="Group 57"/>
            <p:cNvGrpSpPr>
              <a:grpSpLocks/>
            </p:cNvGrpSpPr>
            <p:nvPr/>
          </p:nvGrpSpPr>
          <p:grpSpPr bwMode="auto">
            <a:xfrm>
              <a:off x="3969" y="1162"/>
              <a:ext cx="1633" cy="1662"/>
              <a:chOff x="703" y="1001"/>
              <a:chExt cx="1633" cy="1662"/>
            </a:xfrm>
          </p:grpSpPr>
          <p:sp>
            <p:nvSpPr>
              <p:cNvPr id="57371" name="AutoShape 43"/>
              <p:cNvSpPr>
                <a:spLocks noChangeArrowheads="1"/>
              </p:cNvSpPr>
              <p:nvPr/>
            </p:nvSpPr>
            <p:spPr bwMode="auto">
              <a:xfrm>
                <a:off x="839" y="1616"/>
                <a:ext cx="1497" cy="863"/>
              </a:xfrm>
              <a:prstGeom prst="parallelogram">
                <a:avLst>
                  <a:gd name="adj" fmla="val 6292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372" name="Text Box 34"/>
              <p:cNvSpPr txBox="1">
                <a:spLocks noChangeArrowheads="1"/>
              </p:cNvSpPr>
              <p:nvPr/>
            </p:nvSpPr>
            <p:spPr bwMode="auto">
              <a:xfrm>
                <a:off x="703" y="2432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А</a:t>
                </a:r>
              </a:p>
            </p:txBody>
          </p:sp>
          <p:sp>
            <p:nvSpPr>
              <p:cNvPr id="57373" name="AutoShape 28"/>
              <p:cNvSpPr>
                <a:spLocks noChangeArrowheads="1"/>
              </p:cNvSpPr>
              <p:nvPr/>
            </p:nvSpPr>
            <p:spPr bwMode="auto">
              <a:xfrm rot="-3474878">
                <a:off x="269" y="1447"/>
                <a:ext cx="1444" cy="551"/>
              </a:xfrm>
              <a:prstGeom prst="parallelogram">
                <a:avLst>
                  <a:gd name="adj" fmla="val 77116"/>
                </a:avLst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7374" name="Text Box 34"/>
              <p:cNvSpPr txBox="1">
                <a:spLocks noChangeArrowheads="1"/>
              </p:cNvSpPr>
              <p:nvPr/>
            </p:nvSpPr>
            <p:spPr bwMode="auto">
              <a:xfrm>
                <a:off x="1338" y="1389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В</a:t>
                </a:r>
              </a:p>
            </p:txBody>
          </p:sp>
          <p:sp>
            <p:nvSpPr>
              <p:cNvPr id="57375" name="Text Box 34"/>
              <p:cNvSpPr txBox="1">
                <a:spLocks noChangeArrowheads="1"/>
              </p:cNvSpPr>
              <p:nvPr/>
            </p:nvSpPr>
            <p:spPr bwMode="auto">
              <a:xfrm>
                <a:off x="748" y="1117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С</a:t>
                </a:r>
              </a:p>
            </p:txBody>
          </p:sp>
          <p:sp>
            <p:nvSpPr>
              <p:cNvPr id="57376" name="Text Box 34"/>
              <p:cNvSpPr txBox="1">
                <a:spLocks noChangeArrowheads="1"/>
              </p:cNvSpPr>
              <p:nvPr/>
            </p:nvSpPr>
            <p:spPr bwMode="auto">
              <a:xfrm>
                <a:off x="2109" y="1797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sym typeface="Symbol" pitchFamily="18" charset="2"/>
                  </a:rPr>
                  <a:t>D</a:t>
                </a:r>
                <a:endParaRPr lang="ru-RU">
                  <a:sym typeface="Symbol" pitchFamily="18" charset="2"/>
                </a:endParaRPr>
              </a:p>
            </p:txBody>
          </p:sp>
        </p:grpSp>
        <p:sp>
          <p:nvSpPr>
            <p:cNvPr id="57367" name="Line 64"/>
            <p:cNvSpPr>
              <a:spLocks noChangeShapeType="1"/>
            </p:cNvSpPr>
            <p:nvPr/>
          </p:nvSpPr>
          <p:spPr bwMode="auto">
            <a:xfrm>
              <a:off x="4188" y="1475"/>
              <a:ext cx="226" cy="6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68" name="Line 65"/>
            <p:cNvSpPr>
              <a:spLocks noChangeShapeType="1"/>
            </p:cNvSpPr>
            <p:nvPr/>
          </p:nvSpPr>
          <p:spPr bwMode="auto">
            <a:xfrm>
              <a:off x="4414" y="2160"/>
              <a:ext cx="95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69" name="Text Box 34"/>
            <p:cNvSpPr txBox="1">
              <a:spLocks noChangeArrowheads="1"/>
            </p:cNvSpPr>
            <p:nvPr/>
          </p:nvSpPr>
          <p:spPr bwMode="auto">
            <a:xfrm>
              <a:off x="4332" y="216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О</a:t>
              </a:r>
            </a:p>
          </p:txBody>
        </p:sp>
        <p:sp>
          <p:nvSpPr>
            <p:cNvPr id="57370" name="Oval 67"/>
            <p:cNvSpPr>
              <a:spLocks noChangeArrowheads="1"/>
            </p:cNvSpPr>
            <p:nvPr/>
          </p:nvSpPr>
          <p:spPr bwMode="auto">
            <a:xfrm>
              <a:off x="4406" y="2144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75"/>
          <p:cNvGrpSpPr>
            <a:grpSpLocks/>
          </p:cNvGrpSpPr>
          <p:nvPr/>
        </p:nvGrpSpPr>
        <p:grpSpPr bwMode="auto">
          <a:xfrm>
            <a:off x="3276600" y="1347788"/>
            <a:ext cx="2592388" cy="3238500"/>
            <a:chOff x="2064" y="799"/>
            <a:chExt cx="1633" cy="2040"/>
          </a:xfrm>
        </p:grpSpPr>
        <p:grpSp>
          <p:nvGrpSpPr>
            <p:cNvPr id="57354" name="Group 56"/>
            <p:cNvGrpSpPr>
              <a:grpSpLocks/>
            </p:cNvGrpSpPr>
            <p:nvPr/>
          </p:nvGrpSpPr>
          <p:grpSpPr bwMode="auto">
            <a:xfrm>
              <a:off x="2064" y="799"/>
              <a:ext cx="1633" cy="2040"/>
              <a:chOff x="2109" y="759"/>
              <a:chExt cx="1633" cy="2040"/>
            </a:xfrm>
          </p:grpSpPr>
          <p:sp>
            <p:nvSpPr>
              <p:cNvPr id="57356" name="AutoShape 43"/>
              <p:cNvSpPr>
                <a:spLocks noChangeArrowheads="1"/>
              </p:cNvSpPr>
              <p:nvPr/>
            </p:nvSpPr>
            <p:spPr bwMode="auto">
              <a:xfrm>
                <a:off x="2245" y="1752"/>
                <a:ext cx="1497" cy="863"/>
              </a:xfrm>
              <a:prstGeom prst="parallelogram">
                <a:avLst>
                  <a:gd name="adj" fmla="val 6292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357" name="Text Box 34"/>
              <p:cNvSpPr txBox="1">
                <a:spLocks noChangeArrowheads="1"/>
              </p:cNvSpPr>
              <p:nvPr/>
            </p:nvSpPr>
            <p:spPr bwMode="auto">
              <a:xfrm>
                <a:off x="2109" y="2568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А</a:t>
                </a:r>
              </a:p>
            </p:txBody>
          </p:sp>
          <p:sp>
            <p:nvSpPr>
              <p:cNvPr id="57358" name="AutoShape 28"/>
              <p:cNvSpPr>
                <a:spLocks noChangeArrowheads="1"/>
              </p:cNvSpPr>
              <p:nvPr/>
            </p:nvSpPr>
            <p:spPr bwMode="auto">
              <a:xfrm rot="-3474878">
                <a:off x="1578" y="1410"/>
                <a:ext cx="1853" cy="551"/>
              </a:xfrm>
              <a:prstGeom prst="parallelogram">
                <a:avLst>
                  <a:gd name="adj" fmla="val 151957"/>
                </a:avLst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7359" name="Text Box 34"/>
              <p:cNvSpPr txBox="1">
                <a:spLocks noChangeArrowheads="1"/>
              </p:cNvSpPr>
              <p:nvPr/>
            </p:nvSpPr>
            <p:spPr bwMode="auto">
              <a:xfrm>
                <a:off x="2744" y="1525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В</a:t>
                </a:r>
              </a:p>
            </p:txBody>
          </p:sp>
          <p:sp>
            <p:nvSpPr>
              <p:cNvPr id="57360" name="Text Box 34"/>
              <p:cNvSpPr txBox="1">
                <a:spLocks noChangeArrowheads="1"/>
              </p:cNvSpPr>
              <p:nvPr/>
            </p:nvSpPr>
            <p:spPr bwMode="auto">
              <a:xfrm>
                <a:off x="2290" y="100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С</a:t>
                </a:r>
              </a:p>
            </p:txBody>
          </p:sp>
          <p:sp>
            <p:nvSpPr>
              <p:cNvPr id="57361" name="Text Box 34"/>
              <p:cNvSpPr txBox="1">
                <a:spLocks noChangeArrowheads="1"/>
              </p:cNvSpPr>
              <p:nvPr/>
            </p:nvSpPr>
            <p:spPr bwMode="auto">
              <a:xfrm>
                <a:off x="3515" y="1933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sym typeface="Symbol" pitchFamily="18" charset="2"/>
                  </a:rPr>
                  <a:t>D</a:t>
                </a:r>
                <a:endParaRPr lang="ru-RU">
                  <a:sym typeface="Symbol" pitchFamily="18" charset="2"/>
                </a:endParaRPr>
              </a:p>
            </p:txBody>
          </p:sp>
          <p:sp>
            <p:nvSpPr>
              <p:cNvPr id="57362" name="Line 52"/>
              <p:cNvSpPr>
                <a:spLocks noChangeShapeType="1"/>
              </p:cNvSpPr>
              <p:nvPr/>
            </p:nvSpPr>
            <p:spPr bwMode="auto">
              <a:xfrm>
                <a:off x="2505" y="1182"/>
                <a:ext cx="45" cy="94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363" name="Line 53"/>
              <p:cNvSpPr>
                <a:spLocks noChangeShapeType="1"/>
              </p:cNvSpPr>
              <p:nvPr/>
            </p:nvSpPr>
            <p:spPr bwMode="auto">
              <a:xfrm>
                <a:off x="2554" y="2135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364" name="Text Box 34"/>
              <p:cNvSpPr txBox="1">
                <a:spLocks noChangeArrowheads="1"/>
              </p:cNvSpPr>
              <p:nvPr/>
            </p:nvSpPr>
            <p:spPr bwMode="auto">
              <a:xfrm>
                <a:off x="2472" y="2135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О</a:t>
                </a:r>
              </a:p>
            </p:txBody>
          </p:sp>
          <p:sp>
            <p:nvSpPr>
              <p:cNvPr id="57365" name="Oval 55"/>
              <p:cNvSpPr>
                <a:spLocks noChangeArrowheads="1"/>
              </p:cNvSpPr>
              <p:nvPr/>
            </p:nvSpPr>
            <p:spPr bwMode="auto">
              <a:xfrm>
                <a:off x="2546" y="2119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355" name="Rectangle 74"/>
            <p:cNvSpPr>
              <a:spLocks noChangeArrowheads="1"/>
            </p:cNvSpPr>
            <p:nvPr/>
          </p:nvSpPr>
          <p:spPr bwMode="auto">
            <a:xfrm>
              <a:off x="2505" y="2030"/>
              <a:ext cx="13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39750" y="4581525"/>
            <a:ext cx="1727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Острый</a:t>
            </a:r>
            <a:endParaRPr lang="ru-RU" sz="2800" i="1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419475" y="4581525"/>
            <a:ext cx="1727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Прямой</a:t>
            </a:r>
            <a:endParaRPr lang="ru-RU" sz="2800" i="1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588125" y="4508500"/>
            <a:ext cx="1727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Тупой</a:t>
            </a:r>
            <a:endParaRPr lang="ru-RU" sz="2800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200" smtClean="0"/>
              <a:t>Двугранный угол. </a:t>
            </a:r>
          </a:p>
        </p:txBody>
      </p:sp>
      <p:sp>
        <p:nvSpPr>
          <p:cNvPr id="583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2" name="Text Box 11"/>
          <p:cNvSpPr txBox="1">
            <a:spLocks noChangeArrowheads="1"/>
          </p:cNvSpPr>
          <p:nvPr/>
        </p:nvSpPr>
        <p:spPr bwMode="auto">
          <a:xfrm>
            <a:off x="4572000" y="1916113"/>
            <a:ext cx="4325938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MB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(ABC),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ABCD –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прямоугольник</a:t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ru-RU" sz="2400">
                <a:latin typeface="Cambria" pitchFamily="18" charset="0"/>
                <a:sym typeface="Symbol" pitchFamily="18" charset="2"/>
              </a:rPr>
              <a:t>АВ=3, МВ=3, ВС=3</a:t>
            </a:r>
            <a:endParaRPr lang="ru-RU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Найти: </a:t>
            </a:r>
            <a:r>
              <a:rPr lang="en-US" sz="2400">
                <a:latin typeface="Cambria" pitchFamily="18" charset="0"/>
                <a:sym typeface="Symbol" pitchFamily="18" charset="2"/>
              </a:rPr>
              <a:t>MCDB, MADB, MBCA</a:t>
            </a:r>
            <a:r>
              <a:rPr lang="ru-RU" sz="2400">
                <a:latin typeface="Cambria" pitchFamily="18" charset="0"/>
                <a:sym typeface="Symbol" pitchFamily="18" charset="2"/>
              </a:rPr>
              <a:t>.</a:t>
            </a:r>
            <a:endParaRPr lang="en-US" sz="2400" i="1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58373" name="Rectangle 6"/>
          <p:cNvSpPr>
            <a:spLocks noChangeArrowheads="1"/>
          </p:cNvSpPr>
          <p:nvPr/>
        </p:nvSpPr>
        <p:spPr bwMode="auto">
          <a:xfrm>
            <a:off x="323850" y="1484313"/>
            <a:ext cx="10795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>
                <a:latin typeface="Cambria" pitchFamily="18" charset="0"/>
                <a:sym typeface="Symbol" pitchFamily="18" charset="2"/>
              </a:rPr>
              <a:t>№1</a:t>
            </a:r>
          </a:p>
        </p:txBody>
      </p:sp>
      <p:sp>
        <p:nvSpPr>
          <p:cNvPr id="58374" name="Text Box 24"/>
          <p:cNvSpPr txBox="1">
            <a:spLocks noChangeArrowheads="1"/>
          </p:cNvSpPr>
          <p:nvPr/>
        </p:nvSpPr>
        <p:spPr bwMode="auto">
          <a:xfrm>
            <a:off x="179388" y="5373688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А</a:t>
            </a:r>
            <a:endParaRPr lang="ru-RU" sz="2800"/>
          </a:p>
        </p:txBody>
      </p:sp>
      <p:sp>
        <p:nvSpPr>
          <p:cNvPr id="58375" name="AutoShape 19"/>
          <p:cNvSpPr>
            <a:spLocks noChangeArrowheads="1"/>
          </p:cNvSpPr>
          <p:nvPr/>
        </p:nvSpPr>
        <p:spPr bwMode="auto">
          <a:xfrm>
            <a:off x="539750" y="4292600"/>
            <a:ext cx="3960813" cy="1295400"/>
          </a:xfrm>
          <a:prstGeom prst="parallelogram">
            <a:avLst>
              <a:gd name="adj" fmla="val 97673"/>
            </a:avLst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6" name="Text Box 28"/>
          <p:cNvSpPr txBox="1">
            <a:spLocks noChangeArrowheads="1"/>
          </p:cNvSpPr>
          <p:nvPr/>
        </p:nvSpPr>
        <p:spPr bwMode="auto">
          <a:xfrm>
            <a:off x="4356100" y="4148138"/>
            <a:ext cx="757238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С</a:t>
            </a:r>
            <a:endParaRPr lang="ru-RU" sz="2800"/>
          </a:p>
        </p:txBody>
      </p:sp>
      <p:sp>
        <p:nvSpPr>
          <p:cNvPr id="58377" name="Text Box 29"/>
          <p:cNvSpPr txBox="1">
            <a:spLocks noChangeArrowheads="1"/>
          </p:cNvSpPr>
          <p:nvPr/>
        </p:nvSpPr>
        <p:spPr bwMode="auto">
          <a:xfrm>
            <a:off x="3203575" y="5373688"/>
            <a:ext cx="75723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D</a:t>
            </a:r>
            <a:endParaRPr lang="ru-RU" sz="2800"/>
          </a:p>
        </p:txBody>
      </p:sp>
      <p:sp>
        <p:nvSpPr>
          <p:cNvPr id="58378" name="Text Box 30"/>
          <p:cNvSpPr txBox="1">
            <a:spLocks noChangeArrowheads="1"/>
          </p:cNvSpPr>
          <p:nvPr/>
        </p:nvSpPr>
        <p:spPr bwMode="auto">
          <a:xfrm>
            <a:off x="1331913" y="3995738"/>
            <a:ext cx="7556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В</a:t>
            </a:r>
            <a:endParaRPr lang="ru-RU" sz="2800"/>
          </a:p>
        </p:txBody>
      </p:sp>
      <p:sp>
        <p:nvSpPr>
          <p:cNvPr id="58379" name="Line 17"/>
          <p:cNvSpPr>
            <a:spLocks noChangeShapeType="1"/>
          </p:cNvSpPr>
          <p:nvPr/>
        </p:nvSpPr>
        <p:spPr bwMode="auto">
          <a:xfrm rot="60000" flipH="1">
            <a:off x="573088" y="2470150"/>
            <a:ext cx="1223962" cy="31353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0" name="Text Box 24"/>
          <p:cNvSpPr txBox="1">
            <a:spLocks noChangeArrowheads="1"/>
          </p:cNvSpPr>
          <p:nvPr/>
        </p:nvSpPr>
        <p:spPr bwMode="auto">
          <a:xfrm>
            <a:off x="1331913" y="2060575"/>
            <a:ext cx="7556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</a:rPr>
              <a:t>М</a:t>
            </a:r>
            <a:endParaRPr lang="ru-RU" sz="2800"/>
          </a:p>
        </p:txBody>
      </p:sp>
      <p:sp>
        <p:nvSpPr>
          <p:cNvPr id="58381" name="Line 30"/>
          <p:cNvSpPr>
            <a:spLocks noChangeShapeType="1"/>
          </p:cNvSpPr>
          <p:nvPr/>
        </p:nvSpPr>
        <p:spPr bwMode="auto">
          <a:xfrm>
            <a:off x="1820863" y="2492375"/>
            <a:ext cx="0" cy="1800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2" name="Line 17"/>
          <p:cNvSpPr>
            <a:spLocks noChangeShapeType="1"/>
          </p:cNvSpPr>
          <p:nvPr/>
        </p:nvSpPr>
        <p:spPr bwMode="auto">
          <a:xfrm rot="120000">
            <a:off x="1787525" y="2524125"/>
            <a:ext cx="2735263" cy="17065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3" name="Line 17"/>
          <p:cNvSpPr>
            <a:spLocks noChangeShapeType="1"/>
          </p:cNvSpPr>
          <p:nvPr/>
        </p:nvSpPr>
        <p:spPr bwMode="auto">
          <a:xfrm rot="120000">
            <a:off x="1770063" y="2514600"/>
            <a:ext cx="1514475" cy="30384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4" name="Line 17"/>
          <p:cNvSpPr>
            <a:spLocks noChangeShapeType="1"/>
          </p:cNvSpPr>
          <p:nvPr/>
        </p:nvSpPr>
        <p:spPr bwMode="auto">
          <a:xfrm rot="120000" flipV="1">
            <a:off x="555625" y="5540375"/>
            <a:ext cx="2684463" cy="90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5" name="Line 17"/>
          <p:cNvSpPr>
            <a:spLocks noChangeShapeType="1"/>
          </p:cNvSpPr>
          <p:nvPr/>
        </p:nvSpPr>
        <p:spPr bwMode="auto">
          <a:xfrm rot="120000" flipV="1">
            <a:off x="3275013" y="4279900"/>
            <a:ext cx="1190625" cy="131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3924300" y="6092825"/>
            <a:ext cx="439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ДЗ: п22, № 167,  170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4067175" y="5445125"/>
            <a:ext cx="323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  <a:latin typeface="Cambria" pitchFamily="18" charset="0"/>
              </a:rPr>
              <a:t>№171</a:t>
            </a:r>
          </a:p>
        </p:txBody>
      </p:sp>
      <p:sp>
        <p:nvSpPr>
          <p:cNvPr id="58388" name="Rectangle 20"/>
          <p:cNvSpPr>
            <a:spLocks noChangeArrowheads="1"/>
          </p:cNvSpPr>
          <p:nvPr/>
        </p:nvSpPr>
        <p:spPr bwMode="auto">
          <a:xfrm>
            <a:off x="1835150" y="4005263"/>
            <a:ext cx="287338" cy="287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5" grpId="0"/>
      <p:bldP spid="3997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двух плоскостей. </a:t>
            </a:r>
          </a:p>
        </p:txBody>
      </p:sp>
      <p:sp>
        <p:nvSpPr>
          <p:cNvPr id="5939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72" name="Text Box 11"/>
          <p:cNvSpPr txBox="1">
            <a:spLocks noChangeArrowheads="1"/>
          </p:cNvSpPr>
          <p:nvPr/>
        </p:nvSpPr>
        <p:spPr bwMode="auto">
          <a:xfrm>
            <a:off x="4572000" y="1916113"/>
            <a:ext cx="4325938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Дано:</a:t>
            </a:r>
            <a:r>
              <a:rPr lang="en-US" sz="2400">
                <a:latin typeface="Cambria" pitchFamily="18" charset="0"/>
              </a:rPr>
              <a:t>MC </a:t>
            </a:r>
            <a:r>
              <a:rPr lang="en-US" sz="2400">
                <a:latin typeface="Cambria" pitchFamily="18" charset="0"/>
                <a:sym typeface="Symbol" pitchFamily="18" charset="2"/>
              </a:rPr>
              <a:t> (ABC), </a:t>
            </a:r>
            <a:r>
              <a:rPr lang="ru-RU" sz="2400">
                <a:latin typeface="Cambria" pitchFamily="18" charset="0"/>
                <a:sym typeface="Symbol" pitchFamily="18" charset="2"/>
              </a:rPr>
              <a:t/>
            </a:r>
            <a:br>
              <a:rPr lang="ru-RU" sz="2400">
                <a:latin typeface="Cambria" pitchFamily="18" charset="0"/>
                <a:sym typeface="Symbol" pitchFamily="18" charset="2"/>
              </a:rPr>
            </a:br>
            <a:r>
              <a:rPr lang="ru-RU" sz="2400">
                <a:latin typeface="Cambria" pitchFamily="18" charset="0"/>
                <a:sym typeface="Symbol" pitchFamily="18" charset="2"/>
              </a:rPr>
              <a:t></a:t>
            </a:r>
            <a:r>
              <a:rPr lang="en-US" sz="2400">
                <a:latin typeface="Cambria" pitchFamily="18" charset="0"/>
                <a:sym typeface="Symbol" pitchFamily="18" charset="2"/>
              </a:rPr>
              <a:t>ABC, C=90</a:t>
            </a:r>
            <a:r>
              <a:rPr lang="en-US" sz="2400" baseline="30000">
                <a:latin typeface="Cambria" pitchFamily="18" charset="0"/>
                <a:sym typeface="Symbol" pitchFamily="18" charset="2"/>
              </a:rPr>
              <a:t>0</a:t>
            </a:r>
            <a:r>
              <a:rPr lang="en-US" sz="2400">
                <a:latin typeface="Cambria" pitchFamily="18" charset="0"/>
                <a:sym typeface="Symbol" pitchFamily="18" charset="2"/>
              </a:rPr>
              <a:t>, A=30</a:t>
            </a:r>
            <a:r>
              <a:rPr lang="en-US" sz="2400" baseline="30000">
                <a:latin typeface="Cambria" pitchFamily="18" charset="0"/>
                <a:sym typeface="Symbol" pitchFamily="18" charset="2"/>
              </a:rPr>
              <a:t>0</a:t>
            </a:r>
            <a:r>
              <a:rPr lang="en-US" sz="2400">
                <a:latin typeface="Cambria" pitchFamily="18" charset="0"/>
                <a:sym typeface="Symbol" pitchFamily="18" charset="2"/>
              </a:rPr>
              <a:t>,</a:t>
            </a:r>
            <a:br>
              <a:rPr lang="en-US" sz="2400">
                <a:latin typeface="Cambria" pitchFamily="18" charset="0"/>
                <a:sym typeface="Symbol" pitchFamily="18" charset="2"/>
              </a:rPr>
            </a:br>
            <a:r>
              <a:rPr lang="en-US" sz="2400">
                <a:latin typeface="Cambria" pitchFamily="18" charset="0"/>
                <a:sym typeface="Symbol" pitchFamily="18" charset="2"/>
              </a:rPr>
              <a:t>AC=2</a:t>
            </a:r>
            <a:r>
              <a:rPr lang="ru-RU" sz="2400">
                <a:latin typeface="Cambria" pitchFamily="18" charset="0"/>
                <a:sym typeface="Symbol" pitchFamily="18" charset="2"/>
              </a:rPr>
              <a:t>, </a:t>
            </a:r>
            <a:r>
              <a:rPr lang="en-US" sz="2400">
                <a:latin typeface="Cambria" pitchFamily="18" charset="0"/>
                <a:sym typeface="Symbol" pitchFamily="18" charset="2"/>
              </a:rPr>
              <a:t>MC</a:t>
            </a:r>
            <a:r>
              <a:rPr lang="ru-RU" sz="2400">
                <a:latin typeface="Cambria" pitchFamily="18" charset="0"/>
                <a:sym typeface="Symbol" pitchFamily="18" charset="2"/>
              </a:rPr>
              <a:t>=3</a:t>
            </a:r>
            <a:endParaRPr lang="ru-RU" sz="2400" i="1">
              <a:latin typeface="Cambria" pitchFamily="18" charset="0"/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latin typeface="Cambria" pitchFamily="18" charset="0"/>
                <a:sym typeface="Symbol" pitchFamily="18" charset="2"/>
              </a:rPr>
              <a:t>Найти: </a:t>
            </a:r>
            <a:r>
              <a:rPr lang="en-US" sz="2400">
                <a:latin typeface="Cambria" pitchFamily="18" charset="0"/>
                <a:sym typeface="Symbol" pitchFamily="18" charset="2"/>
              </a:rPr>
              <a:t>MABC</a:t>
            </a:r>
            <a:r>
              <a:rPr lang="ru-RU" sz="2400">
                <a:latin typeface="Cambria" pitchFamily="18" charset="0"/>
                <a:sym typeface="Symbol" pitchFamily="18" charset="2"/>
              </a:rPr>
              <a:t>.</a:t>
            </a:r>
            <a:endParaRPr lang="en-US" sz="2400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135173" name="Rectangle 6"/>
          <p:cNvSpPr>
            <a:spLocks noChangeArrowheads="1"/>
          </p:cNvSpPr>
          <p:nvPr/>
        </p:nvSpPr>
        <p:spPr bwMode="auto">
          <a:xfrm>
            <a:off x="323850" y="1484313"/>
            <a:ext cx="10795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>
                <a:latin typeface="Cambria" pitchFamily="18" charset="0"/>
                <a:sym typeface="Symbol" pitchFamily="18" charset="2"/>
              </a:rPr>
              <a:t>№1</a:t>
            </a:r>
          </a:p>
        </p:txBody>
      </p:sp>
      <p:sp>
        <p:nvSpPr>
          <p:cNvPr id="135176" name="Text Box 28"/>
          <p:cNvSpPr txBox="1">
            <a:spLocks noChangeArrowheads="1"/>
          </p:cNvSpPr>
          <p:nvPr/>
        </p:nvSpPr>
        <p:spPr bwMode="auto">
          <a:xfrm>
            <a:off x="1366838" y="3997325"/>
            <a:ext cx="757237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С</a:t>
            </a:r>
            <a:endParaRPr lang="ru-RU" sz="2800"/>
          </a:p>
        </p:txBody>
      </p:sp>
      <p:sp>
        <p:nvSpPr>
          <p:cNvPr id="135178" name="Text Box 30"/>
          <p:cNvSpPr txBox="1">
            <a:spLocks noChangeArrowheads="1"/>
          </p:cNvSpPr>
          <p:nvPr/>
        </p:nvSpPr>
        <p:spPr bwMode="auto">
          <a:xfrm>
            <a:off x="3529013" y="4005263"/>
            <a:ext cx="7556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</a:rPr>
              <a:t>В</a:t>
            </a:r>
            <a:endParaRPr lang="ru-RU" sz="2800"/>
          </a:p>
        </p:txBody>
      </p:sp>
      <p:sp>
        <p:nvSpPr>
          <p:cNvPr id="135179" name="Line 17"/>
          <p:cNvSpPr>
            <a:spLocks noChangeShapeType="1"/>
          </p:cNvSpPr>
          <p:nvPr/>
        </p:nvSpPr>
        <p:spPr bwMode="auto">
          <a:xfrm rot="60000" flipH="1">
            <a:off x="573088" y="2470150"/>
            <a:ext cx="1223962" cy="31353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81" name="Line 30"/>
          <p:cNvSpPr>
            <a:spLocks noChangeShapeType="1"/>
          </p:cNvSpPr>
          <p:nvPr/>
        </p:nvSpPr>
        <p:spPr bwMode="auto">
          <a:xfrm>
            <a:off x="1820863" y="2492375"/>
            <a:ext cx="0" cy="1800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82" name="Line 17"/>
          <p:cNvSpPr>
            <a:spLocks noChangeShapeType="1"/>
          </p:cNvSpPr>
          <p:nvPr/>
        </p:nvSpPr>
        <p:spPr bwMode="auto">
          <a:xfrm rot="120000">
            <a:off x="1787525" y="2517775"/>
            <a:ext cx="1868488" cy="16954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84" name="Line 17"/>
          <p:cNvSpPr>
            <a:spLocks noChangeShapeType="1"/>
          </p:cNvSpPr>
          <p:nvPr/>
        </p:nvSpPr>
        <p:spPr bwMode="auto">
          <a:xfrm rot="120000" flipV="1">
            <a:off x="565150" y="4194175"/>
            <a:ext cx="3024188" cy="14573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88" name="Rectangle 20"/>
          <p:cNvSpPr>
            <a:spLocks noChangeArrowheads="1"/>
          </p:cNvSpPr>
          <p:nvPr/>
        </p:nvSpPr>
        <p:spPr bwMode="auto">
          <a:xfrm>
            <a:off x="1835150" y="4005263"/>
            <a:ext cx="287338" cy="287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5189" name="Line 30"/>
          <p:cNvSpPr>
            <a:spLocks noChangeShapeType="1"/>
          </p:cNvSpPr>
          <p:nvPr/>
        </p:nvSpPr>
        <p:spPr bwMode="auto">
          <a:xfrm flipV="1">
            <a:off x="1816100" y="4240213"/>
            <a:ext cx="1800225" cy="7143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90" name="Line 30"/>
          <p:cNvSpPr>
            <a:spLocks noChangeShapeType="1"/>
          </p:cNvSpPr>
          <p:nvPr/>
        </p:nvSpPr>
        <p:spPr bwMode="auto">
          <a:xfrm flipH="1">
            <a:off x="539750" y="4292600"/>
            <a:ext cx="1295400" cy="12969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91" name="Text Box 30"/>
          <p:cNvSpPr txBox="1">
            <a:spLocks noChangeArrowheads="1"/>
          </p:cNvSpPr>
          <p:nvPr/>
        </p:nvSpPr>
        <p:spPr bwMode="auto">
          <a:xfrm>
            <a:off x="1403350" y="1989138"/>
            <a:ext cx="7556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M</a:t>
            </a:r>
            <a:endParaRPr lang="ru-RU" sz="2800"/>
          </a:p>
        </p:txBody>
      </p:sp>
      <p:sp>
        <p:nvSpPr>
          <p:cNvPr id="135192" name="Text Box 30"/>
          <p:cNvSpPr txBox="1">
            <a:spLocks noChangeArrowheads="1"/>
          </p:cNvSpPr>
          <p:nvPr/>
        </p:nvSpPr>
        <p:spPr bwMode="auto">
          <a:xfrm>
            <a:off x="1008063" y="4860925"/>
            <a:ext cx="75565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400">
                <a:latin typeface="Times New Roman" pitchFamily="18" charset="0"/>
                <a:ea typeface="SimSun" pitchFamily="2" charset="-122"/>
              </a:rPr>
              <a:t>30</a:t>
            </a:r>
            <a:r>
              <a:rPr lang="en-US" altLang="zh-CN" sz="2400" baseline="30000">
                <a:latin typeface="Times New Roman" pitchFamily="18" charset="0"/>
                <a:ea typeface="SimSun" pitchFamily="2" charset="-122"/>
              </a:rPr>
              <a:t>0</a:t>
            </a:r>
            <a:endParaRPr lang="ru-RU" sz="2400"/>
          </a:p>
        </p:txBody>
      </p:sp>
      <p:sp>
        <p:nvSpPr>
          <p:cNvPr id="135193" name="Line 17"/>
          <p:cNvSpPr>
            <a:spLocks noChangeShapeType="1"/>
          </p:cNvSpPr>
          <p:nvPr/>
        </p:nvSpPr>
        <p:spPr bwMode="auto">
          <a:xfrm rot="120000">
            <a:off x="1778000" y="2513013"/>
            <a:ext cx="703263" cy="2211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95" name="Line 30"/>
          <p:cNvSpPr>
            <a:spLocks noChangeShapeType="1"/>
          </p:cNvSpPr>
          <p:nvPr/>
        </p:nvSpPr>
        <p:spPr bwMode="auto">
          <a:xfrm>
            <a:off x="1835150" y="4292600"/>
            <a:ext cx="576263" cy="431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196" name="Text Box 30"/>
          <p:cNvSpPr txBox="1">
            <a:spLocks noChangeArrowheads="1"/>
          </p:cNvSpPr>
          <p:nvPr/>
        </p:nvSpPr>
        <p:spPr bwMode="auto">
          <a:xfrm>
            <a:off x="2413000" y="4652963"/>
            <a:ext cx="5032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K</a:t>
            </a:r>
            <a:endParaRPr lang="ru-RU" sz="2800"/>
          </a:p>
        </p:txBody>
      </p:sp>
      <p:sp>
        <p:nvSpPr>
          <p:cNvPr id="135197" name="AutoShape 29"/>
          <p:cNvSpPr>
            <a:spLocks noChangeArrowheads="1"/>
          </p:cNvSpPr>
          <p:nvPr/>
        </p:nvSpPr>
        <p:spPr bwMode="auto">
          <a:xfrm rot="-1441256">
            <a:off x="2378075" y="4422775"/>
            <a:ext cx="268288" cy="288925"/>
          </a:xfrm>
          <a:prstGeom prst="parallelogram">
            <a:avLst>
              <a:gd name="adj" fmla="val 138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98" name="Text Box 30"/>
          <p:cNvSpPr txBox="1">
            <a:spLocks noChangeArrowheads="1"/>
          </p:cNvSpPr>
          <p:nvPr/>
        </p:nvSpPr>
        <p:spPr bwMode="auto">
          <a:xfrm>
            <a:off x="107950" y="5373688"/>
            <a:ext cx="7556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>
                <a:latin typeface="Times New Roman" pitchFamily="18" charset="0"/>
                <a:ea typeface="SimSun" pitchFamily="2" charset="-122"/>
              </a:rPr>
              <a:t>A</a:t>
            </a:r>
            <a:endParaRPr lang="ru-RU" sz="2800"/>
          </a:p>
        </p:txBody>
      </p:sp>
      <p:sp>
        <p:nvSpPr>
          <p:cNvPr id="135199" name="Text Box 30"/>
          <p:cNvSpPr txBox="1">
            <a:spLocks noChangeArrowheads="1"/>
          </p:cNvSpPr>
          <p:nvPr/>
        </p:nvSpPr>
        <p:spPr bwMode="auto">
          <a:xfrm>
            <a:off x="1116013" y="4292600"/>
            <a:ext cx="4318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400">
                <a:latin typeface="Times New Roman" pitchFamily="18" charset="0"/>
              </a:rPr>
              <a:t>2</a:t>
            </a:r>
            <a:endParaRPr lang="ru-RU" sz="2400"/>
          </a:p>
        </p:txBody>
      </p:sp>
      <p:sp>
        <p:nvSpPr>
          <p:cNvPr id="135200" name="Text Box 30"/>
          <p:cNvSpPr txBox="1">
            <a:spLocks noChangeArrowheads="1"/>
          </p:cNvSpPr>
          <p:nvPr/>
        </p:nvSpPr>
        <p:spPr bwMode="auto">
          <a:xfrm>
            <a:off x="1403350" y="3284538"/>
            <a:ext cx="5762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400">
                <a:latin typeface="Times New Roman" pitchFamily="18" charset="0"/>
                <a:sym typeface="Symbol" pitchFamily="18" charset="2"/>
              </a:rPr>
              <a:t>3</a:t>
            </a:r>
            <a:endParaRPr lang="ru-RU" sz="240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5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5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5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5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5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5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5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5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5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5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5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  <p:bldP spid="135173" grpId="0"/>
      <p:bldP spid="135176" grpId="0"/>
      <p:bldP spid="135178" grpId="0"/>
      <p:bldP spid="135179" grpId="0" animBg="1"/>
      <p:bldP spid="135181" grpId="0" animBg="1"/>
      <p:bldP spid="135182" grpId="0" animBg="1"/>
      <p:bldP spid="135184" grpId="0" animBg="1"/>
      <p:bldP spid="135188" grpId="0" animBg="1"/>
      <p:bldP spid="135189" grpId="0" animBg="1"/>
      <p:bldP spid="135190" grpId="0" animBg="1"/>
      <p:bldP spid="135191" grpId="0"/>
      <p:bldP spid="135192" grpId="0"/>
      <p:bldP spid="135193" grpId="0" animBg="1"/>
      <p:bldP spid="135195" grpId="0" animBg="1"/>
      <p:bldP spid="135196" grpId="0"/>
      <p:bldP spid="135197" grpId="0" animBg="1"/>
      <p:bldP spid="135198" grpId="0"/>
      <p:bldP spid="135199" grpId="0"/>
      <p:bldP spid="13520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двух плоскостей. </a:t>
            </a:r>
          </a:p>
        </p:txBody>
      </p:sp>
      <p:sp>
        <p:nvSpPr>
          <p:cNvPr id="6041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7221" name="Rectangle 6"/>
          <p:cNvSpPr>
            <a:spLocks noChangeArrowheads="1"/>
          </p:cNvSpPr>
          <p:nvPr/>
        </p:nvSpPr>
        <p:spPr bwMode="auto">
          <a:xfrm>
            <a:off x="250825" y="4941888"/>
            <a:ext cx="85693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i="1">
                <a:latin typeface="Cambria" pitchFamily="18" charset="0"/>
                <a:sym typeface="Symbol" pitchFamily="18" charset="2"/>
              </a:rPr>
              <a:t>Определение. </a:t>
            </a:r>
            <a:r>
              <a:rPr lang="ru-RU" sz="2800">
                <a:latin typeface="Cambria" pitchFamily="18" charset="0"/>
                <a:sym typeface="Symbol" pitchFamily="18" charset="2"/>
              </a:rPr>
              <a:t>Углом между двумя плоскостями называется линейный угол  двугранного угла, который удовлетворяет условию 0</a:t>
            </a:r>
            <a:r>
              <a:rPr lang="ru-RU" sz="2800" baseline="30000">
                <a:latin typeface="Cambria" pitchFamily="18" charset="0"/>
                <a:sym typeface="Symbol" pitchFamily="18" charset="2"/>
              </a:rPr>
              <a:t>0</a:t>
            </a:r>
            <a:r>
              <a:rPr lang="ru-RU" sz="2800">
                <a:latin typeface="Cambria" pitchFamily="18" charset="0"/>
                <a:sym typeface="Symbol" pitchFamily="18" charset="2"/>
              </a:rPr>
              <a:t> </a:t>
            </a:r>
            <a:r>
              <a:rPr lang="en-US" sz="2800">
                <a:latin typeface="Cambria" pitchFamily="18" charset="0"/>
                <a:sym typeface="Symbol" pitchFamily="18" charset="2"/>
              </a:rPr>
              <a:t>&lt;</a:t>
            </a:r>
            <a:r>
              <a:rPr lang="ru-RU" sz="2800">
                <a:latin typeface="Cambria" pitchFamily="18" charset="0"/>
                <a:sym typeface="Symbol" pitchFamily="18" charset="2"/>
              </a:rPr>
              <a:t> </a:t>
            </a:r>
            <a:r>
              <a:rPr lang="en-US" sz="2800">
                <a:latin typeface="Cambria" pitchFamily="18" charset="0"/>
                <a:sym typeface="Symbol" pitchFamily="18" charset="2"/>
              </a:rPr>
              <a:t> &lt; 90</a:t>
            </a:r>
            <a:r>
              <a:rPr lang="en-US" sz="2800" baseline="30000">
                <a:latin typeface="Cambria" pitchFamily="18" charset="0"/>
                <a:sym typeface="Symbol" pitchFamily="18" charset="2"/>
              </a:rPr>
              <a:t>0</a:t>
            </a:r>
            <a:endParaRPr lang="ru-RU" sz="2800">
              <a:latin typeface="Cambria" pitchFamily="18" charset="0"/>
              <a:sym typeface="Symbol" pitchFamily="18" charset="2"/>
            </a:endParaRP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916238" y="1484313"/>
            <a:ext cx="3132137" cy="3392487"/>
            <a:chOff x="204" y="1616"/>
            <a:chExt cx="1973" cy="2137"/>
          </a:xfrm>
        </p:grpSpPr>
        <p:sp>
          <p:nvSpPr>
            <p:cNvPr id="60422" name="AutoShape 29"/>
            <p:cNvSpPr>
              <a:spLocks noChangeArrowheads="1"/>
            </p:cNvSpPr>
            <p:nvPr/>
          </p:nvSpPr>
          <p:spPr bwMode="auto">
            <a:xfrm rot="-3474878">
              <a:off x="575" y="2737"/>
              <a:ext cx="1480" cy="551"/>
            </a:xfrm>
            <a:prstGeom prst="parallelogram">
              <a:avLst>
                <a:gd name="adj" fmla="val 79039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60423" name="Group 45"/>
            <p:cNvGrpSpPr>
              <a:grpSpLocks/>
            </p:cNvGrpSpPr>
            <p:nvPr/>
          </p:nvGrpSpPr>
          <p:grpSpPr bwMode="auto">
            <a:xfrm>
              <a:off x="204" y="2246"/>
              <a:ext cx="1973" cy="863"/>
              <a:chOff x="158" y="2387"/>
              <a:chExt cx="2948" cy="1134"/>
            </a:xfrm>
          </p:grpSpPr>
          <p:sp>
            <p:nvSpPr>
              <p:cNvPr id="60427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6499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428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60"/>
                <a:ext cx="272" cy="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sp>
          <p:nvSpPr>
            <p:cNvPr id="60424" name="AutoShape 28"/>
            <p:cNvSpPr>
              <a:spLocks noChangeArrowheads="1"/>
            </p:cNvSpPr>
            <p:nvPr/>
          </p:nvSpPr>
          <p:spPr bwMode="auto">
            <a:xfrm rot="-3474878">
              <a:off x="338" y="2080"/>
              <a:ext cx="1480" cy="551"/>
            </a:xfrm>
            <a:prstGeom prst="parallelogram">
              <a:avLst>
                <a:gd name="adj" fmla="val 79039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0425" name="Text Box 30"/>
            <p:cNvSpPr txBox="1">
              <a:spLocks noChangeArrowheads="1"/>
            </p:cNvSpPr>
            <p:nvPr/>
          </p:nvSpPr>
          <p:spPr bwMode="auto">
            <a:xfrm>
              <a:off x="1111" y="174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</a:t>
              </a:r>
            </a:p>
          </p:txBody>
        </p:sp>
        <p:sp>
          <p:nvSpPr>
            <p:cNvPr id="60426" name="Text Box 34"/>
            <p:cNvSpPr txBox="1">
              <a:spLocks noChangeArrowheads="1"/>
            </p:cNvSpPr>
            <p:nvPr/>
          </p:nvSpPr>
          <p:spPr bwMode="auto">
            <a:xfrm>
              <a:off x="1020" y="284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двух плоскостей. </a:t>
            </a:r>
          </a:p>
        </p:txBody>
      </p:sp>
      <p:sp>
        <p:nvSpPr>
          <p:cNvPr id="1029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8244" name="Rectangle 6"/>
          <p:cNvSpPr>
            <a:spLocks noChangeArrowheads="1"/>
          </p:cNvSpPr>
          <p:nvPr/>
        </p:nvSpPr>
        <p:spPr bwMode="auto">
          <a:xfrm>
            <a:off x="250825" y="4941888"/>
            <a:ext cx="85693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i="1">
                <a:latin typeface="Cambria" pitchFamily="18" charset="0"/>
                <a:sym typeface="Symbol" pitchFamily="18" charset="2"/>
              </a:rPr>
              <a:t>Определение. </a:t>
            </a:r>
            <a:r>
              <a:rPr lang="ru-RU" sz="2800">
                <a:latin typeface="Cambria" pitchFamily="18" charset="0"/>
                <a:sym typeface="Symbol" pitchFamily="18" charset="2"/>
              </a:rPr>
              <a:t>Две плоскости называются </a:t>
            </a:r>
            <a:r>
              <a:rPr lang="ru-RU" sz="2800" b="1" i="1">
                <a:latin typeface="Cambria" pitchFamily="18" charset="0"/>
                <a:sym typeface="Symbol" pitchFamily="18" charset="2"/>
              </a:rPr>
              <a:t>перпендикулярными</a:t>
            </a:r>
            <a:r>
              <a:rPr lang="ru-RU" sz="2800">
                <a:latin typeface="Cambria" pitchFamily="18" charset="0"/>
                <a:sym typeface="Symbol" pitchFamily="18" charset="2"/>
              </a:rPr>
              <a:t>, если угол между ними равен 90</a:t>
            </a:r>
            <a:r>
              <a:rPr lang="ru-RU" sz="2800" baseline="30000">
                <a:latin typeface="Cambria" pitchFamily="18" charset="0"/>
                <a:sym typeface="Symbol" pitchFamily="18" charset="2"/>
              </a:rPr>
              <a:t>0</a:t>
            </a:r>
            <a:r>
              <a:rPr lang="ru-RU" sz="2800">
                <a:latin typeface="Cambria" pitchFamily="18" charset="0"/>
                <a:sym typeface="Symbol" pitchFamily="18" charset="2"/>
              </a:rPr>
              <a:t>.</a:t>
            </a:r>
          </a:p>
        </p:txBody>
      </p:sp>
      <p:graphicFrame>
        <p:nvGraphicFramePr>
          <p:cNvPr id="138253" name="Object 13"/>
          <p:cNvGraphicFramePr>
            <a:graphicFrameLocks noChangeAspect="1"/>
          </p:cNvGraphicFramePr>
          <p:nvPr/>
        </p:nvGraphicFramePr>
        <p:xfrm>
          <a:off x="611188" y="1628775"/>
          <a:ext cx="3035300" cy="334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тография Photo Editor" r:id="rId4" imgW="4761905" imgH="5249008" progId="MSPhotoEd.3">
                  <p:embed/>
                </p:oleObj>
              </mc:Choice>
              <mc:Fallback>
                <p:oleObj name="Фотография Photo Editor" r:id="rId4" imgW="4761905" imgH="5249008" progId="MSPhotoEd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28775"/>
                        <a:ext cx="3035300" cy="334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8257" name="Object 17"/>
          <p:cNvGraphicFramePr>
            <a:graphicFrameLocks noChangeAspect="1"/>
          </p:cNvGraphicFramePr>
          <p:nvPr/>
        </p:nvGraphicFramePr>
        <p:xfrm>
          <a:off x="4427538" y="1484313"/>
          <a:ext cx="2992437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тография Photo Editor" r:id="rId6" imgW="4238095" imgH="4896533" progId="MSPhotoEd.3">
                  <p:embed/>
                </p:oleObj>
              </mc:Choice>
              <mc:Fallback>
                <p:oleObj name="Фотография Photo Editor" r:id="rId6" imgW="4238095" imgH="4896533" progId="MSPhotoEd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1484313"/>
                        <a:ext cx="2992437" cy="345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двух плоскостей. </a:t>
            </a:r>
          </a:p>
        </p:txBody>
      </p:sp>
      <p:sp>
        <p:nvSpPr>
          <p:cNvPr id="2052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9268" name="Rectangle 6"/>
          <p:cNvSpPr>
            <a:spLocks noChangeArrowheads="1"/>
          </p:cNvSpPr>
          <p:nvPr/>
        </p:nvSpPr>
        <p:spPr bwMode="auto">
          <a:xfrm>
            <a:off x="323850" y="1700213"/>
            <a:ext cx="85693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600" i="1">
                <a:latin typeface="Cambria" pitchFamily="18" charset="0"/>
                <a:sym typeface="Symbol" pitchFamily="18" charset="2"/>
              </a:rPr>
              <a:t>Теорема. </a:t>
            </a:r>
            <a:r>
              <a:rPr lang="ru-RU" sz="2600">
                <a:latin typeface="Cambria" pitchFamily="18" charset="0"/>
                <a:sym typeface="Symbol" pitchFamily="18" charset="2"/>
              </a:rPr>
              <a:t>Если одна из двух плоскостей проходит через прямую, перпендикулярную другой плоскости, то такие плоскости перпендикулярны.</a:t>
            </a:r>
          </a:p>
        </p:txBody>
      </p:sp>
      <p:graphicFrame>
        <p:nvGraphicFramePr>
          <p:cNvPr id="139271" name="Object 7"/>
          <p:cNvGraphicFramePr>
            <a:graphicFrameLocks noChangeAspect="1"/>
          </p:cNvGraphicFramePr>
          <p:nvPr/>
        </p:nvGraphicFramePr>
        <p:xfrm>
          <a:off x="611188" y="3068638"/>
          <a:ext cx="3035300" cy="352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Фотография Photo Editor" r:id="rId4" imgW="4277322" imgH="4963218" progId="MSPhotoEd.3">
                  <p:embed/>
                </p:oleObj>
              </mc:Choice>
              <mc:Fallback>
                <p:oleObj name="Фотография Photo Editor" r:id="rId4" imgW="4277322" imgH="4963218" progId="MSPhotoEd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068638"/>
                        <a:ext cx="3035300" cy="3522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643438" y="3213100"/>
            <a:ext cx="35274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/>
              <a:t>Дано: </a:t>
            </a:r>
            <a:r>
              <a:rPr lang="ru-RU" sz="2400">
                <a:sym typeface="Symbol" pitchFamily="18" charset="2"/>
              </a:rPr>
              <a:t>  , </a:t>
            </a:r>
            <a:r>
              <a:rPr lang="en-US" sz="2400">
                <a:sym typeface="Symbol" pitchFamily="18" charset="2"/>
              </a:rPr>
              <a:t>AB</a:t>
            </a:r>
            <a:r>
              <a:rPr lang="ru-RU" sz="2400">
                <a:sym typeface="Symbol" pitchFamily="18" charset="2"/>
              </a:rPr>
              <a:t>, </a:t>
            </a:r>
            <a:br>
              <a:rPr lang="ru-RU" sz="2400">
                <a:sym typeface="Symbol" pitchFamily="18" charset="2"/>
              </a:rPr>
            </a:br>
            <a:r>
              <a:rPr lang="ru-RU" sz="2400">
                <a:sym typeface="Symbol" pitchFamily="18" charset="2"/>
              </a:rPr>
              <a:t>АВ, АВ=А</a:t>
            </a:r>
            <a:endParaRPr lang="ru-RU" sz="2400" i="1"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Доказать:   . </a:t>
            </a:r>
            <a:endParaRPr lang="en-US" sz="240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/>
      <p:bldP spid="3994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Признак перпендикулярности двух плоскостей. </a:t>
            </a:r>
          </a:p>
        </p:txBody>
      </p:sp>
      <p:sp>
        <p:nvSpPr>
          <p:cNvPr id="6144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323850" y="1700213"/>
            <a:ext cx="8569325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latin typeface="Cambria" pitchFamily="18" charset="0"/>
                <a:sym typeface="Symbol" pitchFamily="18" charset="2"/>
              </a:rPr>
              <a:t>Следствие. </a:t>
            </a:r>
            <a:r>
              <a:rPr lang="ru-RU" sz="2400">
                <a:latin typeface="Cambria" pitchFamily="18" charset="0"/>
                <a:sym typeface="Symbol" pitchFamily="18" charset="2"/>
              </a:rPr>
              <a:t>Плоскость, перпендикулярная к прямой по которой пересекаются две данные плоскости, перпендикулярна к каждой из этих плоскостей.</a:t>
            </a:r>
          </a:p>
        </p:txBody>
      </p:sp>
      <p:sp>
        <p:nvSpPr>
          <p:cNvPr id="140297" name="AutoShape 9"/>
          <p:cNvSpPr>
            <a:spLocks noChangeArrowheads="1"/>
          </p:cNvSpPr>
          <p:nvPr/>
        </p:nvSpPr>
        <p:spPr bwMode="auto">
          <a:xfrm rot="5400000" flipV="1">
            <a:off x="-270668" y="4291806"/>
            <a:ext cx="3167062" cy="720725"/>
          </a:xfrm>
          <a:prstGeom prst="parallelogram">
            <a:avLst>
              <a:gd name="adj" fmla="val 142285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8" name="AutoShape 10"/>
          <p:cNvSpPr>
            <a:spLocks noChangeArrowheads="1"/>
          </p:cNvSpPr>
          <p:nvPr/>
        </p:nvSpPr>
        <p:spPr bwMode="auto">
          <a:xfrm>
            <a:off x="971550" y="5229225"/>
            <a:ext cx="2994025" cy="996950"/>
          </a:xfrm>
          <a:prstGeom prst="parallelogram">
            <a:avLst>
              <a:gd name="adj" fmla="val 695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6" name="Rectangle 8"/>
          <p:cNvSpPr>
            <a:spLocks noChangeArrowheads="1"/>
          </p:cNvSpPr>
          <p:nvPr/>
        </p:nvSpPr>
        <p:spPr bwMode="auto">
          <a:xfrm>
            <a:off x="1455738" y="3357563"/>
            <a:ext cx="2305050" cy="216058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9" name="Text Box 30"/>
          <p:cNvSpPr txBox="1">
            <a:spLocks noChangeArrowheads="1"/>
          </p:cNvSpPr>
          <p:nvPr/>
        </p:nvSpPr>
        <p:spPr bwMode="auto">
          <a:xfrm>
            <a:off x="952500" y="4076700"/>
            <a:ext cx="5381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zh-CN" sz="2800">
                <a:latin typeface="Times New Roman" pitchFamily="18" charset="0"/>
                <a:ea typeface="SimSun" pitchFamily="2" charset="-122"/>
                <a:sym typeface="Symbol" pitchFamily="18" charset="2"/>
              </a:rPr>
              <a:t></a:t>
            </a:r>
            <a:endParaRPr lang="ru-RU" sz="2800">
              <a:sym typeface="Symbol" pitchFamily="18" charset="2"/>
            </a:endParaRPr>
          </a:p>
        </p:txBody>
      </p:sp>
      <p:sp>
        <p:nvSpPr>
          <p:cNvPr id="140300" name="Text Box 30"/>
          <p:cNvSpPr txBox="1">
            <a:spLocks noChangeArrowheads="1"/>
          </p:cNvSpPr>
          <p:nvPr/>
        </p:nvSpPr>
        <p:spPr bwMode="auto">
          <a:xfrm>
            <a:off x="2824163" y="5734050"/>
            <a:ext cx="5381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>
                <a:sym typeface="Symbol" pitchFamily="18" charset="2"/>
              </a:rPr>
              <a:t></a:t>
            </a:r>
          </a:p>
        </p:txBody>
      </p:sp>
      <p:sp>
        <p:nvSpPr>
          <p:cNvPr id="140301" name="Text Box 30"/>
          <p:cNvSpPr txBox="1">
            <a:spLocks noChangeArrowheads="1"/>
          </p:cNvSpPr>
          <p:nvPr/>
        </p:nvSpPr>
        <p:spPr bwMode="auto">
          <a:xfrm>
            <a:off x="3184525" y="3429000"/>
            <a:ext cx="5381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>
                <a:sym typeface="Symbol" pitchFamily="18" charset="2"/>
              </a:rPr>
              <a:t></a:t>
            </a:r>
          </a:p>
        </p:txBody>
      </p:sp>
      <p:sp>
        <p:nvSpPr>
          <p:cNvPr id="140302" name="Text Box 30"/>
          <p:cNvSpPr txBox="1">
            <a:spLocks noChangeArrowheads="1"/>
          </p:cNvSpPr>
          <p:nvPr/>
        </p:nvSpPr>
        <p:spPr bwMode="auto">
          <a:xfrm>
            <a:off x="1062038" y="5734050"/>
            <a:ext cx="5381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>
                <a:sym typeface="Symbol" pitchFamily="18" charset="2"/>
              </a:rPr>
              <a:t>а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751388" y="3573463"/>
            <a:ext cx="43926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3200">
                <a:sym typeface="Symbol" pitchFamily="18" charset="2"/>
              </a:rPr>
              <a:t>  ,    = а,   а.</a:t>
            </a:r>
          </a:p>
          <a:p>
            <a:pPr marL="812800" indent="-812800">
              <a:spcBef>
                <a:spcPct val="50000"/>
              </a:spcBef>
            </a:pPr>
            <a:r>
              <a:rPr lang="ru-RU" sz="3200">
                <a:sym typeface="Symbol" pitchFamily="18" charset="2"/>
              </a:rPr>
              <a:t>   ,   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3924300" y="6092825"/>
            <a:ext cx="439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ДЗ: п23, № 174, 177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4067175" y="5445125"/>
            <a:ext cx="323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  <a:latin typeface="Cambria" pitchFamily="18" charset="0"/>
              </a:rPr>
              <a:t>№</a:t>
            </a:r>
            <a:r>
              <a:rPr lang="en-US" sz="2800">
                <a:solidFill>
                  <a:srgbClr val="0000FF"/>
                </a:solidFill>
                <a:latin typeface="Cambria" pitchFamily="18" charset="0"/>
              </a:rPr>
              <a:t> 173</a:t>
            </a:r>
            <a:endParaRPr lang="ru-RU" sz="280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7" grpId="0" animBg="1"/>
      <p:bldP spid="140298" grpId="0" animBg="1"/>
      <p:bldP spid="140296" grpId="0" animBg="1"/>
      <p:bldP spid="140299" grpId="0"/>
      <p:bldP spid="140300" grpId="0"/>
      <p:bldP spid="140301" grpId="0"/>
      <p:bldP spid="140302" grpId="0"/>
      <p:bldP spid="39947" grpId="0"/>
      <p:bldP spid="39975" grpId="0"/>
      <p:bldP spid="3997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Прямоугольный параллелепипед. </a:t>
            </a:r>
          </a:p>
        </p:txBody>
      </p:sp>
      <p:sp>
        <p:nvSpPr>
          <p:cNvPr id="3076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323850" y="1700213"/>
            <a:ext cx="935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№1</a:t>
            </a:r>
            <a:endParaRPr lang="ru-RU" sz="2400">
              <a:sym typeface="Symbol" pitchFamily="18" charset="2"/>
            </a:endParaRPr>
          </a:p>
        </p:txBody>
      </p:sp>
      <p:graphicFrame>
        <p:nvGraphicFramePr>
          <p:cNvPr id="139279" name="Object 15"/>
          <p:cNvGraphicFramePr>
            <a:graphicFrameLocks noChangeAspect="1"/>
          </p:cNvGraphicFramePr>
          <p:nvPr/>
        </p:nvGraphicFramePr>
        <p:xfrm>
          <a:off x="250825" y="2349500"/>
          <a:ext cx="3889375" cy="211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Точечный рисунок" r:id="rId4" imgW="4982270" imgH="2715004" progId="Paint.Picture">
                  <p:embed/>
                </p:oleObj>
              </mc:Choice>
              <mc:Fallback>
                <p:oleObj name="Точечный рисунок" r:id="rId4" imgW="4982270" imgH="2715004" progId="Paint.Picture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349500"/>
                        <a:ext cx="3889375" cy="211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140200" y="2633663"/>
            <a:ext cx="489585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Дано: </a:t>
            </a:r>
            <a:r>
              <a:rPr lang="en-US" sz="2600">
                <a:sym typeface="Symbol" pitchFamily="18" charset="2"/>
              </a:rPr>
              <a:t>ABCD – </a:t>
            </a:r>
            <a:r>
              <a:rPr lang="ru-RU" sz="2600">
                <a:sym typeface="Symbol" pitchFamily="18" charset="2"/>
              </a:rPr>
              <a:t>прямоугольник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МВ  (АВС)</a:t>
            </a:r>
          </a:p>
          <a:p>
            <a:pPr marL="812800" indent="-812800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Доказать: (АМВ)  (МСВ)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3994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Прямоугольный параллелепипед. </a:t>
            </a:r>
          </a:p>
        </p:txBody>
      </p:sp>
      <p:sp>
        <p:nvSpPr>
          <p:cNvPr id="4100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323850" y="1700213"/>
            <a:ext cx="935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№2</a:t>
            </a:r>
            <a:endParaRPr lang="ru-RU" sz="2400">
              <a:sym typeface="Symbol" pitchFamily="18" charset="2"/>
            </a:endParaRPr>
          </a:p>
        </p:txBody>
      </p:sp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323850" y="2276475"/>
          <a:ext cx="5616575" cy="360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Точечный рисунок" r:id="rId4" imgW="5238095" imgH="3362794" progId="Paint.Picture">
                  <p:embed/>
                </p:oleObj>
              </mc:Choice>
              <mc:Fallback>
                <p:oleObj name="Точечный рисунок" r:id="rId4" imgW="5238095" imgH="3362794" progId="Paint.Pictur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276475"/>
                        <a:ext cx="5616575" cy="3603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5435600" y="2987675"/>
            <a:ext cx="3600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800">
                <a:sym typeface="Symbol" pitchFamily="18" charset="2"/>
              </a:rPr>
              <a:t>Доказать: </a:t>
            </a:r>
            <a:r>
              <a:rPr lang="en-US" sz="2800">
                <a:sym typeface="Symbol" pitchFamily="18" charset="2"/>
              </a:rPr>
              <a:t/>
            </a:r>
            <a:br>
              <a:rPr lang="en-US" sz="2800">
                <a:sym typeface="Symbol" pitchFamily="18" charset="2"/>
              </a:rPr>
            </a:br>
            <a:r>
              <a:rPr lang="ru-RU" sz="2800">
                <a:sym typeface="Symbol" pitchFamily="18" charset="2"/>
              </a:rPr>
              <a:t>(АМС)  (</a:t>
            </a:r>
            <a:r>
              <a:rPr lang="en-US" sz="2800">
                <a:sym typeface="Symbol" pitchFamily="18" charset="2"/>
              </a:rPr>
              <a:t>D</a:t>
            </a:r>
            <a:r>
              <a:rPr lang="ru-RU" sz="2800">
                <a:sym typeface="Symbol" pitchFamily="18" charset="2"/>
              </a:rPr>
              <a:t>МВ)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3994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Прямоугольный параллелепипед. </a:t>
            </a:r>
          </a:p>
        </p:txBody>
      </p:sp>
      <p:sp>
        <p:nvSpPr>
          <p:cNvPr id="5124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323850" y="1700213"/>
            <a:ext cx="935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№</a:t>
            </a:r>
            <a:r>
              <a:rPr lang="en-US" sz="2400" i="1">
                <a:sym typeface="Symbol" pitchFamily="18" charset="2"/>
              </a:rPr>
              <a:t>3</a:t>
            </a:r>
            <a:endParaRPr lang="ru-RU" sz="2400">
              <a:sym typeface="Symbol" pitchFamily="18" charset="2"/>
            </a:endParaRPr>
          </a:p>
        </p:txBody>
      </p:sp>
      <p:graphicFrame>
        <p:nvGraphicFramePr>
          <p:cNvPr id="142343" name="Object 7"/>
          <p:cNvGraphicFramePr>
            <a:graphicFrameLocks noChangeAspect="1"/>
          </p:cNvGraphicFramePr>
          <p:nvPr/>
        </p:nvGraphicFramePr>
        <p:xfrm>
          <a:off x="539750" y="2133600"/>
          <a:ext cx="4714875" cy="391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Точечный рисунок" r:id="rId4" imgW="4715533" imgH="3914286" progId="Paint.Picture">
                  <p:embed/>
                </p:oleObj>
              </mc:Choice>
              <mc:Fallback>
                <p:oleObj name="Точечный рисунок" r:id="rId4" imgW="4715533" imgH="3914286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133600"/>
                        <a:ext cx="4714875" cy="391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140200" y="2633663"/>
            <a:ext cx="489585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524000" indent="-1524000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Дано: </a:t>
            </a:r>
            <a:r>
              <a:rPr lang="en-US" sz="2600">
                <a:sym typeface="Symbol" pitchFamily="18" charset="2"/>
              </a:rPr>
              <a:t>ABCD – </a:t>
            </a:r>
            <a:r>
              <a:rPr lang="ru-RU" sz="2600">
                <a:sym typeface="Symbol" pitchFamily="18" charset="2"/>
              </a:rPr>
              <a:t>квадрат</a:t>
            </a:r>
          </a:p>
          <a:p>
            <a:pPr marL="1524000" indent="-1524000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Доказать: а) (АМС)  (АВС)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б) (АМС)  (ВМ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>
                <a:sym typeface="Symbol" pitchFamily="18" charset="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399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Перпендикулярные прямые в пространстве.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16129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i="1" smtClean="0"/>
              <a:t>Лемма: Если одна из двух параллельных прямых перпендикулярна к третьей прямой, то и другая прямая перпендикулярна к этой прямой.</a:t>
            </a:r>
            <a:endParaRPr lang="ru-RU" sz="2800" smtClean="0"/>
          </a:p>
        </p:txBody>
      </p:sp>
      <p:sp>
        <p:nvSpPr>
          <p:cNvPr id="12292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1187450" y="4292600"/>
            <a:ext cx="4319588" cy="1728788"/>
            <a:chOff x="158" y="2387"/>
            <a:chExt cx="2948" cy="1134"/>
          </a:xfrm>
        </p:grpSpPr>
        <p:sp>
          <p:nvSpPr>
            <p:cNvPr id="12314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5" name="Text Box 44"/>
            <p:cNvSpPr txBox="1">
              <a:spLocks noChangeArrowheads="1"/>
            </p:cNvSpPr>
            <p:nvPr/>
          </p:nvSpPr>
          <p:spPr bwMode="auto">
            <a:xfrm>
              <a:off x="431" y="3159"/>
              <a:ext cx="272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 rot="-1640414">
            <a:off x="0" y="3860800"/>
            <a:ext cx="2232025" cy="1152525"/>
            <a:chOff x="1111" y="2659"/>
            <a:chExt cx="1769" cy="726"/>
          </a:xfrm>
        </p:grpSpPr>
        <p:sp>
          <p:nvSpPr>
            <p:cNvPr id="12312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4" name="Group 46"/>
          <p:cNvGrpSpPr>
            <a:grpSpLocks/>
          </p:cNvGrpSpPr>
          <p:nvPr/>
        </p:nvGrpSpPr>
        <p:grpSpPr bwMode="auto">
          <a:xfrm rot="-1636718">
            <a:off x="684213" y="4076700"/>
            <a:ext cx="1944687" cy="1223963"/>
            <a:chOff x="1399" y="2659"/>
            <a:chExt cx="1542" cy="771"/>
          </a:xfrm>
        </p:grpSpPr>
        <p:sp>
          <p:nvSpPr>
            <p:cNvPr id="12310" name="Line 47"/>
            <p:cNvSpPr>
              <a:spLocks noChangeShapeType="1"/>
            </p:cNvSpPr>
            <p:nvPr/>
          </p:nvSpPr>
          <p:spPr bwMode="auto">
            <a:xfrm flipV="1">
              <a:off x="1399" y="2749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1" name="Text Box 4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46"/>
          <p:cNvGrpSpPr>
            <a:grpSpLocks/>
          </p:cNvGrpSpPr>
          <p:nvPr/>
        </p:nvGrpSpPr>
        <p:grpSpPr bwMode="auto">
          <a:xfrm rot="1750784">
            <a:off x="2843213" y="3141663"/>
            <a:ext cx="1944687" cy="1223962"/>
            <a:chOff x="1399" y="2659"/>
            <a:chExt cx="1542" cy="771"/>
          </a:xfrm>
        </p:grpSpPr>
        <p:sp>
          <p:nvSpPr>
            <p:cNvPr id="12308" name="Line 47"/>
            <p:cNvSpPr>
              <a:spLocks noChangeShapeType="1"/>
            </p:cNvSpPr>
            <p:nvPr/>
          </p:nvSpPr>
          <p:spPr bwMode="auto">
            <a:xfrm flipV="1">
              <a:off x="1399" y="2749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9" name="Text Box 4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с</a:t>
              </a:r>
            </a:p>
          </p:txBody>
        </p:sp>
      </p:grpSp>
      <p:grpSp>
        <p:nvGrpSpPr>
          <p:cNvPr id="7" name="Group 46"/>
          <p:cNvGrpSpPr>
            <a:grpSpLocks/>
          </p:cNvGrpSpPr>
          <p:nvPr/>
        </p:nvGrpSpPr>
        <p:grpSpPr bwMode="auto">
          <a:xfrm rot="-1636718">
            <a:off x="1784350" y="4579938"/>
            <a:ext cx="1657350" cy="1081087"/>
            <a:chOff x="1399" y="2658"/>
            <a:chExt cx="1542" cy="772"/>
          </a:xfrm>
        </p:grpSpPr>
        <p:sp>
          <p:nvSpPr>
            <p:cNvPr id="12306" name="Line 47"/>
            <p:cNvSpPr>
              <a:spLocks noChangeShapeType="1"/>
            </p:cNvSpPr>
            <p:nvPr/>
          </p:nvSpPr>
          <p:spPr bwMode="auto">
            <a:xfrm flipV="1">
              <a:off x="1399" y="2749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7" name="Text Box 48"/>
            <p:cNvSpPr txBox="1">
              <a:spLocks noChangeArrowheads="1"/>
            </p:cNvSpPr>
            <p:nvPr/>
          </p:nvSpPr>
          <p:spPr bwMode="auto">
            <a:xfrm>
              <a:off x="2516" y="2658"/>
              <a:ext cx="363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Group 46"/>
          <p:cNvGrpSpPr>
            <a:grpSpLocks/>
          </p:cNvGrpSpPr>
          <p:nvPr/>
        </p:nvGrpSpPr>
        <p:grpSpPr bwMode="auto">
          <a:xfrm rot="1750784">
            <a:off x="2916238" y="3860800"/>
            <a:ext cx="1944687" cy="1223963"/>
            <a:chOff x="1399" y="2659"/>
            <a:chExt cx="1542" cy="771"/>
          </a:xfrm>
        </p:grpSpPr>
        <p:sp>
          <p:nvSpPr>
            <p:cNvPr id="12304" name="Line 47"/>
            <p:cNvSpPr>
              <a:spLocks noChangeShapeType="1"/>
            </p:cNvSpPr>
            <p:nvPr/>
          </p:nvSpPr>
          <p:spPr bwMode="auto">
            <a:xfrm flipV="1">
              <a:off x="1399" y="2749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5" name="Text Box 4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285" name="AutoShape 45"/>
          <p:cNvSpPr>
            <a:spLocks noChangeArrowheads="1"/>
          </p:cNvSpPr>
          <p:nvPr/>
        </p:nvSpPr>
        <p:spPr bwMode="auto">
          <a:xfrm>
            <a:off x="2870200" y="4537075"/>
            <a:ext cx="574675" cy="287338"/>
          </a:xfrm>
          <a:prstGeom prst="parallelogram">
            <a:avLst>
              <a:gd name="adj" fmla="val 607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2771775" y="42211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М</a:t>
            </a:r>
          </a:p>
        </p:txBody>
      </p:sp>
      <p:sp>
        <p:nvSpPr>
          <p:cNvPr id="10287" name="Text Box 47"/>
          <p:cNvSpPr txBox="1">
            <a:spLocks noChangeArrowheads="1"/>
          </p:cNvSpPr>
          <p:nvPr/>
        </p:nvSpPr>
        <p:spPr bwMode="auto">
          <a:xfrm>
            <a:off x="1979613" y="53736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10288" name="Text Box 48"/>
          <p:cNvSpPr txBox="1">
            <a:spLocks noChangeArrowheads="1"/>
          </p:cNvSpPr>
          <p:nvPr/>
        </p:nvSpPr>
        <p:spPr bwMode="auto">
          <a:xfrm>
            <a:off x="4572000" y="42211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651500" y="3357563"/>
            <a:ext cx="32416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a || b, a </a:t>
            </a:r>
            <a:r>
              <a:rPr lang="en-US" sz="2800">
                <a:sym typeface="Symbol" pitchFamily="18" charset="2"/>
              </a:rPr>
              <a:t></a:t>
            </a:r>
            <a:r>
              <a:rPr lang="en-US" sz="2800" i="1">
                <a:sym typeface="Symbol" pitchFamily="18" charset="2"/>
              </a:rPr>
              <a:t> c.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>
                <a:sym typeface="Symbol" pitchFamily="18" charset="2"/>
              </a:rPr>
              <a:t>Доказать: </a:t>
            </a:r>
            <a:r>
              <a:rPr lang="en-US" sz="2800" i="1"/>
              <a:t>b </a:t>
            </a:r>
            <a:r>
              <a:rPr lang="en-US" sz="2800">
                <a:sym typeface="Symbol" pitchFamily="18" charset="2"/>
              </a:rPr>
              <a:t></a:t>
            </a:r>
            <a:r>
              <a:rPr lang="en-US" sz="2800" i="1">
                <a:sym typeface="Symbol" pitchFamily="18" charset="2"/>
              </a:rPr>
              <a:t> 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0285" grpId="0" animBg="1"/>
      <p:bldP spid="10286" grpId="0"/>
      <p:bldP spid="10287" grpId="0"/>
      <p:bldP spid="10288" grpId="0"/>
      <p:bldP spid="5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Прямоугольный параллелепипед. </a:t>
            </a:r>
          </a:p>
        </p:txBody>
      </p:sp>
      <p:sp>
        <p:nvSpPr>
          <p:cNvPr id="6246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179388" y="1700213"/>
            <a:ext cx="871378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Определение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. </a:t>
            </a:r>
            <a:r>
              <a:rPr lang="ru-RU" sz="2400">
                <a:sym typeface="Symbol" pitchFamily="18" charset="2"/>
              </a:rPr>
              <a:t>Параллелепипед называется прямоугольным, если его боковые рёбра перпендикулярны к основанию, а основания являются прямоугольниками</a:t>
            </a:r>
            <a:r>
              <a:rPr lang="ru-RU" sz="2400">
                <a:latin typeface="Cambria" pitchFamily="18" charset="0"/>
                <a:sym typeface="Symbol" pitchFamily="18" charset="2"/>
              </a:rPr>
              <a:t>.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2124075" y="3235325"/>
            <a:ext cx="4464050" cy="3838575"/>
            <a:chOff x="1199" y="1570"/>
            <a:chExt cx="3020" cy="2597"/>
          </a:xfrm>
        </p:grpSpPr>
        <p:sp>
          <p:nvSpPr>
            <p:cNvPr id="62472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62473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2474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2475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2476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62477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62478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62479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2480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62481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>
            <a:off x="3348038" y="5949950"/>
            <a:ext cx="1871662" cy="647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Line 62"/>
          <p:cNvSpPr>
            <a:spLocks noChangeShapeType="1"/>
          </p:cNvSpPr>
          <p:nvPr/>
        </p:nvSpPr>
        <p:spPr bwMode="auto">
          <a:xfrm rot="60000" flipH="1" flipV="1">
            <a:off x="3338513" y="3716338"/>
            <a:ext cx="1944687" cy="28797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44094" grpId="0" animBg="1"/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Прямоугольный параллелепипед. </a:t>
            </a:r>
          </a:p>
        </p:txBody>
      </p:sp>
      <p:sp>
        <p:nvSpPr>
          <p:cNvPr id="6349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4140200" y="1700213"/>
            <a:ext cx="47529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Свойства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.</a:t>
            </a:r>
            <a:endParaRPr lang="ru-RU" sz="2400" i="1">
              <a:sym typeface="Symbol" pitchFamily="18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1</a:t>
            </a:r>
            <a:r>
              <a:rPr lang="ru-RU" sz="2400" i="1" baseline="30000">
                <a:sym typeface="Symbol" pitchFamily="18" charset="2"/>
              </a:rPr>
              <a:t>0</a:t>
            </a:r>
            <a:r>
              <a:rPr lang="ru-RU" sz="2400" i="1">
                <a:sym typeface="Symbol" pitchFamily="18" charset="2"/>
              </a:rPr>
              <a:t>.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 </a:t>
            </a:r>
            <a:r>
              <a:rPr lang="ru-RU" sz="2400">
                <a:sym typeface="Symbol" pitchFamily="18" charset="2"/>
              </a:rPr>
              <a:t>Все грани - прямоугольники</a:t>
            </a:r>
            <a:r>
              <a:rPr lang="ru-RU" sz="2400">
                <a:latin typeface="Cambria" pitchFamily="18" charset="0"/>
                <a:sym typeface="Symbol" pitchFamily="18" charset="2"/>
              </a:rPr>
              <a:t>.</a:t>
            </a:r>
            <a:endParaRPr lang="ru-RU" sz="2400">
              <a:sym typeface="Symbol" pitchFamily="18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400">
                <a:sym typeface="Symbol" pitchFamily="18" charset="2"/>
              </a:rPr>
              <a:t>2</a:t>
            </a:r>
            <a:r>
              <a:rPr lang="ru-RU" sz="2400" baseline="30000">
                <a:sym typeface="Symbol" pitchFamily="18" charset="2"/>
              </a:rPr>
              <a:t>0</a:t>
            </a:r>
            <a:r>
              <a:rPr lang="ru-RU" sz="2400">
                <a:sym typeface="Symbol" pitchFamily="18" charset="2"/>
              </a:rPr>
              <a:t>.</a:t>
            </a:r>
            <a:r>
              <a:rPr lang="ru-RU" sz="2400" baseline="30000">
                <a:sym typeface="Symbol" pitchFamily="18" charset="2"/>
              </a:rPr>
              <a:t> </a:t>
            </a:r>
            <a:r>
              <a:rPr lang="ru-RU" sz="2400">
                <a:sym typeface="Symbol" pitchFamily="18" charset="2"/>
              </a:rPr>
              <a:t>Все двугранные углы – прямые.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07950" y="1773238"/>
            <a:ext cx="4464050" cy="3838575"/>
            <a:chOff x="1199" y="1570"/>
            <a:chExt cx="3020" cy="2597"/>
          </a:xfrm>
        </p:grpSpPr>
        <p:sp>
          <p:nvSpPr>
            <p:cNvPr id="63496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63497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3498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3499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3500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63501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63502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63503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3504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>
            <a:off x="1331913" y="4487863"/>
            <a:ext cx="1871662" cy="647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Line 62"/>
          <p:cNvSpPr>
            <a:spLocks noChangeShapeType="1"/>
          </p:cNvSpPr>
          <p:nvPr/>
        </p:nvSpPr>
        <p:spPr bwMode="auto">
          <a:xfrm rot="60000" flipH="1" flipV="1">
            <a:off x="1322388" y="2254250"/>
            <a:ext cx="1944687" cy="28797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44094" grpId="0" animBg="1"/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Прямоугольный параллелепипед. </a:t>
            </a:r>
          </a:p>
        </p:txBody>
      </p:sp>
      <p:sp>
        <p:nvSpPr>
          <p:cNvPr id="6451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179388" y="1700213"/>
            <a:ext cx="87137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Теорема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.</a:t>
            </a:r>
            <a:r>
              <a:rPr lang="ru-RU" sz="2400" i="1">
                <a:sym typeface="Symbol" pitchFamily="18" charset="2"/>
              </a:rPr>
              <a:t> </a:t>
            </a:r>
            <a:r>
              <a:rPr lang="ru-RU" sz="2400">
                <a:sym typeface="Symbol" pitchFamily="18" charset="2"/>
              </a:rPr>
              <a:t>Квадрат диагонали прямоугольного параллелепипеда равен сумме квадратов трёх его измерений</a:t>
            </a:r>
            <a:r>
              <a:rPr lang="ru-RU" sz="2400">
                <a:latin typeface="Cambria" pitchFamily="18" charset="0"/>
                <a:sym typeface="Symbol" pitchFamily="18" charset="2"/>
              </a:rPr>
              <a:t>.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34925" y="2676525"/>
            <a:ext cx="4392613" cy="3776663"/>
            <a:chOff x="1199" y="1570"/>
            <a:chExt cx="3020" cy="2597"/>
          </a:xfrm>
        </p:grpSpPr>
        <p:sp>
          <p:nvSpPr>
            <p:cNvPr id="64524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64525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4526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4527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4528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64529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64530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64531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4532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64533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>
            <a:off x="1258888" y="5340350"/>
            <a:ext cx="1839912" cy="636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Line 62"/>
          <p:cNvSpPr>
            <a:spLocks noChangeShapeType="1"/>
          </p:cNvSpPr>
          <p:nvPr/>
        </p:nvSpPr>
        <p:spPr bwMode="auto">
          <a:xfrm rot="60000" flipH="1" flipV="1">
            <a:off x="1257300" y="3140075"/>
            <a:ext cx="1912938" cy="28336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995738" y="3284538"/>
            <a:ext cx="5148262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Дано: </a:t>
            </a:r>
            <a:r>
              <a:rPr lang="en-US" sz="2600">
                <a:sym typeface="Symbol" pitchFamily="18" charset="2"/>
              </a:rPr>
              <a:t>ABCDA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B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C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 – </a:t>
            </a:r>
            <a:r>
              <a:rPr lang="ru-RU" sz="2600">
                <a:sym typeface="Symbol" pitchFamily="18" charset="2"/>
              </a:rPr>
              <a:t>прямоугольный параллелепипед</a:t>
            </a:r>
          </a:p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Доказать: </a:t>
            </a:r>
            <a:r>
              <a:rPr lang="en-US" sz="2600">
                <a:sym typeface="Symbol" pitchFamily="18" charset="2"/>
              </a:rPr>
              <a:t>BD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 baseline="30000">
                <a:sym typeface="Symbol" pitchFamily="18" charset="2"/>
              </a:rPr>
              <a:t>2</a:t>
            </a:r>
            <a:r>
              <a:rPr lang="en-US" sz="2600">
                <a:sym typeface="Symbol" pitchFamily="18" charset="2"/>
              </a:rPr>
              <a:t>=AD</a:t>
            </a:r>
            <a:r>
              <a:rPr lang="en-US" sz="2600" baseline="30000">
                <a:sym typeface="Symbol" pitchFamily="18" charset="2"/>
              </a:rPr>
              <a:t>2</a:t>
            </a:r>
            <a:r>
              <a:rPr lang="en-US" sz="2600">
                <a:sym typeface="Symbol" pitchFamily="18" charset="2"/>
              </a:rPr>
              <a:t>+DC</a:t>
            </a:r>
            <a:r>
              <a:rPr lang="en-US" sz="2600" baseline="30000">
                <a:sym typeface="Symbol" pitchFamily="18" charset="2"/>
              </a:rPr>
              <a:t>2</a:t>
            </a:r>
            <a:r>
              <a:rPr lang="en-US" sz="2600">
                <a:sym typeface="Symbol" pitchFamily="18" charset="2"/>
              </a:rPr>
              <a:t>+DD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 baseline="30000">
                <a:sym typeface="Symbol" pitchFamily="18" charset="2"/>
              </a:rPr>
              <a:t>2</a:t>
            </a:r>
            <a:endParaRPr lang="ru-RU" sz="2600">
              <a:sym typeface="Symbol" pitchFamily="18" charset="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50825" y="5994400"/>
            <a:ext cx="871378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Следствие</a:t>
            </a:r>
            <a:r>
              <a:rPr lang="ru-RU" sz="2400" i="1">
                <a:latin typeface="Cambria" pitchFamily="18" charset="0"/>
                <a:sym typeface="Symbol" pitchFamily="18" charset="2"/>
              </a:rPr>
              <a:t>.</a:t>
            </a:r>
            <a:r>
              <a:rPr lang="ru-RU" sz="2400" i="1">
                <a:sym typeface="Symbol" pitchFamily="18" charset="2"/>
              </a:rPr>
              <a:t> </a:t>
            </a:r>
            <a:br>
              <a:rPr lang="ru-RU" sz="2400" i="1">
                <a:sym typeface="Symbol" pitchFamily="18" charset="2"/>
              </a:rPr>
            </a:br>
            <a:r>
              <a:rPr lang="ru-RU" sz="2400" i="1">
                <a:sym typeface="Symbol" pitchFamily="18" charset="2"/>
              </a:rPr>
              <a:t>Д</a:t>
            </a:r>
            <a:r>
              <a:rPr lang="ru-RU" sz="2400">
                <a:sym typeface="Symbol" pitchFamily="18" charset="2"/>
              </a:rPr>
              <a:t>иагонали прямоугольного параллелепипеда равны</a:t>
            </a:r>
            <a:endParaRPr lang="ru-RU" sz="2400">
              <a:latin typeface="Cambria" pitchFamily="18" charset="0"/>
              <a:sym typeface="Symbol" pitchFamily="18" charset="2"/>
            </a:endParaRP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3635375" y="5734050"/>
            <a:ext cx="5508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ДЗ: п2</a:t>
            </a:r>
            <a:r>
              <a:rPr lang="ru-RU" sz="2800">
                <a:solidFill>
                  <a:srgbClr val="FF33CC"/>
                </a:solidFill>
              </a:rPr>
              <a:t>4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, № 1</a:t>
            </a:r>
            <a:r>
              <a:rPr lang="ru-RU" sz="2800">
                <a:solidFill>
                  <a:srgbClr val="FF33CC"/>
                </a:solidFill>
              </a:rPr>
              <a:t>8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7</a:t>
            </a:r>
            <a:r>
              <a:rPr lang="ru-RU" sz="2800">
                <a:solidFill>
                  <a:srgbClr val="FF33CC"/>
                </a:solidFill>
              </a:rPr>
              <a:t>(б)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, 1</a:t>
            </a:r>
            <a:r>
              <a:rPr lang="ru-RU" sz="2800">
                <a:solidFill>
                  <a:srgbClr val="FF33CC"/>
                </a:solidFill>
              </a:rPr>
              <a:t>90(а), 193(а)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4067175" y="5229225"/>
            <a:ext cx="4897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  <a:latin typeface="Cambria" pitchFamily="18" charset="0"/>
              </a:rPr>
              <a:t>№</a:t>
            </a:r>
            <a:r>
              <a:rPr lang="en-US" sz="2800">
                <a:solidFill>
                  <a:srgbClr val="0000FF"/>
                </a:solidFill>
                <a:latin typeface="Cambria" pitchFamily="18" charset="0"/>
              </a:rPr>
              <a:t> 1</a:t>
            </a:r>
            <a:r>
              <a:rPr lang="ru-RU" sz="2800">
                <a:solidFill>
                  <a:srgbClr val="0000FF"/>
                </a:solidFill>
              </a:rPr>
              <a:t>87(в), 190(в), 193(в)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44094" grpId="0" animBg="1"/>
      <p:bldP spid="3" grpId="0" animBg="1"/>
      <p:bldP spid="39947" grpId="0"/>
      <p:bldP spid="4" grpId="0"/>
      <p:bldP spid="39975" grpId="0"/>
      <p:bldP spid="3997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smtClean="0"/>
              <a:t>Решение задач.</a:t>
            </a:r>
          </a:p>
        </p:txBody>
      </p:sp>
      <p:sp>
        <p:nvSpPr>
          <p:cNvPr id="6553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179388" y="1700213"/>
            <a:ext cx="720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№1</a:t>
            </a:r>
            <a:endParaRPr lang="ru-RU" sz="2400">
              <a:latin typeface="Cambria" pitchFamily="18" charset="0"/>
              <a:sym typeface="Symbol" pitchFamily="18" charset="2"/>
            </a:endParaRP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34925" y="2205038"/>
            <a:ext cx="4392613" cy="3776662"/>
            <a:chOff x="1199" y="1570"/>
            <a:chExt cx="3020" cy="2597"/>
          </a:xfrm>
        </p:grpSpPr>
        <p:sp>
          <p:nvSpPr>
            <p:cNvPr id="65544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65545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5546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5547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5548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65549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65550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65551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5552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65553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 rot="60000" flipH="1" flipV="1">
            <a:off x="1257300" y="2668588"/>
            <a:ext cx="1912938" cy="2833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995738" y="2708275"/>
            <a:ext cx="5148262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Дано: </a:t>
            </a:r>
            <a:r>
              <a:rPr lang="en-US" sz="2600">
                <a:sym typeface="Symbol" pitchFamily="18" charset="2"/>
              </a:rPr>
              <a:t>ABCDA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B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C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 – </a:t>
            </a:r>
            <a:r>
              <a:rPr lang="ru-RU" sz="2600">
                <a:sym typeface="Symbol" pitchFamily="18" charset="2"/>
              </a:rPr>
              <a:t>прямоугольный параллелепипед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а) АВ=3, </a:t>
            </a:r>
            <a:r>
              <a:rPr lang="en-US" sz="2600">
                <a:sym typeface="Symbol" pitchFamily="18" charset="2"/>
              </a:rPr>
              <a:t>AD=4, AA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=12.</a:t>
            </a:r>
            <a:br>
              <a:rPr lang="en-US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б</a:t>
            </a:r>
            <a:r>
              <a:rPr lang="en-US" sz="2600">
                <a:sym typeface="Symbol" pitchFamily="18" charset="2"/>
              </a:rPr>
              <a:t>) </a:t>
            </a:r>
            <a:r>
              <a:rPr lang="ru-RU" sz="2600">
                <a:sym typeface="Symbol" pitchFamily="18" charset="2"/>
              </a:rPr>
              <a:t>АВ=</a:t>
            </a:r>
            <a:r>
              <a:rPr lang="en-US" sz="2600">
                <a:sym typeface="Symbol" pitchFamily="18" charset="2"/>
              </a:rPr>
              <a:t>131</a:t>
            </a:r>
            <a:r>
              <a:rPr lang="ru-RU" sz="2600">
                <a:sym typeface="Symbol" pitchFamily="18" charset="2"/>
              </a:rPr>
              <a:t>, </a:t>
            </a:r>
            <a:r>
              <a:rPr lang="en-US" sz="2600">
                <a:sym typeface="Symbol" pitchFamily="18" charset="2"/>
              </a:rPr>
              <a:t>AD=7, AA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=4.</a:t>
            </a:r>
            <a:endParaRPr lang="ru-RU" sz="2600">
              <a:sym typeface="Symbol" pitchFamily="18" charset="2"/>
            </a:endParaRPr>
          </a:p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Найти: </a:t>
            </a:r>
            <a:r>
              <a:rPr lang="en-US" sz="2600">
                <a:sym typeface="Symbol" pitchFamily="18" charset="2"/>
              </a:rPr>
              <a:t>B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>
                <a:sym typeface="Symbol" pitchFamily="18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44094" grpId="0" animBg="1"/>
      <p:bldP spid="3994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dirty="0" smtClean="0"/>
              <a:t>Решение задач.</a:t>
            </a:r>
          </a:p>
        </p:txBody>
      </p:sp>
      <p:sp>
        <p:nvSpPr>
          <p:cNvPr id="6656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179388" y="1700213"/>
            <a:ext cx="129698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№</a:t>
            </a:r>
            <a:r>
              <a:rPr lang="en-US" sz="2400" i="1">
                <a:sym typeface="Symbol" pitchFamily="18" charset="2"/>
              </a:rPr>
              <a:t>195</a:t>
            </a:r>
            <a:endParaRPr lang="ru-RU" sz="2400">
              <a:latin typeface="Cambria" pitchFamily="18" charset="0"/>
              <a:sym typeface="Symbol" pitchFamily="18" charset="2"/>
            </a:endParaRP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0" y="2205038"/>
            <a:ext cx="4392613" cy="3776662"/>
            <a:chOff x="1199" y="1570"/>
            <a:chExt cx="3020" cy="2597"/>
          </a:xfrm>
        </p:grpSpPr>
        <p:sp>
          <p:nvSpPr>
            <p:cNvPr id="66569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66570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6571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6572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6573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66574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endParaRPr lang="ru-RU" sz="2800"/>
            </a:p>
          </p:txBody>
        </p:sp>
        <p:sp>
          <p:nvSpPr>
            <p:cNvPr id="66575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66576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6577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66578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 rot="60000" flipH="1" flipV="1">
            <a:off x="1200150" y="2682875"/>
            <a:ext cx="1912938" cy="28336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995738" y="2708275"/>
            <a:ext cx="5148262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Дано: </a:t>
            </a:r>
            <a:r>
              <a:rPr lang="en-US" sz="2600">
                <a:sym typeface="Symbol" pitchFamily="18" charset="2"/>
              </a:rPr>
              <a:t>ABCDA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B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C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 – </a:t>
            </a:r>
            <a:r>
              <a:rPr lang="ru-RU" sz="2600">
                <a:sym typeface="Symbol" pitchFamily="18" charset="2"/>
              </a:rPr>
              <a:t>прямоугольный параллелепипед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А</a:t>
            </a:r>
            <a:r>
              <a:rPr lang="en-US" sz="2600">
                <a:sym typeface="Symbol" pitchFamily="18" charset="2"/>
              </a:rPr>
              <a:t>C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ru-RU" sz="2600">
                <a:sym typeface="Symbol" pitchFamily="18" charset="2"/>
              </a:rPr>
              <a:t>=</a:t>
            </a:r>
            <a:r>
              <a:rPr lang="en-US" sz="2600">
                <a:sym typeface="Symbol" pitchFamily="18" charset="2"/>
              </a:rPr>
              <a:t>12</a:t>
            </a:r>
            <a:r>
              <a:rPr lang="ru-RU" sz="2600">
                <a:sym typeface="Symbol" pitchFamily="18" charset="2"/>
              </a:rPr>
              <a:t>см, </a:t>
            </a:r>
            <a:r>
              <a:rPr lang="en-US" sz="2600">
                <a:sym typeface="Symbol" pitchFamily="18" charset="2"/>
              </a:rPr>
              <a:t>BDD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=45</a:t>
            </a:r>
            <a:r>
              <a:rPr lang="en-US" sz="2600" baseline="30000">
                <a:sym typeface="Symbol" pitchFamily="18" charset="2"/>
              </a:rPr>
              <a:t>0</a:t>
            </a:r>
            <a:r>
              <a:rPr lang="en-US" sz="2600">
                <a:sym typeface="Symbol" pitchFamily="18" charset="2"/>
              </a:rPr>
              <a:t>,</a:t>
            </a:r>
            <a:br>
              <a:rPr lang="en-US" sz="2600">
                <a:sym typeface="Symbol" pitchFamily="18" charset="2"/>
              </a:rPr>
            </a:br>
            <a:r>
              <a:rPr lang="en-US" sz="2600">
                <a:sym typeface="Symbol" pitchFamily="18" charset="2"/>
              </a:rPr>
              <a:t>(BD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;AA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)=30</a:t>
            </a:r>
            <a:r>
              <a:rPr lang="en-US" sz="2600" baseline="30000">
                <a:sym typeface="Symbol" pitchFamily="18" charset="2"/>
              </a:rPr>
              <a:t>0</a:t>
            </a:r>
            <a:endParaRPr lang="ru-RU" sz="2600">
              <a:sym typeface="Symbol" pitchFamily="18" charset="2"/>
            </a:endParaRPr>
          </a:p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Найти: а) </a:t>
            </a:r>
            <a:r>
              <a:rPr lang="en-US" sz="2600">
                <a:sym typeface="Symbol" pitchFamily="18" charset="2"/>
              </a:rPr>
              <a:t>AB, AD, AA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ru-RU" sz="2600">
                <a:sym typeface="Symbol" pitchFamily="18" charset="2"/>
              </a:rPr>
              <a:t>.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б) </a:t>
            </a:r>
            <a:r>
              <a:rPr lang="en-US" sz="2600">
                <a:sym typeface="Symbol" pitchFamily="18" charset="2"/>
              </a:rPr>
              <a:t>S</a:t>
            </a:r>
            <a:r>
              <a:rPr lang="ru-RU" sz="2600" baseline="-25000">
                <a:sym typeface="Symbol" pitchFamily="18" charset="2"/>
              </a:rPr>
              <a:t>бок</a:t>
            </a:r>
            <a:endParaRPr lang="ru-RU" sz="2600">
              <a:sym typeface="Symbol" pitchFamily="18" charset="2"/>
            </a:endParaRPr>
          </a:p>
        </p:txBody>
      </p:sp>
      <p:sp>
        <p:nvSpPr>
          <p:cNvPr id="3" name="Line 62"/>
          <p:cNvSpPr>
            <a:spLocks noChangeShapeType="1"/>
          </p:cNvSpPr>
          <p:nvPr/>
        </p:nvSpPr>
        <p:spPr bwMode="auto">
          <a:xfrm rot="60000" flipV="1">
            <a:off x="581025" y="2667000"/>
            <a:ext cx="649288" cy="2806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44094" grpId="0" animBg="1"/>
      <p:bldP spid="39947" grpId="0"/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Самостоятельная работа.</a:t>
            </a:r>
          </a:p>
        </p:txBody>
      </p:sp>
      <p:sp>
        <p:nvSpPr>
          <p:cNvPr id="67587" name="Rectangle 19"/>
          <p:cNvSpPr>
            <a:spLocks noGrp="1" noChangeArrowheads="1"/>
          </p:cNvSpPr>
          <p:nvPr>
            <p:ph type="body" sz="half"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174625" indent="-174625">
              <a:lnSpc>
                <a:spcPct val="90000"/>
              </a:lnSpc>
              <a:buFontTx/>
              <a:buNone/>
            </a:pPr>
            <a:r>
              <a:rPr lang="ru-RU" sz="2400" dirty="0" smtClean="0"/>
              <a:t>Вариант 1</a:t>
            </a:r>
          </a:p>
          <a:p>
            <a:pPr marL="174625" indent="-174625">
              <a:lnSpc>
                <a:spcPct val="90000"/>
              </a:lnSpc>
              <a:buFontTx/>
              <a:buAutoNum type="arabicPeriod"/>
            </a:pPr>
            <a:r>
              <a:rPr lang="en-US" sz="2400" dirty="0" smtClean="0"/>
              <a:t>ABCDA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B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C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D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– </a:t>
            </a:r>
            <a:r>
              <a:rPr lang="ru-RU" sz="2400" dirty="0" smtClean="0"/>
              <a:t>прямоугольный параллелепипед,</a:t>
            </a:r>
            <a:br>
              <a:rPr lang="ru-RU" sz="2400" dirty="0" smtClean="0"/>
            </a:br>
            <a:r>
              <a:rPr lang="en-US" sz="2400" dirty="0" smtClean="0"/>
              <a:t>AB=6, AD=4, AA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=12</a:t>
            </a:r>
            <a:r>
              <a:rPr lang="ru-RU" sz="2400" dirty="0" smtClean="0"/>
              <a:t>. Найти </a:t>
            </a:r>
            <a:r>
              <a:rPr lang="en-US" sz="2400" dirty="0" smtClean="0"/>
              <a:t>AC</a:t>
            </a:r>
            <a:r>
              <a:rPr lang="en-US" sz="2400" baseline="-25000" dirty="0" smtClean="0"/>
              <a:t>1</a:t>
            </a:r>
            <a:r>
              <a:rPr lang="ru-RU" sz="2400" baseline="-25000" dirty="0" smtClean="0"/>
              <a:t> </a:t>
            </a:r>
            <a:r>
              <a:rPr lang="ru-RU" sz="2400" dirty="0" smtClean="0"/>
              <a:t>и тангенс угла между </a:t>
            </a:r>
            <a:r>
              <a:rPr lang="en-US" sz="2400" dirty="0" smtClean="0"/>
              <a:t>AC</a:t>
            </a:r>
            <a:r>
              <a:rPr lang="en-US" sz="2400" baseline="-25000" dirty="0" smtClean="0"/>
              <a:t>1</a:t>
            </a:r>
            <a:r>
              <a:rPr lang="ru-RU" sz="2400" dirty="0" smtClean="0"/>
              <a:t> и (</a:t>
            </a:r>
            <a:r>
              <a:rPr lang="en-US" sz="2400" dirty="0" smtClean="0"/>
              <a:t>ABC</a:t>
            </a:r>
            <a:r>
              <a:rPr lang="ru-RU" sz="2400" dirty="0" smtClean="0"/>
              <a:t>)</a:t>
            </a:r>
            <a:endParaRPr lang="en-US" sz="2400" dirty="0" smtClean="0"/>
          </a:p>
          <a:p>
            <a:pPr marL="174625" indent="-174625">
              <a:lnSpc>
                <a:spcPct val="90000"/>
              </a:lnSpc>
              <a:buFontTx/>
              <a:buAutoNum type="arabicPeriod"/>
            </a:pPr>
            <a:r>
              <a:rPr lang="en-US" sz="2400" dirty="0" smtClean="0"/>
              <a:t>ABCDA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B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C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D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– </a:t>
            </a:r>
            <a:r>
              <a:rPr lang="ru-RU" sz="2400" dirty="0" smtClean="0"/>
              <a:t>прямоугольный параллелепипед, </a:t>
            </a:r>
            <a:br>
              <a:rPr lang="ru-RU" sz="2400" dirty="0" smtClean="0"/>
            </a:br>
            <a:r>
              <a:rPr lang="en-US" sz="2400" dirty="0" smtClean="0"/>
              <a:t>AB=4, AD=3, S</a:t>
            </a:r>
            <a:r>
              <a:rPr lang="en-US" sz="2400" baseline="-25000" dirty="0" smtClean="0"/>
              <a:t>DCB1A1</a:t>
            </a:r>
            <a:r>
              <a:rPr lang="en-US" sz="2400" dirty="0" smtClean="0"/>
              <a:t>=20 </a:t>
            </a:r>
            <a:r>
              <a:rPr lang="ru-RU" sz="2400" dirty="0" smtClean="0"/>
              <a:t>.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Найти </a:t>
            </a:r>
            <a:r>
              <a:rPr lang="en-US" sz="2400" dirty="0" smtClean="0"/>
              <a:t>S</a:t>
            </a:r>
            <a:r>
              <a:rPr lang="ru-RU" sz="2400" baseline="-25000" dirty="0" smtClean="0"/>
              <a:t>бок</a:t>
            </a:r>
            <a:r>
              <a:rPr lang="en-US" sz="2400" dirty="0" smtClean="0"/>
              <a:t>.</a:t>
            </a:r>
            <a:endParaRPr lang="ru-RU" sz="2400" dirty="0" smtClean="0"/>
          </a:p>
        </p:txBody>
      </p:sp>
      <p:sp>
        <p:nvSpPr>
          <p:cNvPr id="67588" name="Rectangle 20"/>
          <p:cNvSpPr>
            <a:spLocks noGrp="1" noChangeArrowheads="1"/>
          </p:cNvSpPr>
          <p:nvPr>
            <p:ph type="body" sz="half" idx="2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174625" indent="-174625">
              <a:lnSpc>
                <a:spcPct val="90000"/>
              </a:lnSpc>
              <a:buFontTx/>
              <a:buNone/>
            </a:pPr>
            <a:r>
              <a:rPr lang="ru-RU" sz="2400" smtClean="0"/>
              <a:t>Вариант 2</a:t>
            </a:r>
          </a:p>
          <a:p>
            <a:pPr marL="174625" indent="-174625">
              <a:lnSpc>
                <a:spcPct val="90000"/>
              </a:lnSpc>
              <a:buFontTx/>
              <a:buAutoNum type="arabicPeriod"/>
            </a:pPr>
            <a:r>
              <a:rPr lang="en-US" sz="2400" smtClean="0"/>
              <a:t>ABCDA</a:t>
            </a:r>
            <a:r>
              <a:rPr lang="en-US" sz="2400" baseline="-25000" smtClean="0"/>
              <a:t>1</a:t>
            </a:r>
            <a:r>
              <a:rPr lang="en-US" sz="2400" smtClean="0"/>
              <a:t>B</a:t>
            </a:r>
            <a:r>
              <a:rPr lang="en-US" sz="2400" baseline="-25000" smtClean="0"/>
              <a:t>1</a:t>
            </a:r>
            <a:r>
              <a:rPr lang="en-US" sz="2400" smtClean="0"/>
              <a:t>C</a:t>
            </a:r>
            <a:r>
              <a:rPr lang="en-US" sz="2400" baseline="-25000" smtClean="0"/>
              <a:t>1</a:t>
            </a:r>
            <a:r>
              <a:rPr lang="en-US" sz="2400" smtClean="0"/>
              <a:t>D</a:t>
            </a:r>
            <a:r>
              <a:rPr lang="en-US" sz="2400" baseline="-25000" smtClean="0"/>
              <a:t>1</a:t>
            </a:r>
            <a:r>
              <a:rPr lang="en-US" sz="2400" smtClean="0"/>
              <a:t> – </a:t>
            </a:r>
            <a:r>
              <a:rPr lang="ru-RU" sz="2400" smtClean="0"/>
              <a:t>прямоугольный параллелепипед, </a:t>
            </a:r>
            <a:br>
              <a:rPr lang="ru-RU" sz="2400" smtClean="0"/>
            </a:br>
            <a:r>
              <a:rPr lang="en-US" sz="2400" smtClean="0"/>
              <a:t>AB=</a:t>
            </a:r>
            <a:r>
              <a:rPr lang="ru-RU" sz="2400" smtClean="0"/>
              <a:t>4</a:t>
            </a:r>
            <a:r>
              <a:rPr lang="en-US" sz="2400" smtClean="0"/>
              <a:t>, AD=</a:t>
            </a:r>
            <a:r>
              <a:rPr lang="ru-RU" sz="2400" smtClean="0"/>
              <a:t>12</a:t>
            </a:r>
            <a:r>
              <a:rPr lang="en-US" sz="2400" smtClean="0"/>
              <a:t>, AA</a:t>
            </a:r>
            <a:r>
              <a:rPr lang="en-US" sz="2400" baseline="-25000" smtClean="0"/>
              <a:t>1</a:t>
            </a:r>
            <a:r>
              <a:rPr lang="en-US" sz="2400" smtClean="0"/>
              <a:t>=</a:t>
            </a:r>
            <a:r>
              <a:rPr lang="ru-RU" sz="2400" smtClean="0"/>
              <a:t>6. Найти </a:t>
            </a:r>
            <a:r>
              <a:rPr lang="en-US" sz="2400" smtClean="0"/>
              <a:t>AC</a:t>
            </a:r>
            <a:r>
              <a:rPr lang="en-US" sz="2400" baseline="-25000" smtClean="0"/>
              <a:t>1</a:t>
            </a:r>
            <a:r>
              <a:rPr lang="ru-RU" sz="2400" baseline="-25000" smtClean="0"/>
              <a:t> </a:t>
            </a:r>
            <a:r>
              <a:rPr lang="ru-RU" sz="2400" smtClean="0"/>
              <a:t>и тангенс угла между </a:t>
            </a:r>
            <a:r>
              <a:rPr lang="en-US" sz="2400" smtClean="0"/>
              <a:t>AC</a:t>
            </a:r>
            <a:r>
              <a:rPr lang="en-US" sz="2400" baseline="-25000" smtClean="0"/>
              <a:t>1</a:t>
            </a:r>
            <a:r>
              <a:rPr lang="ru-RU" sz="2400" smtClean="0"/>
              <a:t> и (</a:t>
            </a:r>
            <a:r>
              <a:rPr lang="en-US" sz="2400" smtClean="0"/>
              <a:t>ABC</a:t>
            </a:r>
            <a:r>
              <a:rPr lang="ru-RU" sz="2400" smtClean="0"/>
              <a:t>)</a:t>
            </a:r>
            <a:endParaRPr lang="en-US" sz="2400" smtClean="0"/>
          </a:p>
          <a:p>
            <a:pPr marL="174625" indent="-174625">
              <a:lnSpc>
                <a:spcPct val="90000"/>
              </a:lnSpc>
              <a:buFontTx/>
              <a:buAutoNum type="arabicPeriod"/>
            </a:pPr>
            <a:r>
              <a:rPr lang="en-US" sz="2400" smtClean="0"/>
              <a:t>ABCDA</a:t>
            </a:r>
            <a:r>
              <a:rPr lang="en-US" sz="2400" baseline="-25000" smtClean="0"/>
              <a:t>1</a:t>
            </a:r>
            <a:r>
              <a:rPr lang="en-US" sz="2400" smtClean="0"/>
              <a:t>B</a:t>
            </a:r>
            <a:r>
              <a:rPr lang="en-US" sz="2400" baseline="-25000" smtClean="0"/>
              <a:t>1</a:t>
            </a:r>
            <a:r>
              <a:rPr lang="en-US" sz="2400" smtClean="0"/>
              <a:t>C</a:t>
            </a:r>
            <a:r>
              <a:rPr lang="en-US" sz="2400" baseline="-25000" smtClean="0"/>
              <a:t>1</a:t>
            </a:r>
            <a:r>
              <a:rPr lang="en-US" sz="2400" smtClean="0"/>
              <a:t>D</a:t>
            </a:r>
            <a:r>
              <a:rPr lang="en-US" sz="2400" baseline="-25000" smtClean="0"/>
              <a:t>1</a:t>
            </a:r>
            <a:r>
              <a:rPr lang="en-US" sz="2400" smtClean="0"/>
              <a:t> – </a:t>
            </a:r>
            <a:r>
              <a:rPr lang="ru-RU" sz="2400" smtClean="0"/>
              <a:t>прямоугольный параллелепипед, </a:t>
            </a:r>
            <a:br>
              <a:rPr lang="ru-RU" sz="2400" smtClean="0"/>
            </a:br>
            <a:r>
              <a:rPr lang="en-US" sz="2400" smtClean="0"/>
              <a:t>AB=</a:t>
            </a:r>
            <a:r>
              <a:rPr lang="ru-RU" sz="2400" smtClean="0"/>
              <a:t>3</a:t>
            </a:r>
            <a:r>
              <a:rPr lang="en-US" sz="2400" smtClean="0"/>
              <a:t>, AD=</a:t>
            </a:r>
            <a:r>
              <a:rPr lang="ru-RU" sz="2400" smtClean="0"/>
              <a:t>4</a:t>
            </a:r>
            <a:r>
              <a:rPr lang="en-US" sz="2400" smtClean="0"/>
              <a:t>, S</a:t>
            </a:r>
            <a:r>
              <a:rPr lang="en-US" sz="2400" baseline="-25000" smtClean="0"/>
              <a:t>DCB1A1</a:t>
            </a:r>
            <a:r>
              <a:rPr lang="en-US" sz="2400" smtClean="0"/>
              <a:t>=</a:t>
            </a:r>
            <a:r>
              <a:rPr lang="ru-RU" sz="2400" smtClean="0"/>
              <a:t>15</a:t>
            </a:r>
            <a:r>
              <a:rPr lang="en-US" sz="2400" smtClean="0"/>
              <a:t> </a:t>
            </a:r>
            <a:r>
              <a:rPr lang="ru-RU" sz="2400" smtClean="0"/>
              <a:t>.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ru-RU" sz="2400" smtClean="0"/>
              <a:t>Найти </a:t>
            </a:r>
            <a:r>
              <a:rPr lang="en-US" sz="2400" smtClean="0"/>
              <a:t>S</a:t>
            </a:r>
            <a:r>
              <a:rPr lang="ru-RU" sz="2400" baseline="-25000" smtClean="0"/>
              <a:t>бок</a:t>
            </a:r>
            <a:r>
              <a:rPr lang="en-US" sz="2400" smtClean="0"/>
              <a:t>.</a:t>
            </a:r>
            <a:endParaRPr lang="ru-RU" sz="2400" smtClean="0"/>
          </a:p>
          <a:p>
            <a:pPr marL="174625" indent="-174625">
              <a:lnSpc>
                <a:spcPct val="90000"/>
              </a:lnSpc>
              <a:buFontTx/>
              <a:buNone/>
            </a:pPr>
            <a:endParaRPr lang="ru-RU" sz="2400" smtClean="0"/>
          </a:p>
        </p:txBody>
      </p:sp>
      <p:sp>
        <p:nvSpPr>
          <p:cNvPr id="6758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dirty="0" smtClean="0"/>
              <a:t>Подготовка к К/Р.</a:t>
            </a:r>
          </a:p>
        </p:txBody>
      </p:sp>
      <p:sp>
        <p:nvSpPr>
          <p:cNvPr id="6861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179388" y="1700213"/>
            <a:ext cx="720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>
                <a:sym typeface="Symbol" pitchFamily="18" charset="2"/>
              </a:rPr>
              <a:t>№1</a:t>
            </a:r>
            <a:endParaRPr lang="ru-RU" sz="2400">
              <a:latin typeface="Cambria" pitchFamily="18" charset="0"/>
              <a:sym typeface="Symbol" pitchFamily="18" charset="2"/>
            </a:endParaRP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34925" y="2205038"/>
            <a:ext cx="4392613" cy="3776662"/>
            <a:chOff x="1199" y="1570"/>
            <a:chExt cx="3020" cy="2597"/>
          </a:xfrm>
        </p:grpSpPr>
        <p:sp>
          <p:nvSpPr>
            <p:cNvPr id="68616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68617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8618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8619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8620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68621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68622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68623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68624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68625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 rot="60000" flipH="1" flipV="1">
            <a:off x="1257300" y="2668588"/>
            <a:ext cx="1912938" cy="2833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995738" y="2708275"/>
            <a:ext cx="5148262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Дано: </a:t>
            </a:r>
            <a:r>
              <a:rPr lang="en-US" sz="2600">
                <a:sym typeface="Symbol" pitchFamily="18" charset="2"/>
              </a:rPr>
              <a:t>ABCDA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B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C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 – </a:t>
            </a:r>
            <a:r>
              <a:rPr lang="ru-RU" sz="2600">
                <a:sym typeface="Symbol" pitchFamily="18" charset="2"/>
              </a:rPr>
              <a:t>прямоугольный параллелепипед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АВ=1, </a:t>
            </a:r>
            <a:r>
              <a:rPr lang="en-US" sz="2600">
                <a:sym typeface="Symbol" pitchFamily="18" charset="2"/>
              </a:rPr>
              <a:t>AD=</a:t>
            </a:r>
            <a:r>
              <a:rPr lang="ru-RU" sz="2600">
                <a:sym typeface="Symbol" pitchFamily="18" charset="2"/>
              </a:rPr>
              <a:t>2</a:t>
            </a:r>
            <a:r>
              <a:rPr lang="en-US" sz="2600">
                <a:sym typeface="Symbol" pitchFamily="18" charset="2"/>
              </a:rPr>
              <a:t>, AA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=</a:t>
            </a:r>
            <a:r>
              <a:rPr lang="ru-RU" sz="2600">
                <a:sym typeface="Symbol" pitchFamily="18" charset="2"/>
              </a:rPr>
              <a:t>3</a:t>
            </a:r>
            <a:r>
              <a:rPr lang="en-US" sz="2600">
                <a:sym typeface="Symbol" pitchFamily="18" charset="2"/>
              </a:rPr>
              <a:t>.</a:t>
            </a:r>
            <a:endParaRPr lang="ru-RU" sz="2600">
              <a:sym typeface="Symbol" pitchFamily="18" charset="2"/>
            </a:endParaRPr>
          </a:p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Найти: а) </a:t>
            </a:r>
            <a:r>
              <a:rPr lang="en-US" sz="2600">
                <a:sym typeface="Symbol" pitchFamily="18" charset="2"/>
              </a:rPr>
              <a:t>B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>
                <a:sym typeface="Symbol" pitchFamily="18" charset="2"/>
              </a:rPr>
              <a:t>,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б) сумму ребер,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в) синус угла (</a:t>
            </a:r>
            <a:r>
              <a:rPr lang="en-US" sz="2600">
                <a:sym typeface="Symbol" pitchFamily="18" charset="2"/>
              </a:rPr>
              <a:t>B</a:t>
            </a:r>
            <a:r>
              <a:rPr lang="en-US" sz="2600" baseline="-25000">
                <a:sym typeface="Symbol" pitchFamily="18" charset="2"/>
              </a:rPr>
              <a:t>1</a:t>
            </a:r>
            <a:r>
              <a:rPr lang="en-US" sz="2600">
                <a:sym typeface="Symbol" pitchFamily="18" charset="2"/>
              </a:rPr>
              <a:t>D</a:t>
            </a:r>
            <a:r>
              <a:rPr lang="ru-RU" sz="2600">
                <a:sym typeface="Symbol" pitchFamily="18" charset="2"/>
              </a:rPr>
              <a:t>; (АВС)) </a:t>
            </a:r>
            <a:br>
              <a:rPr lang="ru-RU" sz="2600">
                <a:sym typeface="Symbol" pitchFamily="18" charset="2"/>
              </a:rPr>
            </a:br>
            <a:r>
              <a:rPr lang="ru-RU" sz="2600">
                <a:sym typeface="Symbol" pitchFamily="18" charset="2"/>
              </a:rPr>
              <a:t>г) </a:t>
            </a:r>
            <a:r>
              <a:rPr lang="en-US" sz="2600">
                <a:sym typeface="Symbol" pitchFamily="18" charset="2"/>
              </a:rPr>
              <a:t>S</a:t>
            </a:r>
            <a:r>
              <a:rPr lang="ru-RU" sz="2600" baseline="-25000">
                <a:sym typeface="Symbol" pitchFamily="18" charset="2"/>
              </a:rPr>
              <a:t>пов</a:t>
            </a:r>
            <a:r>
              <a:rPr lang="ru-RU" sz="2600">
                <a:sym typeface="Symbol" pitchFamily="18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44094" grpId="0" animBg="1"/>
      <p:bldP spid="3994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800" dirty="0" smtClean="0"/>
              <a:t>Подготовка к К/Р.</a:t>
            </a:r>
          </a:p>
        </p:txBody>
      </p:sp>
      <p:sp>
        <p:nvSpPr>
          <p:cNvPr id="696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292" name="Rectangle 6"/>
          <p:cNvSpPr>
            <a:spLocks noChangeArrowheads="1"/>
          </p:cNvSpPr>
          <p:nvPr/>
        </p:nvSpPr>
        <p:spPr bwMode="auto">
          <a:xfrm>
            <a:off x="179388" y="1700213"/>
            <a:ext cx="89646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i="1" dirty="0">
                <a:sym typeface="Symbol" pitchFamily="18" charset="2"/>
              </a:rPr>
              <a:t>№2</a:t>
            </a:r>
            <a:r>
              <a:rPr lang="en-US" sz="2400" i="1" dirty="0">
                <a:sym typeface="Symbol" pitchFamily="18" charset="2"/>
              </a:rPr>
              <a:t> </a:t>
            </a:r>
            <a:r>
              <a:rPr lang="ru-RU" sz="2400" i="1" dirty="0">
                <a:sym typeface="Symbol" pitchFamily="18" charset="2"/>
              </a:rPr>
              <a:t>Из вершины А прямоугольного АВС с прямым углом С и В=60</a:t>
            </a:r>
            <a:r>
              <a:rPr lang="ru-RU" sz="2400" i="1" baseline="30000" dirty="0">
                <a:sym typeface="Symbol" pitchFamily="18" charset="2"/>
              </a:rPr>
              <a:t>0</a:t>
            </a:r>
            <a:r>
              <a:rPr lang="ru-RU" sz="2400" i="1" dirty="0">
                <a:sym typeface="Symbol" pitchFamily="18" charset="2"/>
              </a:rPr>
              <a:t> восстановлен перпендикуляр МА к плоскости АВС. АМ=</a:t>
            </a:r>
            <a:r>
              <a:rPr lang="en-US" sz="2400" i="1" dirty="0">
                <a:sym typeface="Symbol" pitchFamily="18" charset="2"/>
              </a:rPr>
              <a:t>h</a:t>
            </a:r>
            <a:r>
              <a:rPr lang="ru-RU" sz="2400" i="1" dirty="0">
                <a:sym typeface="Symbol" pitchFamily="18" charset="2"/>
              </a:rPr>
              <a:t>, двугранный угол АВСМ=30</a:t>
            </a:r>
            <a:r>
              <a:rPr lang="ru-RU" sz="2400" i="1" baseline="30000" dirty="0">
                <a:sym typeface="Symbol" pitchFamily="18" charset="2"/>
              </a:rPr>
              <a:t>0</a:t>
            </a:r>
            <a:r>
              <a:rPr lang="ru-RU" sz="2400" i="1" dirty="0">
                <a:sym typeface="Symbol" pitchFamily="18" charset="2"/>
              </a:rPr>
              <a:t>. Найти площадь треугольника МВС.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067175" y="3743325"/>
            <a:ext cx="489743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Дано: </a:t>
            </a:r>
            <a:r>
              <a:rPr lang="en-US" sz="2600">
                <a:sym typeface="Symbol" pitchFamily="18" charset="2"/>
              </a:rPr>
              <a:t>ABC</a:t>
            </a:r>
            <a:r>
              <a:rPr lang="ru-RU" sz="2600">
                <a:sym typeface="Symbol" pitchFamily="18" charset="2"/>
              </a:rPr>
              <a:t>, С=90</a:t>
            </a:r>
            <a:r>
              <a:rPr lang="ru-RU" sz="2600" baseline="30000">
                <a:sym typeface="Symbol" pitchFamily="18" charset="2"/>
              </a:rPr>
              <a:t>0</a:t>
            </a:r>
            <a:r>
              <a:rPr lang="ru-RU" sz="2600">
                <a:sym typeface="Symbol" pitchFamily="18" charset="2"/>
              </a:rPr>
              <a:t>, В=60</a:t>
            </a:r>
            <a:r>
              <a:rPr lang="ru-RU" sz="2600" baseline="30000">
                <a:sym typeface="Symbol" pitchFamily="18" charset="2"/>
              </a:rPr>
              <a:t>0</a:t>
            </a:r>
            <a:r>
              <a:rPr lang="ru-RU" sz="2600">
                <a:sym typeface="Symbol" pitchFamily="18" charset="2"/>
              </a:rPr>
              <a:t>,  АМ(АВС), АМ=</a:t>
            </a:r>
            <a:r>
              <a:rPr lang="en-US" sz="2600">
                <a:sym typeface="Symbol" pitchFamily="18" charset="2"/>
              </a:rPr>
              <a:t>h</a:t>
            </a:r>
            <a:r>
              <a:rPr lang="ru-RU" sz="2600">
                <a:sym typeface="Symbol" pitchFamily="18" charset="2"/>
              </a:rPr>
              <a:t>, АВСМ=30</a:t>
            </a:r>
            <a:r>
              <a:rPr lang="ru-RU" sz="2600" baseline="30000">
                <a:sym typeface="Symbol" pitchFamily="18" charset="2"/>
              </a:rPr>
              <a:t>0</a:t>
            </a:r>
            <a:r>
              <a:rPr lang="en-US" sz="2600">
                <a:sym typeface="Symbol" pitchFamily="18" charset="2"/>
              </a:rPr>
              <a:t>.</a:t>
            </a:r>
            <a:endParaRPr lang="ru-RU" sz="2600">
              <a:sym typeface="Symbol" pitchFamily="18" charset="2"/>
            </a:endParaRPr>
          </a:p>
          <a:p>
            <a:pPr marL="900113" indent="-900113">
              <a:spcBef>
                <a:spcPct val="50000"/>
              </a:spcBef>
            </a:pPr>
            <a:r>
              <a:rPr lang="ru-RU" sz="2600">
                <a:sym typeface="Symbol" pitchFamily="18" charset="2"/>
              </a:rPr>
              <a:t>Найти:  </a:t>
            </a:r>
            <a:r>
              <a:rPr lang="en-US" sz="2600">
                <a:sym typeface="Symbol" pitchFamily="18" charset="2"/>
              </a:rPr>
              <a:t>S</a:t>
            </a:r>
            <a:r>
              <a:rPr lang="ru-RU" sz="2600" baseline="-25000">
                <a:sym typeface="Symbol" pitchFamily="18" charset="2"/>
              </a:rPr>
              <a:t>МВС</a:t>
            </a:r>
            <a:r>
              <a:rPr lang="ru-RU" sz="2600">
                <a:sym typeface="Symbol" pitchFamily="18" charset="2"/>
              </a:rPr>
              <a:t>.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50825" y="3357563"/>
            <a:ext cx="4845050" cy="4005262"/>
            <a:chOff x="158" y="2115"/>
            <a:chExt cx="3052" cy="2523"/>
          </a:xfrm>
        </p:grpSpPr>
        <p:grpSp>
          <p:nvGrpSpPr>
            <p:cNvPr id="69640" name="Group 31"/>
            <p:cNvGrpSpPr>
              <a:grpSpLocks/>
            </p:cNvGrpSpPr>
            <p:nvPr/>
          </p:nvGrpSpPr>
          <p:grpSpPr bwMode="auto">
            <a:xfrm>
              <a:off x="158" y="2311"/>
              <a:ext cx="2735" cy="2327"/>
              <a:chOff x="9" y="1993"/>
              <a:chExt cx="2735" cy="2327"/>
            </a:xfrm>
          </p:grpSpPr>
          <p:sp>
            <p:nvSpPr>
              <p:cNvPr id="107528" name="AutoShape 28"/>
              <p:cNvSpPr>
                <a:spLocks noChangeArrowheads="1"/>
              </p:cNvSpPr>
              <p:nvPr/>
            </p:nvSpPr>
            <p:spPr bwMode="auto">
              <a:xfrm rot="-7972893">
                <a:off x="-331" y="2755"/>
                <a:ext cx="2327" cy="798"/>
              </a:xfrm>
              <a:prstGeom prst="triangle">
                <a:avLst>
                  <a:gd name="adj" fmla="val 65301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529" name="AutoShape 29"/>
              <p:cNvSpPr>
                <a:spLocks noChangeArrowheads="1"/>
              </p:cNvSpPr>
              <p:nvPr/>
            </p:nvSpPr>
            <p:spPr bwMode="auto">
              <a:xfrm rot="-9180000">
                <a:off x="9" y="2602"/>
                <a:ext cx="2668" cy="798"/>
              </a:xfrm>
              <a:prstGeom prst="triangle">
                <a:avLst>
                  <a:gd name="adj" fmla="val 18597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7530" name="Line 30"/>
              <p:cNvSpPr>
                <a:spLocks noChangeShapeType="1"/>
              </p:cNvSpPr>
              <p:nvPr/>
            </p:nvSpPr>
            <p:spPr bwMode="auto">
              <a:xfrm>
                <a:off x="295" y="3158"/>
                <a:ext cx="2449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69641" name="Text Box 32"/>
            <p:cNvSpPr txBox="1">
              <a:spLocks noChangeArrowheads="1"/>
            </p:cNvSpPr>
            <p:nvPr/>
          </p:nvSpPr>
          <p:spPr bwMode="auto">
            <a:xfrm>
              <a:off x="2847" y="3431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C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69642" name="Text Box 33"/>
            <p:cNvSpPr txBox="1">
              <a:spLocks noChangeArrowheads="1"/>
            </p:cNvSpPr>
            <p:nvPr/>
          </p:nvSpPr>
          <p:spPr bwMode="auto">
            <a:xfrm>
              <a:off x="1985" y="4020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B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69643" name="Text Box 34"/>
            <p:cNvSpPr txBox="1">
              <a:spLocks noChangeArrowheads="1"/>
            </p:cNvSpPr>
            <p:nvPr/>
          </p:nvSpPr>
          <p:spPr bwMode="auto">
            <a:xfrm>
              <a:off x="171" y="3431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A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69644" name="Text Box 35"/>
            <p:cNvSpPr txBox="1">
              <a:spLocks noChangeArrowheads="1"/>
            </p:cNvSpPr>
            <p:nvPr/>
          </p:nvSpPr>
          <p:spPr bwMode="auto">
            <a:xfrm>
              <a:off x="216" y="2115"/>
              <a:ext cx="3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M</a:t>
              </a:r>
              <a:endParaRPr lang="ru-RU" sz="2400">
                <a:latin typeface="Cambria" pitchFamily="18" charset="0"/>
              </a:endParaRPr>
            </a:p>
          </p:txBody>
        </p:sp>
        <p:sp>
          <p:nvSpPr>
            <p:cNvPr id="107548" name="AutoShape 28"/>
            <p:cNvSpPr>
              <a:spLocks noChangeArrowheads="1"/>
            </p:cNvSpPr>
            <p:nvPr/>
          </p:nvSpPr>
          <p:spPr bwMode="auto">
            <a:xfrm rot="10800000">
              <a:off x="2387" y="3563"/>
              <a:ext cx="479" cy="115"/>
            </a:xfrm>
            <a:prstGeom prst="parallelogram">
              <a:avLst>
                <a:gd name="adj" fmla="val 16782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7549" name="Rectangle 29"/>
            <p:cNvSpPr>
              <a:spLocks noChangeArrowheads="1"/>
            </p:cNvSpPr>
            <p:nvPr/>
          </p:nvSpPr>
          <p:spPr bwMode="auto">
            <a:xfrm>
              <a:off x="446" y="3294"/>
              <a:ext cx="181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9647" name="Text Box 47"/>
            <p:cNvSpPr txBox="1">
              <a:spLocks noChangeArrowheads="1"/>
            </p:cNvSpPr>
            <p:nvPr/>
          </p:nvSpPr>
          <p:spPr bwMode="auto">
            <a:xfrm>
              <a:off x="249" y="2795"/>
              <a:ext cx="22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Cambria" pitchFamily="18" charset="0"/>
                </a:rPr>
                <a:t>h</a:t>
              </a:r>
              <a:endParaRPr lang="ru-RU" sz="2400">
                <a:latin typeface="Cambria" pitchFamily="18" charset="0"/>
              </a:endParaRPr>
            </a:p>
          </p:txBody>
        </p:sp>
      </p:grp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427538" y="6021388"/>
            <a:ext cx="3527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ДЗ: п2</a:t>
            </a:r>
            <a:r>
              <a:rPr lang="ru-RU" sz="2800">
                <a:solidFill>
                  <a:srgbClr val="FF33CC"/>
                </a:solidFill>
              </a:rPr>
              <a:t>4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, № </a:t>
            </a:r>
            <a:r>
              <a:rPr lang="en-US" sz="2800">
                <a:solidFill>
                  <a:srgbClr val="FF33CC"/>
                </a:solidFill>
                <a:latin typeface="Cambria" pitchFamily="18" charset="0"/>
              </a:rPr>
              <a:t>205</a:t>
            </a:r>
            <a:r>
              <a:rPr lang="ru-RU" sz="2800">
                <a:solidFill>
                  <a:srgbClr val="FF33CC"/>
                </a:solidFill>
                <a:latin typeface="Cambria" pitchFamily="18" charset="0"/>
              </a:rPr>
              <a:t>, 211</a:t>
            </a:r>
            <a:endParaRPr lang="ru-RU" sz="280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39947" grpId="0"/>
      <p:bldP spid="399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Перпендикулярные прямые в пространстве.</a:t>
            </a:r>
          </a:p>
        </p:txBody>
      </p:sp>
      <p:sp>
        <p:nvSpPr>
          <p:cNvPr id="1331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3754438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 i="1">
                <a:latin typeface="Cambria" pitchFamily="18" charset="0"/>
              </a:rPr>
              <a:t>ABCDA</a:t>
            </a:r>
            <a:r>
              <a:rPr lang="en-US" sz="2800" i="1" baseline="-25000">
                <a:latin typeface="Cambria" pitchFamily="18" charset="0"/>
              </a:rPr>
              <a:t>1</a:t>
            </a:r>
            <a:r>
              <a:rPr lang="en-US" sz="2800" i="1">
                <a:latin typeface="Cambria" pitchFamily="18" charset="0"/>
              </a:rPr>
              <a:t>B</a:t>
            </a:r>
            <a:r>
              <a:rPr lang="en-US" sz="2800" i="1" baseline="-25000">
                <a:latin typeface="Cambria" pitchFamily="18" charset="0"/>
              </a:rPr>
              <a:t>1</a:t>
            </a:r>
            <a:r>
              <a:rPr lang="en-US" sz="2800" i="1">
                <a:latin typeface="Cambria" pitchFamily="18" charset="0"/>
              </a:rPr>
              <a:t>C</a:t>
            </a:r>
            <a:r>
              <a:rPr lang="en-US" sz="2800" i="1" baseline="-25000">
                <a:latin typeface="Cambria" pitchFamily="18" charset="0"/>
              </a:rPr>
              <a:t>1</a:t>
            </a:r>
            <a:r>
              <a:rPr lang="en-US" sz="2800" i="1">
                <a:latin typeface="Cambria" pitchFamily="18" charset="0"/>
              </a:rPr>
              <a:t>D</a:t>
            </a:r>
            <a:r>
              <a:rPr lang="en-US" sz="2800" i="1" baseline="-25000">
                <a:latin typeface="Cambria" pitchFamily="18" charset="0"/>
              </a:rPr>
              <a:t>1</a:t>
            </a:r>
            <a:r>
              <a:rPr lang="en-US" sz="2800" i="1">
                <a:latin typeface="Cambria" pitchFamily="18" charset="0"/>
              </a:rPr>
              <a:t> – </a:t>
            </a:r>
            <a:r>
              <a:rPr lang="ru-RU" sz="2800" i="1">
                <a:latin typeface="Cambria" pitchFamily="18" charset="0"/>
              </a:rPr>
              <a:t>куб</a:t>
            </a:r>
            <a:r>
              <a:rPr lang="ru-RU" sz="2800" i="1">
                <a:latin typeface="Cambria" pitchFamily="18" charset="0"/>
                <a:sym typeface="Symbol" pitchFamily="18" charset="2"/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latin typeface="Cambria" pitchFamily="18" charset="0"/>
                <a:sym typeface="Symbol" pitchFamily="18" charset="2"/>
              </a:rPr>
              <a:t>Найти углы между прямой  </a:t>
            </a:r>
            <a:r>
              <a:rPr lang="en-US" sz="2800" i="1">
                <a:latin typeface="Cambria" pitchFamily="18" charset="0"/>
              </a:rPr>
              <a:t>AA</a:t>
            </a:r>
            <a:r>
              <a:rPr lang="en-US" sz="2800" i="1" baseline="-25000">
                <a:latin typeface="Cambria" pitchFamily="18" charset="0"/>
              </a:rPr>
              <a:t>1</a:t>
            </a:r>
            <a:r>
              <a:rPr lang="ru-RU" sz="2800" i="1" baseline="-25000">
                <a:latin typeface="Cambria" pitchFamily="18" charset="0"/>
              </a:rPr>
              <a:t> </a:t>
            </a:r>
            <a:r>
              <a:rPr lang="ru-RU" sz="2800" i="1">
                <a:latin typeface="Cambria" pitchFamily="18" charset="0"/>
              </a:rPr>
              <a:t> </a:t>
            </a:r>
            <a:br>
              <a:rPr lang="ru-RU" sz="2800" i="1">
                <a:latin typeface="Cambria" pitchFamily="18" charset="0"/>
              </a:rPr>
            </a:br>
            <a:r>
              <a:rPr lang="ru-RU" sz="2800" i="1">
                <a:latin typeface="Cambria" pitchFamily="18" charset="0"/>
              </a:rPr>
              <a:t>и прямыми (</a:t>
            </a:r>
            <a:r>
              <a:rPr lang="en-US" sz="2800" i="1">
                <a:latin typeface="Cambria" pitchFamily="18" charset="0"/>
              </a:rPr>
              <a:t>ABC</a:t>
            </a:r>
            <a:r>
              <a:rPr lang="ru-RU" sz="2800" i="1">
                <a:latin typeface="Cambria" pitchFamily="18" charset="0"/>
              </a:rPr>
              <a:t>) </a:t>
            </a:r>
          </a:p>
        </p:txBody>
      </p:sp>
      <p:sp>
        <p:nvSpPr>
          <p:cNvPr id="13317" name="AutoShape 16"/>
          <p:cNvSpPr>
            <a:spLocks noChangeAspect="1" noChangeArrowheads="1"/>
          </p:cNvSpPr>
          <p:nvPr/>
        </p:nvSpPr>
        <p:spPr bwMode="auto">
          <a:xfrm>
            <a:off x="1692275" y="2492375"/>
            <a:ext cx="554355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140200" y="1989138"/>
            <a:ext cx="4824413" cy="4248150"/>
            <a:chOff x="1199" y="1570"/>
            <a:chExt cx="3020" cy="2597"/>
          </a:xfrm>
        </p:grpSpPr>
        <p:sp>
          <p:nvSpPr>
            <p:cNvPr id="13319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13320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3321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3322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3323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13324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13325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13326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3327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3328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Перпендикулярные прямые в пространстве.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628775"/>
            <a:ext cx="8435975" cy="19732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Определение.</a:t>
            </a:r>
            <a:r>
              <a:rPr lang="ru-RU" sz="2800" smtClean="0"/>
              <a:t> Прямая называется </a:t>
            </a:r>
            <a:r>
              <a:rPr lang="ru-RU" sz="2800" b="1" smtClean="0"/>
              <a:t>перпендикулярной к плоскости, </a:t>
            </a:r>
            <a:r>
              <a:rPr lang="ru-RU" sz="2800" smtClean="0"/>
              <a:t>если она перпендикулярна к любой прямой, лежащей в этой плоскости.</a:t>
            </a:r>
          </a:p>
        </p:txBody>
      </p:sp>
      <p:sp>
        <p:nvSpPr>
          <p:cNvPr id="14340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2268538" y="4221163"/>
            <a:ext cx="3924300" cy="1511300"/>
            <a:chOff x="158" y="2387"/>
            <a:chExt cx="2948" cy="1134"/>
          </a:xfrm>
        </p:grpSpPr>
        <p:sp>
          <p:nvSpPr>
            <p:cNvPr id="14354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5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41013" name="Line 53"/>
          <p:cNvSpPr>
            <a:spLocks noChangeShapeType="1"/>
          </p:cNvSpPr>
          <p:nvPr/>
        </p:nvSpPr>
        <p:spPr bwMode="auto">
          <a:xfrm flipV="1">
            <a:off x="3403600" y="4941888"/>
            <a:ext cx="1673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4" name="Line 54"/>
          <p:cNvSpPr>
            <a:spLocks noChangeShapeType="1"/>
          </p:cNvSpPr>
          <p:nvPr/>
        </p:nvSpPr>
        <p:spPr bwMode="auto">
          <a:xfrm flipV="1">
            <a:off x="3492500" y="4508500"/>
            <a:ext cx="15875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5" name="Line 55"/>
          <p:cNvSpPr>
            <a:spLocks noChangeShapeType="1"/>
          </p:cNvSpPr>
          <p:nvPr/>
        </p:nvSpPr>
        <p:spPr bwMode="auto">
          <a:xfrm>
            <a:off x="3417888" y="4437063"/>
            <a:ext cx="129857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6" name="Line 56"/>
          <p:cNvSpPr>
            <a:spLocks noChangeShapeType="1"/>
          </p:cNvSpPr>
          <p:nvPr/>
        </p:nvSpPr>
        <p:spPr bwMode="auto">
          <a:xfrm flipH="1" flipV="1">
            <a:off x="4284663" y="4652963"/>
            <a:ext cx="8636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4067175" y="3357563"/>
            <a:ext cx="322263" cy="3154362"/>
            <a:chOff x="2562" y="2115"/>
            <a:chExt cx="203" cy="1987"/>
          </a:xfrm>
        </p:grpSpPr>
        <p:sp>
          <p:nvSpPr>
            <p:cNvPr id="14350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  <p:sp>
          <p:nvSpPr>
            <p:cNvPr id="14351" name="Line 27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28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Line 29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Line 56"/>
          <p:cNvSpPr>
            <a:spLocks noChangeShapeType="1"/>
          </p:cNvSpPr>
          <p:nvPr/>
        </p:nvSpPr>
        <p:spPr bwMode="auto">
          <a:xfrm flipH="1">
            <a:off x="5148263" y="4508500"/>
            <a:ext cx="503237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Line 56"/>
          <p:cNvSpPr>
            <a:spLocks noChangeShapeType="1"/>
          </p:cNvSpPr>
          <p:nvPr/>
        </p:nvSpPr>
        <p:spPr bwMode="auto">
          <a:xfrm flipH="1">
            <a:off x="3563938" y="4365625"/>
            <a:ext cx="287337" cy="1150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84888" y="4868863"/>
            <a:ext cx="1225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i="1"/>
              <a:t>a </a:t>
            </a:r>
            <a:r>
              <a:rPr lang="en-US" sz="2800" b="1">
                <a:sym typeface="Symbol" pitchFamily="18" charset="2"/>
              </a:rPr>
              <a:t></a:t>
            </a:r>
            <a:r>
              <a:rPr lang="en-US" sz="2800" b="1" i="1">
                <a:sym typeface="Symbol" pitchFamily="18" charset="2"/>
              </a:rPr>
              <a:t> 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41013" grpId="0" animBg="1"/>
      <p:bldP spid="41014" grpId="0" animBg="1"/>
      <p:bldP spid="41015" grpId="0" animBg="1"/>
      <p:bldP spid="41016" grpId="0" animBg="1"/>
      <p:bldP spid="2" grpId="0" animBg="1"/>
      <p:bldP spid="3" grpId="0" animBg="1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Перпендикулярные прямые в пространстве.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628775"/>
            <a:ext cx="8435975" cy="6477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Какие углы являются прямыми?</a:t>
            </a:r>
            <a:endParaRPr lang="ru-RU" sz="2800" smtClean="0"/>
          </a:p>
        </p:txBody>
      </p:sp>
      <p:sp>
        <p:nvSpPr>
          <p:cNvPr id="15364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365" name="Group 45"/>
          <p:cNvGrpSpPr>
            <a:grpSpLocks/>
          </p:cNvGrpSpPr>
          <p:nvPr/>
        </p:nvGrpSpPr>
        <p:grpSpPr bwMode="auto">
          <a:xfrm>
            <a:off x="827088" y="3429000"/>
            <a:ext cx="3924300" cy="1511300"/>
            <a:chOff x="158" y="2387"/>
            <a:chExt cx="2948" cy="1134"/>
          </a:xfrm>
        </p:grpSpPr>
        <p:sp>
          <p:nvSpPr>
            <p:cNvPr id="15384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5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15366" name="Group 12"/>
          <p:cNvGrpSpPr>
            <a:grpSpLocks/>
          </p:cNvGrpSpPr>
          <p:nvPr/>
        </p:nvGrpSpPr>
        <p:grpSpPr bwMode="auto">
          <a:xfrm>
            <a:off x="2625725" y="2565400"/>
            <a:ext cx="322263" cy="3154363"/>
            <a:chOff x="2562" y="2115"/>
            <a:chExt cx="203" cy="1987"/>
          </a:xfrm>
        </p:grpSpPr>
        <p:sp>
          <p:nvSpPr>
            <p:cNvPr id="15380" name="Text Box 38"/>
            <p:cNvSpPr txBox="1">
              <a:spLocks noChangeArrowheads="1"/>
            </p:cNvSpPr>
            <p:nvPr/>
          </p:nvSpPr>
          <p:spPr bwMode="auto">
            <a:xfrm>
              <a:off x="2562" y="2115"/>
              <a:ext cx="2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  <p:sp>
          <p:nvSpPr>
            <p:cNvPr id="15381" name="Line 14"/>
            <p:cNvSpPr>
              <a:spLocks noChangeShapeType="1"/>
            </p:cNvSpPr>
            <p:nvPr/>
          </p:nvSpPr>
          <p:spPr bwMode="auto">
            <a:xfrm>
              <a:off x="2608" y="2115"/>
              <a:ext cx="0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2" name="Line 15"/>
            <p:cNvSpPr>
              <a:spLocks noChangeShapeType="1"/>
            </p:cNvSpPr>
            <p:nvPr/>
          </p:nvSpPr>
          <p:spPr bwMode="auto">
            <a:xfrm>
              <a:off x="2608" y="311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3" name="Line 16"/>
            <p:cNvSpPr>
              <a:spLocks noChangeShapeType="1"/>
            </p:cNvSpPr>
            <p:nvPr/>
          </p:nvSpPr>
          <p:spPr bwMode="auto">
            <a:xfrm>
              <a:off x="2608" y="3603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7" name="Rectangle 3"/>
          <p:cNvSpPr>
            <a:spLocks noChangeArrowheads="1"/>
          </p:cNvSpPr>
          <p:nvPr/>
        </p:nvSpPr>
        <p:spPr bwMode="auto">
          <a:xfrm>
            <a:off x="5219700" y="3284538"/>
            <a:ext cx="34559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a </a:t>
            </a:r>
            <a:r>
              <a:rPr lang="en-US" sz="2800">
                <a:sym typeface="Symbol" pitchFamily="18" charset="2"/>
              </a:rPr>
              <a:t></a:t>
            </a:r>
            <a:r>
              <a:rPr lang="en-US" sz="2800" i="1">
                <a:sym typeface="Symbol" pitchFamily="18" charset="2"/>
              </a:rPr>
              <a:t> </a:t>
            </a:r>
            <a:r>
              <a:rPr lang="ru-RU" sz="2800" i="1">
                <a:sym typeface="Symbol" pitchFamily="18" charset="2"/>
              </a:rPr>
              <a:t/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А, О, М  а,</a:t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B, O, C, D </a:t>
            </a:r>
            <a:r>
              <a:rPr lang="ru-RU" sz="2800" i="1">
                <a:sym typeface="Symbol" pitchFamily="18" charset="2"/>
              </a:rPr>
              <a:t> </a:t>
            </a:r>
            <a:r>
              <a:rPr lang="en-US" sz="2800" i="1">
                <a:sym typeface="Symbol" pitchFamily="18" charset="2"/>
              </a:rPr>
              <a:t></a:t>
            </a:r>
            <a:endParaRPr lang="ru-RU" sz="2800" i="1">
              <a:sym typeface="Symbol" pitchFamily="18" charset="2"/>
            </a:endParaRPr>
          </a:p>
        </p:txBody>
      </p:sp>
      <p:sp>
        <p:nvSpPr>
          <p:cNvPr id="15368" name="Oval 20"/>
          <p:cNvSpPr>
            <a:spLocks noChangeArrowheads="1"/>
          </p:cNvSpPr>
          <p:nvPr/>
        </p:nvSpPr>
        <p:spPr bwMode="auto">
          <a:xfrm>
            <a:off x="2686050" y="314166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Oval 21"/>
          <p:cNvSpPr>
            <a:spLocks noChangeArrowheads="1"/>
          </p:cNvSpPr>
          <p:nvPr/>
        </p:nvSpPr>
        <p:spPr bwMode="auto">
          <a:xfrm>
            <a:off x="2679700" y="413226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Oval 22"/>
          <p:cNvSpPr>
            <a:spLocks noChangeArrowheads="1"/>
          </p:cNvSpPr>
          <p:nvPr/>
        </p:nvSpPr>
        <p:spPr bwMode="auto">
          <a:xfrm>
            <a:off x="2686050" y="509905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1" name="Oval 23"/>
          <p:cNvSpPr>
            <a:spLocks noChangeArrowheads="1"/>
          </p:cNvSpPr>
          <p:nvPr/>
        </p:nvSpPr>
        <p:spPr bwMode="auto">
          <a:xfrm>
            <a:off x="3454400" y="3608388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2" name="Oval 24"/>
          <p:cNvSpPr>
            <a:spLocks noChangeArrowheads="1"/>
          </p:cNvSpPr>
          <p:nvPr/>
        </p:nvSpPr>
        <p:spPr bwMode="auto">
          <a:xfrm>
            <a:off x="3165475" y="4256088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Oval 25"/>
          <p:cNvSpPr>
            <a:spLocks noChangeArrowheads="1"/>
          </p:cNvSpPr>
          <p:nvPr/>
        </p:nvSpPr>
        <p:spPr bwMode="auto">
          <a:xfrm>
            <a:off x="1978025" y="411321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4" name="Rectangle 3"/>
          <p:cNvSpPr>
            <a:spLocks noChangeArrowheads="1"/>
          </p:cNvSpPr>
          <p:nvPr/>
        </p:nvSpPr>
        <p:spPr bwMode="auto">
          <a:xfrm>
            <a:off x="2409825" y="2924175"/>
            <a:ext cx="35877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/>
              <a:t>А</a:t>
            </a:r>
            <a:endParaRPr lang="en-US">
              <a:sym typeface="Symbol" pitchFamily="18" charset="2"/>
            </a:endParaRPr>
          </a:p>
        </p:txBody>
      </p:sp>
      <p:sp>
        <p:nvSpPr>
          <p:cNvPr id="15375" name="Rectangle 3"/>
          <p:cNvSpPr>
            <a:spLocks noChangeArrowheads="1"/>
          </p:cNvSpPr>
          <p:nvPr/>
        </p:nvSpPr>
        <p:spPr bwMode="auto">
          <a:xfrm>
            <a:off x="2409825" y="4941888"/>
            <a:ext cx="3587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/>
              <a:t>М</a:t>
            </a:r>
            <a:endParaRPr lang="en-US">
              <a:sym typeface="Symbol" pitchFamily="18" charset="2"/>
            </a:endParaRPr>
          </a:p>
        </p:txBody>
      </p:sp>
      <p:sp>
        <p:nvSpPr>
          <p:cNvPr id="15376" name="Rectangle 3"/>
          <p:cNvSpPr>
            <a:spLocks noChangeArrowheads="1"/>
          </p:cNvSpPr>
          <p:nvPr/>
        </p:nvSpPr>
        <p:spPr bwMode="auto">
          <a:xfrm>
            <a:off x="2397125" y="3881438"/>
            <a:ext cx="3587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/>
              <a:t>О</a:t>
            </a:r>
            <a:endParaRPr lang="en-US">
              <a:sym typeface="Symbol" pitchFamily="18" charset="2"/>
            </a:endParaRPr>
          </a:p>
        </p:txBody>
      </p:sp>
      <p:sp>
        <p:nvSpPr>
          <p:cNvPr id="15377" name="Rectangle 3"/>
          <p:cNvSpPr>
            <a:spLocks noChangeArrowheads="1"/>
          </p:cNvSpPr>
          <p:nvPr/>
        </p:nvSpPr>
        <p:spPr bwMode="auto">
          <a:xfrm>
            <a:off x="1690688" y="4076700"/>
            <a:ext cx="35877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/>
              <a:t>В</a:t>
            </a:r>
            <a:endParaRPr lang="en-US">
              <a:sym typeface="Symbol" pitchFamily="18" charset="2"/>
            </a:endParaRPr>
          </a:p>
        </p:txBody>
      </p:sp>
      <p:sp>
        <p:nvSpPr>
          <p:cNvPr id="15378" name="Rectangle 3"/>
          <p:cNvSpPr>
            <a:spLocks noChangeArrowheads="1"/>
          </p:cNvSpPr>
          <p:nvPr/>
        </p:nvSpPr>
        <p:spPr bwMode="auto">
          <a:xfrm>
            <a:off x="3417888" y="3573463"/>
            <a:ext cx="3587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/>
              <a:t>С</a:t>
            </a:r>
            <a:endParaRPr lang="en-US">
              <a:sym typeface="Symbol" pitchFamily="18" charset="2"/>
            </a:endParaRPr>
          </a:p>
        </p:txBody>
      </p:sp>
      <p:sp>
        <p:nvSpPr>
          <p:cNvPr id="15379" name="Rectangle 3"/>
          <p:cNvSpPr>
            <a:spLocks noChangeArrowheads="1"/>
          </p:cNvSpPr>
          <p:nvPr/>
        </p:nvSpPr>
        <p:spPr bwMode="auto">
          <a:xfrm>
            <a:off x="3130550" y="4221163"/>
            <a:ext cx="3587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>
                <a:sym typeface="Symbol" pitchFamily="18" charset="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5145</TotalTime>
  <Words>1949</Words>
  <Application>Microsoft Office PowerPoint</Application>
  <PresentationFormat>Экран (4:3)</PresentationFormat>
  <Paragraphs>594</Paragraphs>
  <Slides>67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67</vt:i4>
      </vt:variant>
    </vt:vector>
  </HeadingPairs>
  <TitlesOfParts>
    <vt:vector size="70" baseType="lpstr">
      <vt:lpstr>Оформление по умолчанию</vt:lpstr>
      <vt:lpstr>Фотография Photo Editor</vt:lpstr>
      <vt:lpstr>Точечный рисунок</vt:lpstr>
      <vt:lpstr>Перпендикулярность прямых и плоскостей</vt:lpstr>
      <vt:lpstr>Содержание</vt:lpstr>
      <vt:lpstr>Перпендикулярность прямой и плоскости.</vt:lpstr>
      <vt:lpstr>Перпендикулярные прямые в пространстве.</vt:lpstr>
      <vt:lpstr>Перпендикулярные прямые в пространстве.</vt:lpstr>
      <vt:lpstr>Перпендикулярные прямые в пространстве.</vt:lpstr>
      <vt:lpstr>Перпендикулярные прямые в пространстве.</vt:lpstr>
      <vt:lpstr>Перпендикулярные прямые в пространстве.</vt:lpstr>
      <vt:lpstr>Перпендикулярные прямые в пространстве.</vt:lpstr>
      <vt:lpstr>Перпендикулярные прямые в пространстве.</vt:lpstr>
      <vt:lpstr>Перпендикулярные прямые в пространстве.</vt:lpstr>
      <vt:lpstr>Признак перпендикулярности прямой и плоскости.</vt:lpstr>
      <vt:lpstr>Признак перпендикулярности прямой и плоскости.</vt:lpstr>
      <vt:lpstr>Признак перпендикулярности прямой и плоскости.</vt:lpstr>
      <vt:lpstr>Теорема о прямой, перпендикулярной к плоскости.</vt:lpstr>
      <vt:lpstr>Теорема о прямой, перпендикулярной к плоскости.</vt:lpstr>
      <vt:lpstr>Теорема о прямой, перпендикулярной к плоскости.</vt:lpstr>
      <vt:lpstr>Решение задач.</vt:lpstr>
      <vt:lpstr>Решение задач.</vt:lpstr>
      <vt:lpstr>Решение задач.</vt:lpstr>
      <vt:lpstr>Решение задач.</vt:lpstr>
      <vt:lpstr>Решение задач.</vt:lpstr>
      <vt:lpstr>Решение задач.</vt:lpstr>
      <vt:lpstr>Решение задач.</vt:lpstr>
      <vt:lpstr>Решение задач.</vt:lpstr>
      <vt:lpstr>Перпендикуляр и наклонные.  Угол между прямой и плоскостью.</vt:lpstr>
      <vt:lpstr>Расстояние от точки до плоскости. </vt:lpstr>
      <vt:lpstr>Расстояние от точки до плоскости. </vt:lpstr>
      <vt:lpstr>Расстояние от точки до плоскости. </vt:lpstr>
      <vt:lpstr>Расстояние от точки до плоскости. </vt:lpstr>
      <vt:lpstr>Расстояние от точки до плоскости. </vt:lpstr>
      <vt:lpstr>Расстояние от точки до плоскости. </vt:lpstr>
      <vt:lpstr>Расстояние от точки до плоскости. </vt:lpstr>
      <vt:lpstr>Теорема о трёх перпендикулярах </vt:lpstr>
      <vt:lpstr>Теорема о трёх перпендикулярах </vt:lpstr>
      <vt:lpstr>Теорема о трёх перпендикулярах </vt:lpstr>
      <vt:lpstr>Угол между прямой и плоскостью </vt:lpstr>
      <vt:lpstr>Угол между прямой и плоскостью</vt:lpstr>
      <vt:lpstr>Угол между прямой и плоскостью</vt:lpstr>
      <vt:lpstr>Угол между прямой и плоскостью</vt:lpstr>
      <vt:lpstr>Угол между прямой и плоскостью </vt:lpstr>
      <vt:lpstr>Угол между прямой и плоскостью </vt:lpstr>
      <vt:lpstr>Решение задач </vt:lpstr>
      <vt:lpstr>Решение задач </vt:lpstr>
      <vt:lpstr>Решение задач </vt:lpstr>
      <vt:lpstr>Решение задач </vt:lpstr>
      <vt:lpstr>Двугранный угол. Перпендикулярность плоскостей.</vt:lpstr>
      <vt:lpstr>Двугранный угол.</vt:lpstr>
      <vt:lpstr>Двугранный угол.</vt:lpstr>
      <vt:lpstr>Двугранный угол.</vt:lpstr>
      <vt:lpstr>Двугранный угол. </vt:lpstr>
      <vt:lpstr>Признак перпендикулярности двух плоскостей. </vt:lpstr>
      <vt:lpstr>Признак перпендикулярности двух плоскостей. </vt:lpstr>
      <vt:lpstr>Признак перпендикулярности двух плоскостей. </vt:lpstr>
      <vt:lpstr>Признак перпендикулярности двух плоскостей. </vt:lpstr>
      <vt:lpstr>Признак перпендикулярности двух плоскостей. </vt:lpstr>
      <vt:lpstr>Прямоугольный параллелепипед. </vt:lpstr>
      <vt:lpstr>Прямоугольный параллелепипед. </vt:lpstr>
      <vt:lpstr>Прямоугольный параллелепипед. </vt:lpstr>
      <vt:lpstr>Прямоугольный параллелепипед. </vt:lpstr>
      <vt:lpstr>Прямоугольный параллелепипед. </vt:lpstr>
      <vt:lpstr>Прямоугольный параллелепипед. </vt:lpstr>
      <vt:lpstr>Решение задач.</vt:lpstr>
      <vt:lpstr>Решение задач.</vt:lpstr>
      <vt:lpstr>Самостоятельная работа.</vt:lpstr>
      <vt:lpstr>Подготовка к К/Р.</vt:lpstr>
      <vt:lpstr>Подготовка к К/Р.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Параллельность прямых и плоскостей</dc:title>
  <dc:creator>Любаша</dc:creator>
  <cp:lastModifiedBy>Любовь Сергеевна</cp:lastModifiedBy>
  <cp:revision>144</cp:revision>
  <dcterms:created xsi:type="dcterms:W3CDTF">2013-10-09T17:04:29Z</dcterms:created>
  <dcterms:modified xsi:type="dcterms:W3CDTF">2016-02-08T13:37:19Z</dcterms:modified>
</cp:coreProperties>
</file>