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0"/>
  </p:notesMasterIdLst>
  <p:sldIdLst>
    <p:sldId id="257" r:id="rId2"/>
    <p:sldId id="367" r:id="rId3"/>
    <p:sldId id="341" r:id="rId4"/>
    <p:sldId id="339" r:id="rId5"/>
    <p:sldId id="340" r:id="rId6"/>
    <p:sldId id="342" r:id="rId7"/>
    <p:sldId id="343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66" r:id="rId16"/>
    <p:sldId id="353" r:id="rId17"/>
    <p:sldId id="354" r:id="rId18"/>
    <p:sldId id="356" r:id="rId19"/>
    <p:sldId id="355" r:id="rId20"/>
    <p:sldId id="357" r:id="rId21"/>
    <p:sldId id="358" r:id="rId22"/>
    <p:sldId id="359" r:id="rId23"/>
    <p:sldId id="360" r:id="rId24"/>
    <p:sldId id="327" r:id="rId25"/>
    <p:sldId id="361" r:id="rId26"/>
    <p:sldId id="365" r:id="rId27"/>
    <p:sldId id="363" r:id="rId28"/>
    <p:sldId id="285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31" autoAdjust="0"/>
    <p:restoredTop sz="94660"/>
  </p:normalViewPr>
  <p:slideViewPr>
    <p:cSldViewPr>
      <p:cViewPr varScale="1">
        <p:scale>
          <a:sx n="74" d="100"/>
          <a:sy n="74" d="100"/>
        </p:scale>
        <p:origin x="155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3FA1E-2CF3-411E-AB10-72E2075CF735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46F0E9-03C8-4E65-BC00-0160DD497C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/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C863897-E7D4-42EE-B8F8-BF17C899061D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FB43E121-754E-4F33-8CC3-F8C7A451D2A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59;&#1047;&#1067;&#1050;&#1040;&#1051;&#1068;&#1053;&#1067;&#1049;%20&#1040;&#1056;&#1061;&#1048;&#1042;%20&#1052;&#1054;&#1059;&#1057;&#1054;&#1064;23\&#1084;&#1091;&#1079;&#1099;&#1082;&#1072;%20&#1096;&#1077;&#1076;&#1077;&#1074;&#1088;&#1099;\&#1096;&#1077;&#1076;&#1077;&#1074;&#1088;&#1099;\12_J%20Last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1.jpeg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5" Type="http://schemas.openxmlformats.org/officeDocument/2006/relationships/image" Target="../media/image2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NB100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42852"/>
            <a:ext cx="3286148" cy="2526550"/>
          </a:xfrm>
          <a:prstGeom prst="rect">
            <a:avLst/>
          </a:prstGeom>
          <a:ln>
            <a:solidFill>
              <a:srgbClr val="0000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714620"/>
            <a:ext cx="9144000" cy="500136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FFC000"/>
                </a:solidFill>
              </a:rPr>
              <a:t>Муниципальное общеобразовательное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C000"/>
                </a:solidFill>
              </a:rPr>
              <a:t> учреждение средняя общеобразовательная школа №23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FFC000"/>
                </a:solidFill>
              </a:rPr>
              <a:t>села Великовечного</a:t>
            </a:r>
            <a:br>
              <a:rPr lang="ru-RU" sz="1600" b="1" dirty="0">
                <a:solidFill>
                  <a:srgbClr val="FFC000"/>
                </a:solidFill>
              </a:rPr>
            </a:br>
            <a:r>
              <a:rPr lang="ru-RU" sz="1600" b="1" dirty="0">
                <a:solidFill>
                  <a:srgbClr val="FFC000"/>
                </a:solidFill>
              </a:rPr>
              <a:t>муниципального образования </a:t>
            </a:r>
          </a:p>
          <a:p>
            <a:pPr algn="ctr">
              <a:defRPr/>
            </a:pPr>
            <a:r>
              <a:rPr lang="ru-RU" sz="1600" b="1" dirty="0" err="1">
                <a:solidFill>
                  <a:srgbClr val="FFC000"/>
                </a:solidFill>
              </a:rPr>
              <a:t>Белореченский</a:t>
            </a:r>
            <a:r>
              <a:rPr lang="ru-RU" sz="1600" b="1" dirty="0">
                <a:solidFill>
                  <a:srgbClr val="FFC000"/>
                </a:solidFill>
              </a:rPr>
              <a:t> район</a:t>
            </a:r>
          </a:p>
          <a:p>
            <a:pPr algn="ctr">
              <a:defRPr/>
            </a:pP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Инновационный проект</a:t>
            </a:r>
            <a:b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 Система гражданско-патриотического и духовно-нравственного воспитания»</a:t>
            </a:r>
          </a:p>
          <a:p>
            <a:pPr algn="r">
              <a:defRPr/>
            </a:pP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Разработчик </a:t>
            </a:r>
          </a:p>
          <a:p>
            <a:pPr algn="r"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</a:t>
            </a:r>
            <a:r>
              <a:rPr lang="ru-RU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кубановедения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Соловьева М.А.</a:t>
            </a:r>
            <a:b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ru-RU" sz="2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1" name="Picture 5" descr="E:\АРХИВ ДОКУМЕНТОВ - УЧИТЕЛЯ МОУСОШ23\Христенко\Безымянный.bmp"/>
          <p:cNvPicPr>
            <a:picLocks noChangeAspect="1" noChangeArrowheads="1"/>
          </p:cNvPicPr>
          <p:nvPr/>
        </p:nvPicPr>
        <p:blipFill>
          <a:blip r:embed="rId4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7884368" y="116632"/>
            <a:ext cx="1154285" cy="1440000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342" name="Picture 6" descr="E:\АРХИВ ДОКУМЕНТОВ - УЧИТЕЛЯ МОУСОШ23\Христенко\krasger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116632"/>
            <a:ext cx="1168254" cy="1440000"/>
          </a:xfrm>
          <a:prstGeom prst="rect">
            <a:avLst/>
          </a:prstGeom>
          <a:ln w="38100">
            <a:solidFill>
              <a:schemeClr val="bg1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12_J La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277120" y="6991376"/>
            <a:ext cx="295276" cy="295276"/>
          </a:xfrm>
          <a:prstGeom prst="rect">
            <a:avLst/>
          </a:prstGeom>
        </p:spPr>
      </p:pic>
    </p:spTree>
  </p:cSld>
  <p:clrMapOvr>
    <a:masterClrMapping/>
  </p:clrMapOvr>
  <p:transition advTm="11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1000" mute="1" numSld="5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Акция « Свеча памяти»</a:t>
            </a:r>
          </a:p>
        </p:txBody>
      </p:sp>
      <p:pic>
        <p:nvPicPr>
          <p:cNvPr id="1026" name="Picture 2" descr="J:\духовно-нравственное воспитание\IMG_61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7500" r="-778" b="15000"/>
          <a:stretch>
            <a:fillRect/>
          </a:stretch>
        </p:blipFill>
        <p:spPr bwMode="auto">
          <a:xfrm>
            <a:off x="395536" y="1428736"/>
            <a:ext cx="3857652" cy="26432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 descr="J:\духовно-нравственное воспитание\IMG_61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1173" y="1428736"/>
            <a:ext cx="3899299" cy="264320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" descr="J:\духовно-нравственное воспитание\IMG_6211.JPG"/>
          <p:cNvPicPr>
            <a:picLocks noChangeAspect="1" noChangeArrowheads="1"/>
          </p:cNvPicPr>
          <p:nvPr/>
        </p:nvPicPr>
        <p:blipFill>
          <a:blip r:embed="rId4" cstate="print"/>
          <a:srcRect l="10312"/>
          <a:stretch>
            <a:fillRect/>
          </a:stretch>
        </p:blipFill>
        <p:spPr bwMode="auto">
          <a:xfrm>
            <a:off x="2546619" y="4239898"/>
            <a:ext cx="4113613" cy="23574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8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3536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Всероссийская акция</a:t>
            </a:r>
            <a:b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«Солдатский платок» и</a:t>
            </a:r>
            <a:r>
              <a:rPr lang="ru-RU" sz="3200" b="1" dirty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« Бессмертный полк»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071678"/>
            <a:ext cx="3449356" cy="3087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071678"/>
            <a:ext cx="3324344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Акция « Фронтовой треугольник» </a:t>
            </a:r>
          </a:p>
        </p:txBody>
      </p:sp>
      <p:pic>
        <p:nvPicPr>
          <p:cNvPr id="4" name="Picture 2" descr="C:\Documents and Settings\SERVER\Рабочий стол\добрые дела\SNB118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00174"/>
            <a:ext cx="428052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SNB1182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500438"/>
            <a:ext cx="4572000" cy="3143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Деятельность тимуровского отряда</a:t>
            </a:r>
            <a:br>
              <a:rPr lang="ru-RU" sz="3600" dirty="0"/>
            </a:br>
            <a:r>
              <a:rPr lang="ru-RU" sz="3600" dirty="0"/>
              <a:t>« Юный тимуровец»</a:t>
            </a:r>
          </a:p>
        </p:txBody>
      </p:sp>
      <p:pic>
        <p:nvPicPr>
          <p:cNvPr id="4" name="Picture 3" descr="C:\Documents and Settings\1\Рабочий стол\Акция Застыли матери на обелисках\SNB1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56792"/>
            <a:ext cx="3928520" cy="2301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H:\Моя папка\фотографии\9а\DSC0273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556792"/>
            <a:ext cx="3600400" cy="23014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392" y="4077072"/>
            <a:ext cx="3927600" cy="2474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4077072"/>
            <a:ext cx="3600400" cy="247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04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Участие в конкурсе « Зарница»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1124744"/>
            <a:ext cx="3888432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338526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 r="2890"/>
          <a:stretch>
            <a:fillRect/>
          </a:stretch>
        </p:blipFill>
        <p:spPr bwMode="auto">
          <a:xfrm>
            <a:off x="611560" y="3933056"/>
            <a:ext cx="3886698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933973"/>
            <a:ext cx="3360737" cy="2519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0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Смотр песни и строя</a:t>
            </a:r>
            <a:br>
              <a:rPr lang="ru-RU" sz="3600" dirty="0"/>
            </a:br>
            <a:r>
              <a:rPr lang="ru-RU" sz="3600" dirty="0"/>
              <a:t> «Пою мое Отечество»</a:t>
            </a:r>
          </a:p>
        </p:txBody>
      </p:sp>
      <p:pic>
        <p:nvPicPr>
          <p:cNvPr id="10244" name="Picture 4" descr="F:\духовно-нравственное воспитание\IMG_612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4248472" cy="3247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F:\духовно-нравственное воспитание\IMG_6122.JPG"/>
          <p:cNvPicPr>
            <a:picLocks noChangeAspect="1" noChangeArrowheads="1"/>
          </p:cNvPicPr>
          <p:nvPr/>
        </p:nvPicPr>
        <p:blipFill>
          <a:blip r:embed="rId3" cstate="print"/>
          <a:srcRect b="11767"/>
          <a:stretch>
            <a:fillRect/>
          </a:stretch>
        </p:blipFill>
        <p:spPr bwMode="auto">
          <a:xfrm>
            <a:off x="4273873" y="3429000"/>
            <a:ext cx="4258567" cy="3034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1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71400"/>
            <a:ext cx="9144000" cy="151216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Встреча  с  членами  хуторского  казачьего  общества «Храня  заветы  старины  и  доблести преданья»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4603" t="19706" r="3968"/>
          <a:stretch>
            <a:fillRect/>
          </a:stretch>
        </p:blipFill>
        <p:spPr bwMode="auto">
          <a:xfrm>
            <a:off x="395536" y="1772816"/>
            <a:ext cx="3460374" cy="2584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785926"/>
            <a:ext cx="374304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I:\01.09.2011г Казачий класс\SNB101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4077072"/>
            <a:ext cx="3360737" cy="2519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7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Уроки мужества « Герои села </a:t>
            </a:r>
            <a:r>
              <a:rPr lang="ru-RU" sz="2800" dirty="0" err="1"/>
              <a:t>Великовечного</a:t>
            </a:r>
            <a:r>
              <a:rPr lang="ru-RU" sz="2800" dirty="0"/>
              <a:t> и </a:t>
            </a:r>
            <a:r>
              <a:rPr lang="ru-RU" sz="2800" dirty="0" err="1"/>
              <a:t>Белореченского</a:t>
            </a:r>
            <a:r>
              <a:rPr lang="ru-RU" sz="2800" dirty="0"/>
              <a:t> района» в годы ВОВ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 descr="J:\духовно-нравственное воспитание\фот\DSCN30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389" y="971536"/>
            <a:ext cx="3786182" cy="2589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J:\духовно-нравственное воспитание\фот\DSCN3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24" y="980728"/>
            <a:ext cx="345636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J:\духовно-нравственное воспитание\фот\DSCN30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143380"/>
            <a:ext cx="3786214" cy="24288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J:\духовно-нравственное воспитание\фот\DSCN30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149080"/>
            <a:ext cx="335758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J:\духовно-нравственное воспитание\фот\DSCN3078.JPG"/>
          <p:cNvPicPr>
            <a:picLocks noChangeAspect="1" noChangeArrowheads="1"/>
          </p:cNvPicPr>
          <p:nvPr/>
        </p:nvPicPr>
        <p:blipFill>
          <a:blip r:embed="rId6" cstate="print"/>
          <a:srcRect t="24022" b="18324"/>
          <a:stretch>
            <a:fillRect/>
          </a:stretch>
        </p:blipFill>
        <p:spPr bwMode="auto">
          <a:xfrm>
            <a:off x="2627784" y="2492896"/>
            <a:ext cx="396044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6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30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Встречи с ветеранами  и военнослужащими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415424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 l="2052"/>
          <a:stretch>
            <a:fillRect/>
          </a:stretch>
        </p:blipFill>
        <p:spPr bwMode="auto">
          <a:xfrm>
            <a:off x="539552" y="4221088"/>
            <a:ext cx="343799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484784"/>
            <a:ext cx="3668301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5" descr="F:\духовно-нравственное воспитание\фот\DSCN1429.JPG"/>
          <p:cNvPicPr>
            <a:picLocks noChangeAspect="1" noChangeArrowheads="1"/>
          </p:cNvPicPr>
          <p:nvPr/>
        </p:nvPicPr>
        <p:blipFill>
          <a:blip r:embed="rId6" cstate="print"/>
          <a:srcRect b="2857"/>
          <a:stretch>
            <a:fillRect/>
          </a:stretch>
        </p:blipFill>
        <p:spPr bwMode="auto">
          <a:xfrm>
            <a:off x="4860032" y="4221088"/>
            <a:ext cx="364911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0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Участие   в казачьих поминовениях</a:t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F:\духовно-нравственное воспитание\IMG_17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268760"/>
            <a:ext cx="3754511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F:\духовно-нравственное воспитание\IMG_18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3672408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3" descr="F:\духовно-нравственное воспитание\IMG_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214818"/>
            <a:ext cx="3672408" cy="23894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4" descr="F:\духовно-нравственное воспитание\IMG_1844.JPG"/>
          <p:cNvPicPr>
            <a:picLocks noChangeAspect="1" noChangeArrowheads="1"/>
          </p:cNvPicPr>
          <p:nvPr/>
        </p:nvPicPr>
        <p:blipFill>
          <a:blip r:embed="rId5" cstate="print"/>
          <a:srcRect b="13603"/>
          <a:stretch>
            <a:fillRect/>
          </a:stretch>
        </p:blipFill>
        <p:spPr bwMode="auto">
          <a:xfrm>
            <a:off x="539552" y="4221088"/>
            <a:ext cx="374441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0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Актуальность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 Жизнь общества  сегодня  ставит серьезнейшие задачи в области воспитания и обучения нового поколения. Государству нужны здоровые, мужественные, смелые, инициативные, дисциплинированные, грамотные люди, которые были бы готовы учиться, работать на благо общества и, в случае необходимости, встать  на  защиту  Родины.</a:t>
            </a:r>
          </a:p>
        </p:txBody>
      </p:sp>
    </p:spTree>
  </p:cSld>
  <p:clrMapOvr>
    <a:masterClrMapping/>
  </p:clrMapOvr>
  <p:transition advTm="8984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Внеклассный урок </a:t>
            </a:r>
            <a:br>
              <a:rPr lang="ru-RU" sz="3200" dirty="0"/>
            </a:br>
            <a:r>
              <a:rPr lang="ru-RU" sz="3200" dirty="0"/>
              <a:t>« Мы – дети многонациональной Кубани»</a:t>
            </a:r>
          </a:p>
        </p:txBody>
      </p:sp>
      <p:pic>
        <p:nvPicPr>
          <p:cNvPr id="2054" name="Picture 6" descr="F:\духовно-нравственное воспитание\фот\DSCN288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2500" b="10398"/>
          <a:stretch>
            <a:fillRect/>
          </a:stretch>
        </p:blipFill>
        <p:spPr bwMode="auto">
          <a:xfrm>
            <a:off x="611560" y="1628800"/>
            <a:ext cx="352839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F:\духовно-нравственное воспитание\фот\DSCN28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628800"/>
            <a:ext cx="3809396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3" descr="F:\духовно-нравственное воспитание\фот\DSCN2899.JPG"/>
          <p:cNvPicPr>
            <a:picLocks noChangeAspect="1" noChangeArrowheads="1"/>
          </p:cNvPicPr>
          <p:nvPr/>
        </p:nvPicPr>
        <p:blipFill>
          <a:blip r:embed="rId5" cstate="print"/>
          <a:srcRect b="8169"/>
          <a:stretch>
            <a:fillRect/>
          </a:stretch>
        </p:blipFill>
        <p:spPr bwMode="auto">
          <a:xfrm>
            <a:off x="611560" y="4293096"/>
            <a:ext cx="3528392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4" descr="F:\духовно-нравственное воспитание\фот\DSCN28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4265712"/>
            <a:ext cx="3816424" cy="2259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34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Музейный урок </a:t>
            </a:r>
            <a:br>
              <a:rPr lang="ru-RU" sz="3600" dirty="0"/>
            </a:br>
            <a:r>
              <a:rPr lang="ru-RU" sz="3600" dirty="0"/>
              <a:t>« Героическое наследие»</a:t>
            </a:r>
          </a:p>
        </p:txBody>
      </p:sp>
      <p:pic>
        <p:nvPicPr>
          <p:cNvPr id="4101" name="Picture 5" descr="G:\фото Соловьева\музей ВОв\IMG_103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8707"/>
          <a:stretch>
            <a:fillRect/>
          </a:stretch>
        </p:blipFill>
        <p:spPr bwMode="auto">
          <a:xfrm>
            <a:off x="827584" y="1556792"/>
            <a:ext cx="2808312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G:\фото Соловьева\музей ВОв\IMG_1035.JPG"/>
          <p:cNvPicPr>
            <a:picLocks noChangeAspect="1" noChangeArrowheads="1"/>
          </p:cNvPicPr>
          <p:nvPr/>
        </p:nvPicPr>
        <p:blipFill>
          <a:blip r:embed="rId3" cstate="print"/>
          <a:srcRect l="23483" t="9161"/>
          <a:stretch>
            <a:fillRect/>
          </a:stretch>
        </p:blipFill>
        <p:spPr bwMode="auto">
          <a:xfrm>
            <a:off x="5652120" y="1484784"/>
            <a:ext cx="2962423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4" descr="F:\духовно-нравственное воспитание\2017_01_25_63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929410" y="3415406"/>
            <a:ext cx="3500981" cy="2808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17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100" dirty="0"/>
            </a:br>
            <a:br>
              <a:rPr lang="ru-RU" sz="3100" dirty="0"/>
            </a:br>
            <a:br>
              <a:rPr lang="ru-RU" sz="3100" dirty="0"/>
            </a:br>
            <a:br>
              <a:rPr lang="ru-RU" sz="3100" dirty="0"/>
            </a:br>
            <a:br>
              <a:rPr lang="ru-RU" dirty="0"/>
            </a:br>
            <a:r>
              <a:rPr lang="ru-RU" sz="3100" dirty="0"/>
              <a:t> Встреча класса казачьей направленности  с музыкальным коллективом</a:t>
            </a:r>
            <a:br>
              <a:rPr lang="ru-RU" sz="3100" dirty="0"/>
            </a:br>
            <a:r>
              <a:rPr lang="ru-RU" sz="3100" dirty="0"/>
              <a:t> « Казачья душа»</a:t>
            </a:r>
          </a:p>
        </p:txBody>
      </p:sp>
      <p:pic>
        <p:nvPicPr>
          <p:cNvPr id="5125" name="Picture 5" descr="G:\фото Соловьева\хор\IMG_09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8516"/>
          <a:stretch>
            <a:fillRect/>
          </a:stretch>
        </p:blipFill>
        <p:spPr bwMode="auto">
          <a:xfrm>
            <a:off x="323528" y="1556792"/>
            <a:ext cx="3888432" cy="2383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G:\фото Соловьева\хор\IMG_0969.JPG"/>
          <p:cNvPicPr>
            <a:picLocks noChangeAspect="1" noChangeArrowheads="1"/>
          </p:cNvPicPr>
          <p:nvPr/>
        </p:nvPicPr>
        <p:blipFill>
          <a:blip r:embed="rId3" cstate="print"/>
          <a:srcRect l="12096" t="17110" b="23525"/>
          <a:stretch>
            <a:fillRect/>
          </a:stretch>
        </p:blipFill>
        <p:spPr bwMode="auto">
          <a:xfrm>
            <a:off x="4644008" y="1556792"/>
            <a:ext cx="4186559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G:\фото Соловьева\хор\IMG_0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077072"/>
            <a:ext cx="4211960" cy="257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7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Посещение православных храмов Кубани</a:t>
            </a:r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556792"/>
            <a:ext cx="3912468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3816424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I:\30.04.2011г краснодар у храма\DSCN0567.JPG"/>
          <p:cNvPicPr>
            <a:picLocks noChangeAspect="1" noChangeArrowheads="1"/>
          </p:cNvPicPr>
          <p:nvPr/>
        </p:nvPicPr>
        <p:blipFill>
          <a:blip r:embed="rId4" cstate="print"/>
          <a:srcRect b="12727"/>
          <a:stretch>
            <a:fillRect/>
          </a:stretch>
        </p:blipFill>
        <p:spPr bwMode="auto">
          <a:xfrm>
            <a:off x="2771800" y="3140968"/>
            <a:ext cx="3428752" cy="34563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23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/>
              <a:t>Открытое мероприятие в день снятия блокады Ленинграда</a:t>
            </a:r>
          </a:p>
        </p:txBody>
      </p:sp>
      <p:pic>
        <p:nvPicPr>
          <p:cNvPr id="7" name="Picture 2" descr="F:\духовно-нравственное воспитание\2017_01_26_64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7570" r="3797" b="27199"/>
          <a:stretch>
            <a:fillRect/>
          </a:stretch>
        </p:blipFill>
        <p:spPr bwMode="auto">
          <a:xfrm>
            <a:off x="395537" y="1484784"/>
            <a:ext cx="5472607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3" descr="F:\духовно-нравственное воспитание\2017_01_26_6448.JPG"/>
          <p:cNvPicPr>
            <a:picLocks noChangeAspect="1" noChangeArrowheads="1"/>
          </p:cNvPicPr>
          <p:nvPr/>
        </p:nvPicPr>
        <p:blipFill>
          <a:blip r:embed="rId3" cstate="print"/>
          <a:srcRect t="6145" b="14471"/>
          <a:stretch>
            <a:fillRect/>
          </a:stretch>
        </p:blipFill>
        <p:spPr bwMode="auto">
          <a:xfrm>
            <a:off x="5292080" y="3861048"/>
            <a:ext cx="3466479" cy="27908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289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519280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Уроки о народных казачьих традициях, военных  достижениях , страничках истории и героях  Кубани</a:t>
            </a:r>
          </a:p>
        </p:txBody>
      </p:sp>
      <p:pic>
        <p:nvPicPr>
          <p:cNvPr id="9218" name="Picture 2" descr="F:\духовно-нравственное воспитание\2017_02_01_67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071678"/>
            <a:ext cx="3786214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F:\духовно-нравственное воспитание\2017_02_01_66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071678"/>
            <a:ext cx="352725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49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Посещение этнографического комплекса «Атамань»</a:t>
            </a:r>
          </a:p>
        </p:txBody>
      </p:sp>
      <p:pic>
        <p:nvPicPr>
          <p:cNvPr id="4" name="Picture 4" descr="D:\ДОКУМЕНТЫ\АРХИВ\ФОТОАРХИВ МОУСОШ23\__   КАЗАКИ\15.05.2010 Атамань\SNB100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/>
          </a:blip>
          <a:srcRect/>
          <a:stretch>
            <a:fillRect/>
          </a:stretch>
        </p:blipFill>
        <p:spPr bwMode="auto">
          <a:xfrm>
            <a:off x="827584" y="1628800"/>
            <a:ext cx="314231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D:\ДОКУМЕНТЫ\АРХИВ\ФОТОАРХИВ МОУСОШ23\__   КАЗАКИ\Атамань 2009\Изображение 1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359150" cy="2160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4077072"/>
            <a:ext cx="3168352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77072"/>
            <a:ext cx="3359150" cy="2375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90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844824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“Человек – это не сосуд, который нужно наполнить знаниями, а факел, который нужно зажечь!”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968552"/>
          </a:xfrm>
        </p:spPr>
        <p:txBody>
          <a:bodyPr>
            <a:normAutofit fontScale="85000" lnSpcReduction="10000"/>
          </a:bodyPr>
          <a:lstStyle/>
          <a:p>
            <a:endParaRPr lang="ru-RU" dirty="0"/>
          </a:p>
          <a:p>
            <a:pPr>
              <a:buNone/>
            </a:pPr>
            <a:r>
              <a:rPr lang="ru-RU" dirty="0"/>
              <a:t>       Воспитание  патриотизма, развитие духовно-нравственных и гражданских качеств – это сложная работа . Но я точно уверена, что   если  каждый педагог будет регулярно говорить о подвигах наших предков, гражданском долге каждого человека, духовных ценностях и культурных традициях  народа, а самое главное на собственном примере это показывать, то  есть надежда, что  мы сможем вырастить  поколение  людей убеждённых, благородных, готовых к подвигу, тех, которых принято называть коротким  и  ёмким  словом – "</a:t>
            </a:r>
            <a:r>
              <a:rPr lang="ru-RU" dirty="0">
                <a:solidFill>
                  <a:srgbClr val="FFC000"/>
                </a:solidFill>
              </a:rPr>
              <a:t>патриот</a:t>
            </a:r>
            <a:r>
              <a:rPr lang="ru-RU" dirty="0"/>
              <a:t>". </a:t>
            </a:r>
          </a:p>
        </p:txBody>
      </p:sp>
    </p:spTree>
  </p:cSld>
  <p:clrMapOvr>
    <a:masterClrMapping/>
  </p:clrMapOvr>
  <p:transition advTm="65437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2"/>
          <p:cNvSpPr txBox="1">
            <a:spLocks/>
          </p:cNvSpPr>
          <p:nvPr/>
        </p:nvSpPr>
        <p:spPr>
          <a:xfrm>
            <a:off x="428596" y="5715016"/>
            <a:ext cx="8143932" cy="114298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 typeface="Wingdings 2"/>
              <a:buNone/>
              <a:defRPr/>
            </a:pPr>
            <a:r>
              <a:rPr lang="ru-RU" altLang="en-US" sz="4000" b="1" i="1" dirty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  <p:pic>
        <p:nvPicPr>
          <p:cNvPr id="317442" name="Picture 2" descr="D:\АРХИВ\ФОТОАРХИВ МОУСОШ23\__   ШКОЛА\Виды школы\SNB10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00702"/>
            <a:ext cx="7200000" cy="54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571625" y="6324600"/>
            <a:ext cx="600075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cs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 advTm="84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534400" cy="128586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</a:rPr>
              <a:t>Патриотизм - одна из важнейших черт всесторонне развитой личности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428736"/>
            <a:ext cx="4034728" cy="30635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3286116" y="2357430"/>
            <a:ext cx="3571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429000"/>
            <a:ext cx="4032448" cy="3214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357298"/>
            <a:ext cx="3214710" cy="32147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 t="9082"/>
          <a:stretch>
            <a:fillRect/>
          </a:stretch>
        </p:blipFill>
        <p:spPr bwMode="auto">
          <a:xfrm>
            <a:off x="500034" y="3284984"/>
            <a:ext cx="3143272" cy="3315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Содержимое 13" descr="SNB13376.JPG"/>
          <p:cNvPicPr>
            <a:picLocks noGrp="1" noChangeAspect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>
          <a:xfrm>
            <a:off x="2857488" y="2348880"/>
            <a:ext cx="3364875" cy="25088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5" name="Прямоугольник 14"/>
          <p:cNvSpPr/>
          <p:nvPr/>
        </p:nvSpPr>
        <p:spPr>
          <a:xfrm>
            <a:off x="2928926" y="2786058"/>
            <a:ext cx="3299258" cy="152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бы жизнь не летела 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Дней своих не жалей,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Делай доброе дело</a:t>
            </a:r>
          </a:p>
          <a:p>
            <a:pPr algn="ctr"/>
            <a:r>
              <a:rPr lang="ru-RU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Ради жизни людей!</a:t>
            </a:r>
          </a:p>
          <a:p>
            <a:pPr algn="ctr"/>
            <a:endParaRPr lang="ru-RU" dirty="0"/>
          </a:p>
        </p:txBody>
      </p:sp>
    </p:spTree>
    <p:custDataLst>
      <p:tags r:id="rId1"/>
    </p:custDataLst>
  </p:cSld>
  <p:clrMapOvr>
    <a:masterClrMapping/>
  </p:clrMapOvr>
  <p:transition advTm="15656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35732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C000"/>
                </a:solidFill>
              </a:rPr>
              <a:t>Инновационный проект</a:t>
            </a:r>
            <a:br>
              <a:rPr lang="ru-RU" sz="2400" b="1" i="1" dirty="0">
                <a:solidFill>
                  <a:srgbClr val="FFC000"/>
                </a:solidFill>
              </a:rPr>
            </a:br>
            <a:r>
              <a:rPr lang="ru-RU" sz="2400" b="1" i="1" dirty="0">
                <a:solidFill>
                  <a:srgbClr val="FFC000"/>
                </a:solidFill>
              </a:rPr>
              <a:t>« Система гражданско-патриотического и духовно-нравственного воспитания»</a:t>
            </a:r>
            <a:br>
              <a:rPr lang="ru-RU" sz="24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/>
              <a:t>Цель проекта:</a:t>
            </a:r>
          </a:p>
          <a:p>
            <a:pPr>
              <a:buNone/>
            </a:pPr>
            <a:r>
              <a:rPr lang="ru-RU" dirty="0"/>
              <a:t>-  Возрождение патриотизма как важнейшей духовно-нравственной и социальной ценности, воспитание человека, обладающего чувством национальной гордости, гражданского достоинства, социальной активности, любви к Родине, способного проявить их в созидательном процессе в интересах общества, в укреплении и совершенствовании его основ, в том числе в тех видах деятельности, которые связаны с его защитой.</a:t>
            </a:r>
          </a:p>
          <a:p>
            <a:endParaRPr lang="ru-RU" dirty="0"/>
          </a:p>
        </p:txBody>
      </p:sp>
    </p:spTree>
  </p:cSld>
  <p:clrMapOvr>
    <a:masterClrMapping/>
  </p:clrMapOvr>
  <p:transition advTm="24719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C000"/>
                </a:solidFill>
              </a:rPr>
              <a:t>Задачи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59741"/>
          </a:xfrm>
        </p:spPr>
        <p:txBody>
          <a:bodyPr>
            <a:normAutofit fontScale="25000" lnSpcReduction="20000"/>
          </a:bodyPr>
          <a:lstStyle/>
          <a:p>
            <a:r>
              <a:rPr lang="ru-RU" sz="8800" dirty="0"/>
              <a:t>Формирование патриотических чувств у учащихся на основе исторических ценностей, сохранение и развитие чувства гордости за свой край, свою родину;</a:t>
            </a:r>
          </a:p>
          <a:p>
            <a:r>
              <a:rPr lang="ru-RU" sz="8800" dirty="0"/>
              <a:t>Создание условий для формирования духовно-богатого, социально-активного гражданина;</a:t>
            </a:r>
          </a:p>
          <a:p>
            <a:r>
              <a:rPr lang="ru-RU" sz="8800" dirty="0"/>
              <a:t>Воспитание личности гражданина – патриота Родины, способного встать на защиту государственных интересов страны;</a:t>
            </a:r>
          </a:p>
          <a:p>
            <a:r>
              <a:rPr lang="ru-RU" sz="8800" dirty="0"/>
              <a:t>Снижение уровня правонарушений  и вредных привычек школьников средствами патриотического воспитания;</a:t>
            </a:r>
          </a:p>
          <a:p>
            <a:r>
              <a:rPr lang="ru-RU" sz="8800" dirty="0"/>
              <a:t>Разработка механизмов, обеспечивающих координацию деятельности урочной и внеурочной системы программных мероприятий;</a:t>
            </a:r>
          </a:p>
          <a:p>
            <a:r>
              <a:rPr lang="ru-RU" sz="8800" dirty="0"/>
              <a:t>Обобщение и распространение передового педагогического опыта работы по патриотическому воспитанию;</a:t>
            </a:r>
          </a:p>
          <a:p>
            <a:r>
              <a:rPr lang="ru-RU" sz="8800" dirty="0"/>
              <a:t>Реализация системы программных мероприятий патриотической направленности и оценка их эффективности.</a:t>
            </a:r>
          </a:p>
          <a:p>
            <a:endParaRPr lang="ru-RU" dirty="0"/>
          </a:p>
        </p:txBody>
      </p:sp>
    </p:spTree>
  </p:cSld>
  <p:clrMapOvr>
    <a:masterClrMapping/>
  </p:clrMapOvr>
  <p:transition advTm="31015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1441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</a:rPr>
              <a:t>Основные направления программы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- Духовно-нравственное </a:t>
            </a:r>
          </a:p>
          <a:p>
            <a:pPr>
              <a:buNone/>
            </a:pPr>
            <a:r>
              <a:rPr lang="ru-RU" b="1" dirty="0"/>
              <a:t>- Культурно-историческое</a:t>
            </a:r>
          </a:p>
          <a:p>
            <a:pPr>
              <a:buNone/>
            </a:pPr>
            <a:r>
              <a:rPr lang="ru-RU" b="1" dirty="0"/>
              <a:t>- Культурно-патриотическое</a:t>
            </a:r>
          </a:p>
          <a:p>
            <a:pPr>
              <a:buNone/>
            </a:pPr>
            <a:r>
              <a:rPr lang="ru-RU" b="1" dirty="0"/>
              <a:t>- Спортивно-патриотическое</a:t>
            </a:r>
          </a:p>
          <a:p>
            <a:pPr>
              <a:buNone/>
            </a:pPr>
            <a:r>
              <a:rPr lang="ru-RU" b="1" dirty="0"/>
              <a:t>- Гражданско-правовое</a:t>
            </a:r>
          </a:p>
          <a:p>
            <a:pPr>
              <a:buNone/>
            </a:pPr>
            <a:r>
              <a:rPr lang="ru-RU" b="1" dirty="0"/>
              <a:t>- Социально-патриотическое</a:t>
            </a:r>
          </a:p>
          <a:p>
            <a:pPr>
              <a:buNone/>
            </a:pPr>
            <a:r>
              <a:rPr lang="ru-RU" b="1" dirty="0"/>
              <a:t>- Военно-патриотическое  </a:t>
            </a:r>
          </a:p>
          <a:p>
            <a:pPr>
              <a:buNone/>
            </a:pPr>
            <a:r>
              <a:rPr lang="ru-RU" b="1" dirty="0"/>
              <a:t>- Спортивно-патриотическое</a:t>
            </a:r>
            <a:endParaRPr lang="ru-RU" dirty="0"/>
          </a:p>
        </p:txBody>
      </p:sp>
    </p:spTree>
  </p:cSld>
  <p:clrMapOvr>
    <a:masterClrMapping/>
  </p:clrMapOvr>
  <p:transition advTm="17516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FFC000"/>
                </a:solidFill>
              </a:rPr>
              <a:t>Формы и методы реализации проекта:</a:t>
            </a:r>
            <a:br>
              <a:rPr lang="ru-RU" sz="3200" dirty="0">
                <a:solidFill>
                  <a:srgbClr val="FFC000"/>
                </a:solidFill>
              </a:rPr>
            </a:b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Тематические классные часы, уроки;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Встречи с работниками правоохранительных органов, представителями казачества;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Ролевые игры, диспуты;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Олимпиады и викторины  по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кубановедению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Участие в конкурсах и смотрах гражданско-патриотической тематики;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Викторины по « Истории и культуре  казачества»;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Выпуск тематических газет и листовок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Изучение истории своей семьи, семейных традиций;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Изучение народных  казачьих традиций и обычаев, истории своего села, школы;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Внеклассная работа в рамках реализации ФГОС;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Проведение акций «Георгиевская лента», « Письмо ветерану», « Свеча памяти», «Юный тимуровец»,«Гордимся и помним!»;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Встречи с ветеранами ВОВ, участниками боевых действий в горячих точках, с детьми войны;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Экскурсии по родному краю;</a:t>
            </a:r>
          </a:p>
          <a:p>
            <a:pPr lvl="0"/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Участие в военно-спортивных казачьих  игра.</a:t>
            </a:r>
          </a:p>
          <a:p>
            <a:endParaRPr lang="ru-RU" dirty="0"/>
          </a:p>
        </p:txBody>
      </p:sp>
    </p:spTree>
  </p:cSld>
  <p:clrMapOvr>
    <a:masterClrMapping/>
  </p:clrMapOvr>
  <p:transition advTm="36313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АРХИВ МОУСОШ23\__  ГРАМОТЫ\2010-12-18\Scan1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4638" y="0"/>
            <a:ext cx="2519362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" name="Picture 2" descr="C:\Documents and Settings\SERVER\Рабочий стол\Новая папка\всекубанский слет казачьих школ\Scan10001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3924300" y="117475"/>
            <a:ext cx="1778000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Documents and Settings\SERVER\Рабочий стол\Новая папка\всекубанский слет казачьих школ\Scan10002.JPG"/>
          <p:cNvPicPr>
            <a:picLocks noChangeAspect="1" noChangeArrowheads="1"/>
          </p:cNvPicPr>
          <p:nvPr/>
        </p:nvPicPr>
        <p:blipFill>
          <a:blip r:embed="rId4" cstate="print">
            <a:lum contrast="20000"/>
          </a:blip>
          <a:srcRect/>
          <a:stretch>
            <a:fillRect/>
          </a:stretch>
        </p:blipFill>
        <p:spPr bwMode="auto">
          <a:xfrm>
            <a:off x="4643438" y="404813"/>
            <a:ext cx="1792287" cy="2519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2" descr="C:\Documents and Settings\SERVER\Рабочий стол\Новая папка\всекубанский слет казачьих школ\Scan10003.JPG"/>
          <p:cNvPicPr>
            <a:picLocks noChangeAspect="1" noChangeArrowheads="1"/>
          </p:cNvPicPr>
          <p:nvPr/>
        </p:nvPicPr>
        <p:blipFill>
          <a:blip r:embed="rId5" cstate="print">
            <a:lum contrast="20000"/>
          </a:blip>
          <a:srcRect/>
          <a:stretch>
            <a:fillRect/>
          </a:stretch>
        </p:blipFill>
        <p:spPr bwMode="auto">
          <a:xfrm>
            <a:off x="5364163" y="836613"/>
            <a:ext cx="163036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6140276" y="1341438"/>
            <a:ext cx="1816100" cy="2519362"/>
          </a:xfrm>
          <a:prstGeom prst="rect">
            <a:avLst/>
          </a:prstGeom>
          <a:ln w="19050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179388" y="5516563"/>
            <a:ext cx="8858250" cy="923330"/>
          </a:xfrm>
          <a:prstGeom prst="rect">
            <a:avLst/>
          </a:prstGeom>
          <a:noFill/>
          <a:effectLst>
            <a:outerShdw blurRad="50800" dist="25400" dir="5400000" algn="ctr" rotWithShape="0">
              <a:srgbClr val="FF0000"/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Наши победы 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2FE3BD-4DEA-4D11-85AB-34A5A3B6E7EB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8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35844" name="Picture 2" descr="C:\Documents and Settings\SERVER\Рабочий стол\Новая папка\Scan10007.JPG"/>
          <p:cNvPicPr>
            <a:picLocks noChangeAspect="1" noChangeArrowheads="1"/>
          </p:cNvPicPr>
          <p:nvPr/>
        </p:nvPicPr>
        <p:blipFill>
          <a:blip r:embed="rId7" cstate="print">
            <a:lum contrast="20000"/>
          </a:blip>
          <a:srcRect/>
          <a:stretch>
            <a:fillRect/>
          </a:stretch>
        </p:blipFill>
        <p:spPr bwMode="auto">
          <a:xfrm>
            <a:off x="119063" y="117475"/>
            <a:ext cx="1789112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lum contrast="40000"/>
          </a:blip>
          <a:srcRect/>
          <a:stretch>
            <a:fillRect/>
          </a:stretch>
        </p:blipFill>
        <p:spPr bwMode="auto">
          <a:xfrm>
            <a:off x="6744915" y="1844675"/>
            <a:ext cx="17875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08850" y="2420938"/>
            <a:ext cx="1754188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4" descr="SNB1009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7950" y="3429000"/>
            <a:ext cx="2663825" cy="1998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Documents and Settings\SERVER\Рабочий стол\Новая папка\Scan10006.JPG"/>
          <p:cNvPicPr>
            <a:picLocks noGrp="1" noChangeAspect="1" noChangeArrowheads="1"/>
          </p:cNvPicPr>
          <p:nvPr>
            <p:ph idx="1"/>
          </p:nvPr>
        </p:nvPicPr>
        <p:blipFill>
          <a:blip r:embed="rId11" cstate="print">
            <a:lum contrast="20000"/>
          </a:blip>
          <a:srcRect/>
          <a:stretch>
            <a:fillRect/>
          </a:stretch>
        </p:blipFill>
        <p:spPr>
          <a:xfrm>
            <a:off x="827088" y="476250"/>
            <a:ext cx="1784350" cy="2520950"/>
          </a:xfr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C:\Documents and Settings\SERVER\Рабочий стол\Новая папка\Scan10002.JPG"/>
          <p:cNvPicPr>
            <a:picLocks noChangeAspect="1" noChangeArrowheads="1"/>
          </p:cNvPicPr>
          <p:nvPr/>
        </p:nvPicPr>
        <p:blipFill>
          <a:blip r:embed="rId12" cstate="print">
            <a:lum contrast="20000"/>
          </a:blip>
          <a:srcRect/>
          <a:stretch>
            <a:fillRect/>
          </a:stretch>
        </p:blipFill>
        <p:spPr bwMode="auto">
          <a:xfrm>
            <a:off x="1619250" y="908050"/>
            <a:ext cx="182562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2" descr="C:\Documents and Settings\SERVER\Рабочий стол\Новая папка\Scan1сяс0001.JPG"/>
          <p:cNvPicPr>
            <a:picLocks noChangeAspect="1" noChangeArrowheads="1"/>
          </p:cNvPicPr>
          <p:nvPr/>
        </p:nvPicPr>
        <p:blipFill>
          <a:blip r:embed="rId13" cstate="print">
            <a:lum contrast="20000"/>
          </a:blip>
          <a:srcRect/>
          <a:stretch>
            <a:fillRect/>
          </a:stretch>
        </p:blipFill>
        <p:spPr bwMode="auto">
          <a:xfrm>
            <a:off x="2339752" y="1484313"/>
            <a:ext cx="1784350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916238" y="1844675"/>
            <a:ext cx="1781175" cy="25193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653334" y="2276475"/>
            <a:ext cx="1782762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 descr="C:\Documents and Settings\SERVER\Рабочий стол\Новая папка\Scan10 ТЬ001.JPG"/>
          <p:cNvPicPr>
            <a:picLocks noChangeAspect="1" noChangeArrowheads="1"/>
          </p:cNvPicPr>
          <p:nvPr/>
        </p:nvPicPr>
        <p:blipFill>
          <a:blip r:embed="rId1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4356100" y="2852738"/>
            <a:ext cx="1768475" cy="2520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31907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Мероприятия , проведенные в рамках реализации проекта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                                               </a:t>
            </a:r>
            <a:r>
              <a:rPr lang="ru-RU" dirty="0">
                <a:solidFill>
                  <a:schemeClr val="accent6">
                    <a:lumMod val="90000"/>
                  </a:schemeClr>
                </a:solidFill>
              </a:rPr>
              <a:t>Митинг памяти 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 «Вы навечно в</a:t>
            </a:r>
          </a:p>
          <a:p>
            <a:pPr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сердцах потомков»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915578" y="1357298"/>
            <a:ext cx="372843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lum bright="10000" contrast="10000"/>
          </a:blip>
          <a:srcRect/>
          <a:stretch>
            <a:fillRect/>
          </a:stretch>
        </p:blipFill>
        <p:spPr bwMode="auto">
          <a:xfrm>
            <a:off x="5500694" y="3571876"/>
            <a:ext cx="2820044" cy="29980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Содержимое 5" descr="SNB1188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357290" y="3571876"/>
            <a:ext cx="4000500" cy="3000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107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5|3.2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797</TotalTime>
  <Words>717</Words>
  <Application>Microsoft Office PowerPoint</Application>
  <PresentationFormat>Экран (4:3)</PresentationFormat>
  <Paragraphs>80</Paragraphs>
  <Slides>28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Cambria</vt:lpstr>
      <vt:lpstr>Rockwell</vt:lpstr>
      <vt:lpstr>Times New Roman</vt:lpstr>
      <vt:lpstr>Wingdings 2</vt:lpstr>
      <vt:lpstr>Литейная</vt:lpstr>
      <vt:lpstr>Презентация PowerPoint</vt:lpstr>
      <vt:lpstr>Актуальность проекта</vt:lpstr>
      <vt:lpstr>Патриотизм - одна из важнейших черт всесторонне развитой личности</vt:lpstr>
      <vt:lpstr>Инновационный проект « Система гражданско-патриотического и духовно-нравственного воспитания» </vt:lpstr>
      <vt:lpstr>Задачи проекта</vt:lpstr>
      <vt:lpstr>Основные направления программы</vt:lpstr>
      <vt:lpstr>Формы и методы реализации проекта: </vt:lpstr>
      <vt:lpstr>Презентация PowerPoint</vt:lpstr>
      <vt:lpstr>Мероприятия , проведенные в рамках реализации проекта</vt:lpstr>
      <vt:lpstr>Акция « Свеча памяти»</vt:lpstr>
      <vt:lpstr>Всероссийская акция  «Солдатский платок» и  « Бессмертный полк»</vt:lpstr>
      <vt:lpstr>Акция « Фронтовой треугольник» </vt:lpstr>
      <vt:lpstr>Деятельность тимуровского отряда « Юный тимуровец»</vt:lpstr>
      <vt:lpstr>   Участие в конкурсе « Зарница» </vt:lpstr>
      <vt:lpstr>Смотр песни и строя  «Пою мое Отечество»</vt:lpstr>
      <vt:lpstr>Встреча  с  членами  хуторского  казачьего  общества «Храня  заветы  старины  и  доблести преданья»</vt:lpstr>
      <vt:lpstr>Уроки мужества « Герои села Великовечного и Белореченского района» в годы ВОВ </vt:lpstr>
      <vt:lpstr>Встречи с ветеранами  и военнослужащими</vt:lpstr>
      <vt:lpstr>Участие   в казачьих поминовениях </vt:lpstr>
      <vt:lpstr>Внеклассный урок  « Мы – дети многонациональной Кубани»</vt:lpstr>
      <vt:lpstr>Музейный урок  « Героическое наследие»</vt:lpstr>
      <vt:lpstr>      Встреча класса казачьей направленности  с музыкальным коллективом  « Казачья душа»</vt:lpstr>
      <vt:lpstr>Посещение православных храмов Кубани</vt:lpstr>
      <vt:lpstr>Открытое мероприятие в день снятия блокады Ленинграда</vt:lpstr>
      <vt:lpstr>Уроки о народных казачьих традициях, военных  достижениях , страничках истории и героях  Кубани</vt:lpstr>
      <vt:lpstr>Посещение этнографического комплекса «Атамань»</vt:lpstr>
      <vt:lpstr>“Человек – это не сосуд, который нужно наполнить знаниями, а факел, который нужно зажечь!”</vt:lpstr>
      <vt:lpstr>Презентация PowerPoint</vt:lpstr>
    </vt:vector>
  </TitlesOfParts>
  <Company>МОУСОШ23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SERVER</dc:creator>
  <cp:lastModifiedBy>solovievdenis2004@gmail.com</cp:lastModifiedBy>
  <cp:revision>108</cp:revision>
  <dcterms:created xsi:type="dcterms:W3CDTF">2011-05-11T11:26:41Z</dcterms:created>
  <dcterms:modified xsi:type="dcterms:W3CDTF">2020-10-26T13:08:13Z</dcterms:modified>
</cp:coreProperties>
</file>