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07" r:id="rId2"/>
    <p:sldId id="282" r:id="rId3"/>
    <p:sldId id="265" r:id="rId4"/>
    <p:sldId id="281" r:id="rId5"/>
    <p:sldId id="258" r:id="rId6"/>
    <p:sldId id="285" r:id="rId7"/>
    <p:sldId id="286" r:id="rId8"/>
    <p:sldId id="287" r:id="rId9"/>
    <p:sldId id="260" r:id="rId10"/>
    <p:sldId id="291" r:id="rId11"/>
    <p:sldId id="288" r:id="rId12"/>
    <p:sldId id="290" r:id="rId13"/>
    <p:sldId id="301" r:id="rId14"/>
    <p:sldId id="275" r:id="rId15"/>
    <p:sldId id="298" r:id="rId16"/>
    <p:sldId id="308" r:id="rId17"/>
    <p:sldId id="299" r:id="rId18"/>
    <p:sldId id="300" r:id="rId19"/>
    <p:sldId id="302" r:id="rId20"/>
    <p:sldId id="289" r:id="rId21"/>
    <p:sldId id="292" r:id="rId22"/>
    <p:sldId id="293" r:id="rId23"/>
    <p:sldId id="294" r:id="rId24"/>
    <p:sldId id="295" r:id="rId25"/>
    <p:sldId id="296" r:id="rId26"/>
    <p:sldId id="276" r:id="rId27"/>
    <p:sldId id="297" r:id="rId28"/>
    <p:sldId id="266" r:id="rId29"/>
    <p:sldId id="306" r:id="rId30"/>
    <p:sldId id="274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734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0427D-9441-42A2-AF97-705FCC73CD6E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CE8C45-7ABF-4E96-9987-2D533FF07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044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Термин «финансовая грамотность» звучит как нечто сложное. Но что же кроется за ним на самом деле? Финансовая грамотность — это набор навыков, которые позволяют людям принимать разумные решения в отношении своих денег. Финансовая грамотность означает, что вы понимаете, как зарабатывать, экономить, тратить (в том числе и жертвовать на благотворительность) и инвестировать деньги. Даже дошкольников можно научить элементарным правилам, как зарабатывать деньги и распоряжаться ими.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CE8C45-7ABF-4E96-9987-2D533FF073C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47664" y="1628800"/>
            <a:ext cx="6624736" cy="3672408"/>
          </a:xfrm>
        </p:spPr>
        <p:txBody>
          <a:bodyPr>
            <a:normAutofit fontScale="92500"/>
          </a:bodyPr>
          <a:lstStyle/>
          <a:p>
            <a:pPr algn="ctr"/>
            <a:r>
              <a:rPr lang="ru-RU" sz="4800" b="1" smtClean="0">
                <a:solidFill>
                  <a:schemeClr val="accent3">
                    <a:lumMod val="50000"/>
                  </a:schemeClr>
                </a:solidFill>
                <a:cs typeface="Aharoni" pitchFamily="2" charset="-79"/>
              </a:rPr>
              <a:t>Моя находка</a:t>
            </a:r>
            <a:endParaRPr lang="ru-RU" sz="4800" b="1" dirty="0" smtClean="0">
              <a:solidFill>
                <a:schemeClr val="accent3">
                  <a:lumMod val="50000"/>
                </a:schemeClr>
              </a:solidFill>
              <a:cs typeface="Aharoni" pitchFamily="2" charset="-79"/>
            </a:endParaRPr>
          </a:p>
          <a:p>
            <a:pPr algn="ctr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cs typeface="Aharoni" pitchFamily="2" charset="-79"/>
              </a:rPr>
              <a:t>«Финансовые ступеньки»</a:t>
            </a:r>
          </a:p>
          <a:p>
            <a:pPr algn="ctr"/>
            <a:endParaRPr lang="ru-RU" sz="4800" b="1" dirty="0" smtClean="0">
              <a:solidFill>
                <a:schemeClr val="accent3">
                  <a:lumMod val="50000"/>
                </a:schemeClr>
              </a:solidFill>
              <a:cs typeface="Aharoni" pitchFamily="2" charset="-79"/>
            </a:endParaRP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cs typeface="Aharoni" pitchFamily="2" charset="-79"/>
              </a:rPr>
              <a:t>Воспитатель: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  <a:cs typeface="Aharoni" pitchFamily="2" charset="-79"/>
              </a:rPr>
              <a:t>Гайдарлы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cs typeface="Aharoni" pitchFamily="2" charset="-79"/>
              </a:rPr>
              <a:t>  Е.А.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cs typeface="Aharoni" pitchFamily="2" charset="-79"/>
              </a:rPr>
              <a:t>2022 год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126888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7"/>
          <a:stretch/>
        </p:blipFill>
        <p:spPr bwMode="auto">
          <a:xfrm>
            <a:off x="683568" y="548680"/>
            <a:ext cx="3477805" cy="5732240"/>
          </a:xfrm>
          <a:prstGeom prst="rect">
            <a:avLst/>
          </a:prstGeom>
          <a:noFill/>
          <a:ln w="7620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884709"/>
            <a:ext cx="4051083" cy="5401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81834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747807"/>
            <a:ext cx="3312368" cy="4416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76959"/>
            <a:ext cx="2523706" cy="3364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360" y="118655"/>
            <a:ext cx="2443728" cy="3258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694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13" r="3603" b="6646"/>
          <a:stretch/>
        </p:blipFill>
        <p:spPr bwMode="auto">
          <a:xfrm>
            <a:off x="683568" y="882956"/>
            <a:ext cx="7992888" cy="4634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509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04" y="1484784"/>
            <a:ext cx="7800200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532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20210428_100158"/>
          <p:cNvPicPr>
            <a:picLocks noChangeAspect="1" noChangeArrowheads="1"/>
          </p:cNvPicPr>
          <p:nvPr/>
        </p:nvPicPr>
        <p:blipFill rotWithShape="1">
          <a:blip r:embed="rId2" cstate="print"/>
          <a:srcRect t="39897" r="12242" b="15324"/>
          <a:stretch/>
        </p:blipFill>
        <p:spPr bwMode="auto">
          <a:xfrm>
            <a:off x="1115616" y="355080"/>
            <a:ext cx="6851088" cy="2450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1"/>
          <a:stretch/>
        </p:blipFill>
        <p:spPr bwMode="auto">
          <a:xfrm>
            <a:off x="1835696" y="3140968"/>
            <a:ext cx="5616624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7"/>
            <a:ext cx="3528392" cy="4704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120" y="612328"/>
            <a:ext cx="4538105" cy="6050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513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01622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</a:rPr>
              <a:t>Компактный, мобильный</a:t>
            </a:r>
            <a:br>
              <a:rPr lang="ru-RU" sz="4000" b="1" dirty="0" smtClean="0">
                <a:solidFill>
                  <a:srgbClr val="00B050"/>
                </a:solidFill>
              </a:rPr>
            </a:br>
            <a:r>
              <a:rPr lang="ru-RU" sz="4000" b="1" dirty="0" smtClean="0">
                <a:solidFill>
                  <a:srgbClr val="00B050"/>
                </a:solidFill>
              </a:rPr>
              <a:t> мини- банкомат.</a:t>
            </a:r>
            <a:endParaRPr lang="ru-RU" sz="4000" b="1" dirty="0">
              <a:solidFill>
                <a:srgbClr val="00B050"/>
              </a:solidFill>
            </a:endParaRPr>
          </a:p>
        </p:txBody>
      </p:sp>
      <p:pic>
        <p:nvPicPr>
          <p:cNvPr id="3" name="Picture 2" descr="C:\Users\DNS\Desktop\Ваши все файлы\ПОДГ\фотографии работы\НОВОЕ ФОТО\Picture\ФОТО\2022\IMG2022030107321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6" r="13148"/>
          <a:stretch/>
        </p:blipFill>
        <p:spPr bwMode="auto">
          <a:xfrm>
            <a:off x="333073" y="2420888"/>
            <a:ext cx="4172190" cy="413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DNS\Desktop\Ваши все файлы\ПОДГ\фотографии работы\НОВОЕ ФОТО\Picture\ФОТО\2022\IMG202203010732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672" y="2203852"/>
            <a:ext cx="3426332" cy="4568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7555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0648"/>
            <a:ext cx="4770022" cy="636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12563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64704"/>
            <a:ext cx="7104789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594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96"/>
          <a:stretch/>
        </p:blipFill>
        <p:spPr bwMode="auto">
          <a:xfrm>
            <a:off x="1392902" y="692696"/>
            <a:ext cx="6676396" cy="5118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847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224136"/>
          </a:xfrm>
        </p:spPr>
        <p:txBody>
          <a:bodyPr/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грамотность –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lang="ru-RU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дошкольном возрасте под финансовой грамотностью понимаются воспитание у ребенка бережливости, деловитости и рационального поведения в отношении простых обменных операций, здоровой ценностной оценки любых результатов труда, будь то товары или деньги, а также формирование у ребенка правильного представления о финансовом мире, которое сможет помочь ему стать самостоятельным и успешным человеком, принимающим грамотные, взвешенные решения. Финансовая грамотность помогает понять, что мгновенное удовлетворение от быстрой покупки — ничто, по сравнению с эмоциями от достижения крупной цели.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085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78" y="2060848"/>
            <a:ext cx="5252858" cy="3939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48680"/>
            <a:ext cx="3399727" cy="4532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89834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36712"/>
            <a:ext cx="7224298" cy="541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231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1331639" y="908720"/>
            <a:ext cx="6885317" cy="516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692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80728"/>
            <a:ext cx="6514862" cy="4886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26265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91" y="548680"/>
            <a:ext cx="4800534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140968"/>
            <a:ext cx="4092266" cy="306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2969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67793"/>
            <a:ext cx="6643072" cy="4982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900613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20210428_085727(0)"/>
          <p:cNvPicPr>
            <a:picLocks noChangeAspect="1" noChangeArrowheads="1"/>
          </p:cNvPicPr>
          <p:nvPr/>
        </p:nvPicPr>
        <p:blipFill rotWithShape="1">
          <a:blip r:embed="rId2" cstate="print"/>
          <a:srcRect l="41974" t="26153" r="5303" b="-1"/>
          <a:stretch/>
        </p:blipFill>
        <p:spPr bwMode="auto">
          <a:xfrm>
            <a:off x="683568" y="276443"/>
            <a:ext cx="4464496" cy="46898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2" descr="20210429_153350"/>
          <p:cNvPicPr>
            <a:picLocks noChangeAspect="1" noChangeArrowheads="1"/>
          </p:cNvPicPr>
          <p:nvPr/>
        </p:nvPicPr>
        <p:blipFill rotWithShape="1">
          <a:blip r:embed="rId3" cstate="print"/>
          <a:srcRect l="34353" t="34505" b="8914"/>
          <a:stretch/>
        </p:blipFill>
        <p:spPr bwMode="auto">
          <a:xfrm>
            <a:off x="4139952" y="3429000"/>
            <a:ext cx="4763351" cy="307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027029" cy="6020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33055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rimamedia.gcdn.co/f/big/491/490913.jpg?10003fc1538757fb2ddbb6dcbae4cd9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15226">
            <a:off x="323528" y="260648"/>
            <a:ext cx="2105589" cy="254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www.culture.ru/storage/images/f79b9d06495f5f18df2cb665f79bfc1f/2b0048dcecda3f4b4260ea5b90c853b9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357463"/>
            <a:ext cx="3384376" cy="2570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antique.newbookshop.ru/pict/102273712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5278" y="3284984"/>
            <a:ext cx="2370684" cy="3124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un9-71.userapi.com/MUedvgazWA4DeS_h0yhUl9TXgFTnz4gSN_sGqg/nGgQEkdp8Yc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284984"/>
            <a:ext cx="2699957" cy="3058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my-bookshop.ru/image/102155903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3212976"/>
            <a:ext cx="2378369" cy="2788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cdn.book24.ru/v2/AST000000000139421/COVER/cover3d1__w67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95342">
            <a:off x="6540934" y="372366"/>
            <a:ext cx="2286939" cy="299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09120"/>
            <a:ext cx="6400800" cy="1656184"/>
          </a:xfrm>
        </p:spPr>
        <p:txBody>
          <a:bodyPr>
            <a:normAutofit fontScale="85000" lnSpcReduction="10000"/>
          </a:bodyPr>
          <a:lstStyle/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chemeClr val="accent4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Чистое сердце в дорогу готовь, древняя мудрость сгодится и вновь. Не покупаются, не покупаются —</a:t>
            </a:r>
            <a:endParaRPr lang="ru-RU" b="1" i="1" dirty="0">
              <a:solidFill>
                <a:schemeClr val="accent4"/>
              </a:solidFill>
              <a:latin typeface="Cambria" pitchFamily="18" charset="0"/>
              <a:ea typeface="Times New Roman" pitchFamily="18" charset="0"/>
            </a:endParaRPr>
          </a:p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chemeClr val="accent4"/>
                </a:solidFill>
                <a:latin typeface="Cambria" pitchFamily="18" charset="0"/>
                <a:ea typeface="Times New Roman" pitchFamily="18" charset="0"/>
              </a:rPr>
              <a:t>доброе имя, талант и любовь</a:t>
            </a:r>
            <a:r>
              <a:rPr lang="ru-RU" b="1" i="1" dirty="0">
                <a:solidFill>
                  <a:schemeClr val="accent4"/>
                </a:solidFill>
                <a:latin typeface="Cambria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4" name="Рисунок 3" descr="scale_12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60648"/>
            <a:ext cx="6955136" cy="4346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2318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ownloads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7704856" cy="57786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220072" y="1340768"/>
            <a:ext cx="3466728" cy="3456384"/>
          </a:xfrm>
        </p:spPr>
        <p:txBody>
          <a:bodyPr>
            <a:normAutofit/>
          </a:bodyPr>
          <a:lstStyle/>
          <a:p>
            <a:r>
              <a:rPr lang="ru-RU" sz="5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Спасибо</a:t>
            </a:r>
            <a:br>
              <a:rPr lang="ru-RU" sz="5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5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</a:t>
            </a:r>
            <a:br>
              <a:rPr lang="ru-RU" sz="5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5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внимание</a:t>
            </a:r>
            <a:endParaRPr lang="ru-RU" sz="5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img5.goodfon.ru/original/1280x800/f/3e/ruka-zemlia-rostok-derevtse-listia-kupiury-dengi-dollary-kre.jpg"/>
          <p:cNvPicPr/>
          <p:nvPr/>
        </p:nvPicPr>
        <p:blipFill rotWithShape="1">
          <a:blip r:embed="rId2" cstate="print"/>
          <a:srcRect l="4966" r="27657"/>
          <a:stretch/>
        </p:blipFill>
        <p:spPr bwMode="auto">
          <a:xfrm>
            <a:off x="683568" y="548680"/>
            <a:ext cx="4706112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412776"/>
            <a:ext cx="7931224" cy="471338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основ финансовой грамотности официально признано одной из важнейших задач образовательного процесса начиная с дошкольного возраста. Об этом свидетельствует Распоряжение Правительства РФ от 25 сентября 2017 г. № 2039-р «Об утверждении Стратегии повышения финансовой грамотности в Российской Федерации на 2017 — 2023 гг.»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433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img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20688"/>
            <a:ext cx="7704856" cy="57786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5400" b="1" i="1" dirty="0"/>
              <a:t>Ц</a:t>
            </a:r>
            <a:r>
              <a:rPr lang="ru-RU" sz="5400" b="1" i="1" dirty="0" smtClean="0"/>
              <a:t>ель</a:t>
            </a:r>
            <a:r>
              <a:rPr lang="ru-RU" sz="5400" b="1" dirty="0"/>
              <a:t>: </a:t>
            </a:r>
            <a:endParaRPr lang="ru-RU" sz="5400" dirty="0"/>
          </a:p>
          <a:p>
            <a:pPr marL="0" indent="0">
              <a:buNone/>
            </a:pPr>
            <a:r>
              <a:rPr lang="ru-RU" b="1" dirty="0"/>
              <a:t>дать дошкольникам не только первичные финансовые и экономические представления, но, что очень важно, научить правильно этими знаниями распоряжаться, т.е. воспитать будущего экономиста.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14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Задачи: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84576"/>
          </a:xfrm>
        </p:spPr>
        <p:txBody>
          <a:bodyPr>
            <a:normAutofit/>
          </a:bodyPr>
          <a:lstStyle/>
          <a:p>
            <a:r>
              <a:rPr lang="ru-RU" sz="2000" b="1" dirty="0"/>
              <a:t>обогатить словарный запас дошкольников основными финансово- экономическими понятиями, соответствующими их возрасту; </a:t>
            </a:r>
            <a:endParaRPr lang="ru-RU" sz="2000" dirty="0"/>
          </a:p>
          <a:p>
            <a:r>
              <a:rPr lang="ru-RU" sz="2000" b="1" dirty="0"/>
              <a:t>способствовать формированию разумных экономических потребностей, умению соизмерять потребности с реальными возможностями их удовлетворения; </a:t>
            </a:r>
            <a:endParaRPr lang="ru-RU" sz="2000" dirty="0"/>
          </a:p>
          <a:p>
            <a:r>
              <a:rPr lang="ru-RU" sz="2000" b="1" dirty="0"/>
              <a:t>стимулировать мотивацию к бережливости, накоплению, полезным тратам; положить начало формированию финансово- экономического мышления; способствовать формированию основных качеств по умению принятия самостоятельных решений; </a:t>
            </a:r>
            <a:endParaRPr lang="ru-RU" sz="2000" dirty="0"/>
          </a:p>
          <a:p>
            <a:r>
              <a:rPr lang="ru-RU" sz="2000" b="1" dirty="0"/>
              <a:t>сформировать умение рационально организовывать свою трудовую деятельность; </a:t>
            </a:r>
            <a:endParaRPr lang="ru-RU" sz="2000" dirty="0"/>
          </a:p>
          <a:p>
            <a:r>
              <a:rPr lang="ru-RU" sz="2000" b="1" dirty="0"/>
              <a:t>содействовать формированию позитивной социализации и личностному развитию дошкольника</a:t>
            </a:r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5894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5112568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5100" b="1" i="1" dirty="0"/>
              <a:t>Ожидаемые результаты:</a:t>
            </a:r>
            <a:endParaRPr lang="ru-RU" sz="5100" dirty="0"/>
          </a:p>
          <a:p>
            <a:r>
              <a:rPr lang="ru-RU" b="1" i="1" dirty="0"/>
              <a:t>- Деньги не появляются сами собой, а зарабатываются</a:t>
            </a:r>
            <a:endParaRPr lang="ru-RU" dirty="0"/>
          </a:p>
          <a:p>
            <a:r>
              <a:rPr lang="ru-RU" b="1" i="1" dirty="0"/>
              <a:t>- Сначала зарабатываем – потом тратим: соответственно, чем больше зарабатываешь и разумнее тратишь, тем больше можешь купить.</a:t>
            </a:r>
            <a:endParaRPr lang="ru-RU" dirty="0"/>
          </a:p>
          <a:p>
            <a:r>
              <a:rPr lang="ru-RU" b="1" i="1" dirty="0"/>
              <a:t>- Стоимость товара зависит от его качества.  </a:t>
            </a:r>
            <a:endParaRPr lang="ru-RU" dirty="0"/>
          </a:p>
          <a:p>
            <a:r>
              <a:rPr lang="ru-RU" b="1" i="1" dirty="0"/>
              <a:t>- Деньги любят счет (дети учатся считать </a:t>
            </a:r>
            <a:r>
              <a:rPr lang="ru-RU" b="1" i="1" dirty="0" smtClean="0"/>
              <a:t>деньги) </a:t>
            </a:r>
            <a:endParaRPr lang="ru-RU" dirty="0"/>
          </a:p>
          <a:p>
            <a:r>
              <a:rPr lang="ru-RU" b="1" i="1" dirty="0"/>
              <a:t>- Финансы нужно планировать (приучаем вести учет доходов и </a:t>
            </a:r>
            <a:r>
              <a:rPr lang="ru-RU" b="1" i="1" dirty="0" smtClean="0"/>
              <a:t>расходов ).</a:t>
            </a:r>
            <a:endParaRPr lang="ru-RU" dirty="0"/>
          </a:p>
          <a:p>
            <a:r>
              <a:rPr lang="ru-RU" b="1" i="1" dirty="0"/>
              <a:t>- Твои деньги бывают объектом чужого интереса (дети должны знать элементарные правила финансовой безопасности).</a:t>
            </a:r>
            <a:endParaRPr lang="ru-RU" dirty="0"/>
          </a:p>
          <a:p>
            <a:r>
              <a:rPr lang="ru-RU" b="1" i="1" dirty="0"/>
              <a:t>- Не все продается и покупается (дети должны понимать, что главные ценности – жизнь, отношения, радость близких людей -это за деньги не купишь).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421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ownloads\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5" y="548680"/>
            <a:ext cx="7584843" cy="5688632"/>
          </a:xfrm>
          <a:prstGeom prst="rect">
            <a:avLst/>
          </a:prstGeom>
          <a:noFill/>
        </p:spPr>
      </p:pic>
      <p:pic>
        <p:nvPicPr>
          <p:cNvPr id="3" name="Picture 2" descr="C:\Users\User\Downloads\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7584843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454</TotalTime>
  <Words>390</Words>
  <Application>Microsoft Office PowerPoint</Application>
  <PresentationFormat>Экран (4:3)</PresentationFormat>
  <Paragraphs>30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Финансовая грамотность – это…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Компактный, мобильный  мини- банкомат.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DNS</cp:lastModifiedBy>
  <cp:revision>59</cp:revision>
  <dcterms:created xsi:type="dcterms:W3CDTF">2021-04-05T17:49:56Z</dcterms:created>
  <dcterms:modified xsi:type="dcterms:W3CDTF">2022-06-22T15:04:26Z</dcterms:modified>
</cp:coreProperties>
</file>