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2" r:id="rId6"/>
    <p:sldId id="261" r:id="rId7"/>
    <p:sldId id="260" r:id="rId8"/>
    <p:sldId id="263" r:id="rId9"/>
    <p:sldId id="264" r:id="rId10"/>
    <p:sldId id="265" r:id="rId11"/>
    <p:sldId id="266" r:id="rId12"/>
    <p:sldId id="267" r:id="rId13"/>
    <p:sldId id="270" r:id="rId14"/>
    <p:sldId id="269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90" d="100"/>
          <a:sy n="90" d="100"/>
        </p:scale>
        <p:origin x="798" y="5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8FE7F-C3F5-40C6-9C0F-BC29A3F6A4CE}" type="datetimeFigureOut">
              <a:rPr lang="ru-RU" smtClean="0"/>
              <a:t>16.03.2026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D7755-2FDA-462B-AD5D-80E6E92F96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13843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8FE7F-C3F5-40C6-9C0F-BC29A3F6A4CE}" type="datetimeFigureOut">
              <a:rPr lang="ru-RU" smtClean="0"/>
              <a:t>16.03.2026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D7755-2FDA-462B-AD5D-80E6E92F96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06222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8FE7F-C3F5-40C6-9C0F-BC29A3F6A4CE}" type="datetimeFigureOut">
              <a:rPr lang="ru-RU" smtClean="0"/>
              <a:t>16.03.2026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D7755-2FDA-462B-AD5D-80E6E92F96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38815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8FE7F-C3F5-40C6-9C0F-BC29A3F6A4CE}" type="datetimeFigureOut">
              <a:rPr lang="ru-RU" smtClean="0"/>
              <a:t>16.03.2026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D7755-2FDA-462B-AD5D-80E6E92F96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8575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8FE7F-C3F5-40C6-9C0F-BC29A3F6A4CE}" type="datetimeFigureOut">
              <a:rPr lang="ru-RU" smtClean="0"/>
              <a:t>16.03.2026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D7755-2FDA-462B-AD5D-80E6E92F96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02862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8FE7F-C3F5-40C6-9C0F-BC29A3F6A4CE}" type="datetimeFigureOut">
              <a:rPr lang="ru-RU" smtClean="0"/>
              <a:t>16.03.2026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D7755-2FDA-462B-AD5D-80E6E92F96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74389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8FE7F-C3F5-40C6-9C0F-BC29A3F6A4CE}" type="datetimeFigureOut">
              <a:rPr lang="ru-RU" smtClean="0"/>
              <a:t>16.03.2026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D7755-2FDA-462B-AD5D-80E6E92F96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73392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8FE7F-C3F5-40C6-9C0F-BC29A3F6A4CE}" type="datetimeFigureOut">
              <a:rPr lang="ru-RU" smtClean="0"/>
              <a:t>16.03.2026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D7755-2FDA-462B-AD5D-80E6E92F96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25361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8FE7F-C3F5-40C6-9C0F-BC29A3F6A4CE}" type="datetimeFigureOut">
              <a:rPr lang="ru-RU" smtClean="0"/>
              <a:t>16.03.2026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D7755-2FDA-462B-AD5D-80E6E92F96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98619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8FE7F-C3F5-40C6-9C0F-BC29A3F6A4CE}" type="datetimeFigureOut">
              <a:rPr lang="ru-RU" smtClean="0"/>
              <a:t>16.03.2026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D7755-2FDA-462B-AD5D-80E6E92F96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52323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8FE7F-C3F5-40C6-9C0F-BC29A3F6A4CE}" type="datetimeFigureOut">
              <a:rPr lang="ru-RU" smtClean="0"/>
              <a:t>16.03.2026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D7755-2FDA-462B-AD5D-80E6E92F96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38774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B8FE7F-C3F5-40C6-9C0F-BC29A3F6A4CE}" type="datetimeFigureOut">
              <a:rPr lang="ru-RU" smtClean="0"/>
              <a:t>16.03.2026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FD7755-2FDA-462B-AD5D-80E6E92F96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98641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Relationship Id="rId1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09954" y="305443"/>
            <a:ext cx="112717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образовательное учреждение с «Детский сад приоритетным осуществлением деятельности по художественно-эстетическому развитию детей №14 «Белочка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061364" y="1362056"/>
            <a:ext cx="768740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«Использование логопедического тренинга в совместной работе логопеда с родителями.»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133443" y="5180737"/>
            <a:ext cx="33596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Учитель-логопед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Короткова Мария Александровна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500" y="2555856"/>
            <a:ext cx="6219825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814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9132"/>
            <a:ext cx="12192000" cy="6937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882150" y="199163"/>
            <a:ext cx="338227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"Скажи наоборот"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34150" y="992605"/>
            <a:ext cx="287671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друг … враг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день … ночь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радость … грусть (печаль)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жара … холод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зло … добро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правда … ложь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хорошо … плохо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тяжело … легко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высоко … низко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можно … нельзя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трудно … легко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быстро … медленно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говорить … молчать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покупать … продавать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810000" y="944308"/>
            <a:ext cx="242212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поднимать … опускать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бросать … поднимать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прятать … искать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зажигать … тушить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1720" y="783938"/>
            <a:ext cx="4594853" cy="4808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6013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9132"/>
            <a:ext cx="12192000" cy="6937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482588" y="336950"/>
            <a:ext cx="44810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"Выбери правильное слово"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38774" y="668160"/>
            <a:ext cx="1129281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Весной дует … (жаркий, теплый, знойный) ветер.</a:t>
            </a:r>
          </a:p>
          <a:p>
            <a:pPr>
              <a:lnSpc>
                <a:spcPct val="200000"/>
              </a:lnSpc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лугу распустились … (зеленые, синие, красные) маки.</a:t>
            </a:r>
          </a:p>
          <a:p>
            <a:pPr>
              <a:lnSpc>
                <a:spcPct val="200000"/>
              </a:lnSpc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Мама взяла в лес … (сумку, пакет, корзинку).</a:t>
            </a:r>
          </a:p>
          <a:p>
            <a:pPr>
              <a:lnSpc>
                <a:spcPct val="200000"/>
              </a:lnSpc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Дед Мороз приходит в гости …(осенью, весной, зимой).</a:t>
            </a:r>
          </a:p>
          <a:p>
            <a:pPr>
              <a:lnSpc>
                <a:spcPct val="200000"/>
              </a:lnSpc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Собака живет… (в лесу, в конуре, в берлоге).</a:t>
            </a:r>
          </a:p>
          <a:p>
            <a:pPr>
              <a:lnSpc>
                <a:spcPct val="200000"/>
              </a:lnSpc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Поезд едет по…(дороге, воде, рельсам).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4132" y="180501"/>
            <a:ext cx="2702008" cy="187209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6949" y="219708"/>
            <a:ext cx="2885981" cy="232054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1671" y="1785221"/>
            <a:ext cx="3017294" cy="172474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3489" y="2259448"/>
            <a:ext cx="2287773" cy="268517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5356" y="3376863"/>
            <a:ext cx="3502959" cy="188093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9576" y="4680317"/>
            <a:ext cx="2817198" cy="1334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782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321146" y="270314"/>
            <a:ext cx="224676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Рефлексия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6789" y="1481219"/>
            <a:ext cx="560181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сегодня я узнал…</a:t>
            </a:r>
          </a:p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было интересно…</a:t>
            </a:r>
          </a:p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было трудно…</a:t>
            </a:r>
          </a:p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выполнял задания…</a:t>
            </a:r>
          </a:p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понял, что…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800295" y="1481219"/>
            <a:ext cx="519491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теперь я могу…</a:t>
            </a:r>
          </a:p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почувствовал, что…</a:t>
            </a:r>
          </a:p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приобрел…</a:t>
            </a:r>
          </a:p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научился…</a:t>
            </a:r>
          </a:p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попробую…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2324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9132"/>
            <a:ext cx="12192000" cy="6937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55720" y="487547"/>
            <a:ext cx="11378213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Итак, как Вы можете помочь своему ребёнку?</a:t>
            </a:r>
          </a:p>
          <a:p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•Разговаривайте с ним, задавайте вопросы, побуждая его отвечать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предложениями.</a:t>
            </a: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•Читайте художественные произведения.</a:t>
            </a: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•Вспоминайте знакомые произведения и мультфильмы, предлагайте ребёнку рассказать их самому.</a:t>
            </a: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•Обращайте внимание на собственную речь. Речь ребенка во многом зависит оттого, как говорят окружающие его взрослые.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0631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50" y="203291"/>
            <a:ext cx="8231080" cy="4750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2124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81808" y="671929"/>
            <a:ext cx="10905392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педагогической компетентности родителей в области речевого развития детей.</a:t>
            </a:r>
          </a:p>
          <a:p>
            <a:endParaRPr lang="ru-RU" sz="3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 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1.Познакомить родителей с нормами речевого развития дошкольников.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2.Познакомить родителей с играми, игровыми приемами, способствующими речевому развитию детей.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3.Формировать практические навыки использования предложенного материала.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0846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54269" y="692140"/>
            <a:ext cx="1071196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Тренинг — метод активного обучения, направленный на развитие знаний, умений и навыков, и социальных установок. Тренинг достаточно часто используется, если желаемый результат — это не только получение новой информации, но и применение полученных знаний на практике; тренинг как тренировка, в результате которой происходит формирование и отработка умений и навыков; тренинг как форма активного обучения, целью которого является передача знаний, тренинг как метод создания условий для самораскрытия участников и самостоятельного поиска ими способов решения собственных психологических проблем.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9888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770791" y="1238133"/>
            <a:ext cx="8812823" cy="2760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ru-RU" dirty="0" smtClean="0"/>
          </a:p>
          <a:p>
            <a:pPr algn="just">
              <a:lnSpc>
                <a:spcPct val="150000"/>
              </a:lnSpc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Крикните громко и дружно, друзья, деток вы любите нет или да?  </a:t>
            </a:r>
          </a:p>
          <a:p>
            <a:pPr algn="just">
              <a:lnSpc>
                <a:spcPct val="150000"/>
              </a:lnSpc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Пришли на встречу, сил совсем нет вам лекции слушать здесь хочется? </a:t>
            </a:r>
          </a:p>
          <a:p>
            <a:pPr algn="just">
              <a:lnSpc>
                <a:spcPct val="150000"/>
              </a:lnSpc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Я вас понимаю, как быть, господа? Проблемы детей решать нужно нам </a:t>
            </a:r>
          </a:p>
          <a:p>
            <a:pPr algn="just">
              <a:lnSpc>
                <a:spcPct val="150000"/>
              </a:lnSpc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Дайте мне тогда ответ помочь откажетесь мне?   </a:t>
            </a:r>
          </a:p>
          <a:p>
            <a:pPr algn="just">
              <a:lnSpc>
                <a:spcPct val="150000"/>
              </a:lnSpc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-Последнее спрошу у вас я активными все будем?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85521" y="522328"/>
            <a:ext cx="45645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Активизация родителей. 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2269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8075" y="615461"/>
            <a:ext cx="4841753" cy="4841753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08" y="773723"/>
            <a:ext cx="3806643" cy="304531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197" y="303701"/>
            <a:ext cx="6934200" cy="2276475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9646" y="2501292"/>
            <a:ext cx="3634885" cy="3634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6021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00454" y="885736"/>
            <a:ext cx="248236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Шуба, кошка, мышь</a:t>
            </a:r>
          </a:p>
          <a:p>
            <a:r>
              <a:rPr lang="ru-RU" dirty="0" smtClean="0"/>
              <a:t>Рыба, корова, топор</a:t>
            </a:r>
          </a:p>
          <a:p>
            <a:r>
              <a:rPr lang="ru-RU" dirty="0" smtClean="0"/>
              <a:t>Замок, коза, магазин</a:t>
            </a:r>
          </a:p>
          <a:p>
            <a:r>
              <a:rPr lang="ru-RU" dirty="0" smtClean="0"/>
              <a:t>Цапля, овца, палец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8909" y="1974717"/>
            <a:ext cx="1825402" cy="182540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51" y="3820764"/>
            <a:ext cx="2316582" cy="127823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8231" y="1930519"/>
            <a:ext cx="1795463" cy="189024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8521" y="3424021"/>
            <a:ext cx="2763715" cy="2763715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4644134" y="885735"/>
            <a:ext cx="22010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Лампа, молоко, пол </a:t>
            </a:r>
          </a:p>
          <a:p>
            <a:r>
              <a:rPr lang="ru-RU" dirty="0" smtClean="0"/>
              <a:t>Сани, маска, нос                                                          </a:t>
            </a:r>
          </a:p>
          <a:p>
            <a:r>
              <a:rPr lang="ru-RU" dirty="0" smtClean="0"/>
              <a:t>Жук, абажур, ножи</a:t>
            </a:r>
          </a:p>
          <a:p>
            <a:r>
              <a:rPr lang="ru-RU" dirty="0" smtClean="0"/>
              <a:t>Чайка, очки, ночь 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03198">
            <a:off x="6365150" y="3914690"/>
            <a:ext cx="2068352" cy="128147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64" y="3899257"/>
            <a:ext cx="1795850" cy="139959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8418" y="2125871"/>
            <a:ext cx="2531638" cy="1673082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7122" y="2086064"/>
            <a:ext cx="2015115" cy="1971308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9679408" y="925542"/>
            <a:ext cx="217388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Баран, арбуз, бобы</a:t>
            </a:r>
          </a:p>
          <a:p>
            <a:r>
              <a:rPr lang="ru-RU" dirty="0" smtClean="0"/>
              <a:t>Дом, дорога, ведро</a:t>
            </a:r>
          </a:p>
          <a:p>
            <a:r>
              <a:rPr lang="ru-RU" dirty="0" smtClean="0"/>
              <a:t>Ветка, овес, слива</a:t>
            </a:r>
          </a:p>
          <a:p>
            <a:r>
              <a:rPr lang="ru-RU" dirty="0" smtClean="0"/>
              <a:t>Щука, вещи, лещ</a:t>
            </a:r>
            <a:endParaRPr lang="ru-RU" dirty="0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9290" y="1961698"/>
            <a:ext cx="2213536" cy="1804513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4844" y="2053507"/>
            <a:ext cx="1804779" cy="1804779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3119" y="3356164"/>
            <a:ext cx="2207429" cy="2207429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24349">
            <a:off x="8746265" y="4387781"/>
            <a:ext cx="3359111" cy="2351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5518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9132"/>
            <a:ext cx="12192000" cy="6937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525922" y="476032"/>
            <a:ext cx="478284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Игра «Словесный мяч»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7912" y="911469"/>
            <a:ext cx="85725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2793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 0.033 0.027 0.06 0.06 0.06 C 0.099 0.06 0.113 0.03 0.119 0.012 L 0.125 -0.012 C 0.131 -0.03 0.146 -0.06 0.19 -0.06 C 0.218 -0.06 0.25 -0.033 0.25 0 C 0.25 0.033 0.218 0.06 0.19 0.06 C 0.146 0.06 0.131 0.03 0.125 0.012 L 0.119 -0.012 C 0.113 -0.03 0.099 -0.06 0.06 -0.06 C 0.027 -0.06 0 -0.033 0 0 Z" pathEditMode="relative" ptsTypes="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69 0 0.125 0.056 0.125 0.125 C 0.125 0.194 0.069 0.25 0 0.25 C -0.069 0.25 -0.125 0.194 -0.125 0.125 C -0.125 0.056 -0.069 0 0 0 Z" pathEditMode="relative" ptsTypes=""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67 0.04 C 0.081 0.049 0.102 0.054 0.124 0.054 C 0.149 0.054 0.169 0.049 0.183 0.04 L 0.25 0 E" pathEditMode="relative" ptsTypes="">
                                      <p:cBhvr>
                                        <p:cTn id="2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9132"/>
            <a:ext cx="12192000" cy="6937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354355" y="310317"/>
            <a:ext cx="45834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Игра «Я знаю три части»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126" y="931315"/>
            <a:ext cx="3632817" cy="175322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1157" y="2574523"/>
            <a:ext cx="4827381" cy="301711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0100" y="805589"/>
            <a:ext cx="3345611" cy="246261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2437" y="3459250"/>
            <a:ext cx="4197724" cy="188897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0835" y="218777"/>
            <a:ext cx="4976743" cy="306177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2854" y="3809431"/>
            <a:ext cx="3944471" cy="2208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7172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9132"/>
            <a:ext cx="12192000" cy="6937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483233" y="291496"/>
            <a:ext cx="708129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Дидактическая игра «Подумай, не торопись»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52" y="1122363"/>
            <a:ext cx="3690063" cy="378632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0815" y="1669420"/>
            <a:ext cx="4176311" cy="367979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3672" y="814716"/>
            <a:ext cx="6454269" cy="4534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571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</TotalTime>
  <Words>546</Words>
  <Application>Microsoft Office PowerPoint</Application>
  <PresentationFormat>Широкоэкранный</PresentationFormat>
  <Paragraphs>80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</dc:creator>
  <cp:lastModifiedBy>admi</cp:lastModifiedBy>
  <cp:revision>11</cp:revision>
  <dcterms:created xsi:type="dcterms:W3CDTF">2026-03-16T15:01:40Z</dcterms:created>
  <dcterms:modified xsi:type="dcterms:W3CDTF">2026-03-16T16:33:50Z</dcterms:modified>
</cp:coreProperties>
</file>