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77" r:id="rId9"/>
    <p:sldId id="265" r:id="rId10"/>
    <p:sldId id="268" r:id="rId11"/>
    <p:sldId id="270" r:id="rId12"/>
    <p:sldId id="271" r:id="rId13"/>
    <p:sldId id="272" r:id="rId14"/>
    <p:sldId id="273" r:id="rId15"/>
    <p:sldId id="274" r:id="rId16"/>
    <p:sldId id="275" r:id="rId17"/>
    <p:sldId id="276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9EF451-E89C-4DAF-A8B4-AC354F0EBCA2}" type="datetimeFigureOut">
              <a:rPr lang="ru-RU" smtClean="0"/>
              <a:pPr/>
              <a:t>17.03.2019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1A5F37-95E9-4293-B4A2-FA8BFFFE51F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AC5EFB-6535-4389-BAE6-C84C3911BC6A}" type="slidenum">
              <a:rPr lang="ru-RU" smtClean="0">
                <a:solidFill>
                  <a:prstClr val="black"/>
                </a:solidFill>
              </a:rPr>
              <a:pPr/>
              <a:t>5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D7C76-5FC5-4E9B-9BC1-BB4B0E053562}" type="datetimeFigureOut">
              <a:rPr lang="ru-RU" smtClean="0"/>
              <a:pPr/>
              <a:t>17.03.2019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52416-1B92-4A3A-B308-2F7FAB7DB1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D7C76-5FC5-4E9B-9BC1-BB4B0E053562}" type="datetimeFigureOut">
              <a:rPr lang="ru-RU" smtClean="0"/>
              <a:pPr/>
              <a:t>17.03.2019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52416-1B92-4A3A-B308-2F7FAB7DB1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D7C76-5FC5-4E9B-9BC1-BB4B0E053562}" type="datetimeFigureOut">
              <a:rPr lang="ru-RU" smtClean="0"/>
              <a:pPr/>
              <a:t>17.03.2019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52416-1B92-4A3A-B308-2F7FAB7DB1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6BCC76-B879-4C65-8E6A-BFF4D7266F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D7C76-5FC5-4E9B-9BC1-BB4B0E053562}" type="datetimeFigureOut">
              <a:rPr lang="ru-RU" smtClean="0"/>
              <a:pPr/>
              <a:t>17.03.2019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52416-1B92-4A3A-B308-2F7FAB7DB1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D7C76-5FC5-4E9B-9BC1-BB4B0E053562}" type="datetimeFigureOut">
              <a:rPr lang="ru-RU" smtClean="0"/>
              <a:pPr/>
              <a:t>17.03.2019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52416-1B92-4A3A-B308-2F7FAB7DB1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D7C76-5FC5-4E9B-9BC1-BB4B0E053562}" type="datetimeFigureOut">
              <a:rPr lang="ru-RU" smtClean="0"/>
              <a:pPr/>
              <a:t>17.03.2019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52416-1B92-4A3A-B308-2F7FAB7DB1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D7C76-5FC5-4E9B-9BC1-BB4B0E053562}" type="datetimeFigureOut">
              <a:rPr lang="ru-RU" smtClean="0"/>
              <a:pPr/>
              <a:t>17.03.2019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52416-1B92-4A3A-B308-2F7FAB7DB1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D7C76-5FC5-4E9B-9BC1-BB4B0E053562}" type="datetimeFigureOut">
              <a:rPr lang="ru-RU" smtClean="0"/>
              <a:pPr/>
              <a:t>17.03.2019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52416-1B92-4A3A-B308-2F7FAB7DB1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D7C76-5FC5-4E9B-9BC1-BB4B0E053562}" type="datetimeFigureOut">
              <a:rPr lang="ru-RU" smtClean="0"/>
              <a:pPr/>
              <a:t>17.03.2019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52416-1B92-4A3A-B308-2F7FAB7DB1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D7C76-5FC5-4E9B-9BC1-BB4B0E053562}" type="datetimeFigureOut">
              <a:rPr lang="ru-RU" smtClean="0"/>
              <a:pPr/>
              <a:t>17.03.2019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52416-1B92-4A3A-B308-2F7FAB7DB1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D7C76-5FC5-4E9B-9BC1-BB4B0E053562}" type="datetimeFigureOut">
              <a:rPr lang="ru-RU" smtClean="0"/>
              <a:pPr/>
              <a:t>17.03.2019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52416-1B92-4A3A-B308-2F7FAB7DB1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1D7C76-5FC5-4E9B-9BC1-BB4B0E053562}" type="datetimeFigureOut">
              <a:rPr lang="ru-RU" smtClean="0"/>
              <a:pPr/>
              <a:t>17.03.2019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952416-1B92-4A3A-B308-2F7FAB7DB11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2214554"/>
            <a:ext cx="8062912" cy="1470025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484632" indent="0" algn="ctr" eaLnBrk="1" fontAlgn="auto" hangingPunct="1">
              <a:spcAft>
                <a:spcPts val="0"/>
              </a:spcAft>
              <a:defRPr/>
            </a:pPr>
            <a:r>
              <a:rPr lang="ru-RU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sz="6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1214422"/>
            <a:ext cx="8622134" cy="2430602"/>
          </a:xfrm>
          <a:ln>
            <a:miter lim="800000"/>
            <a:headEnd/>
            <a:tailEnd/>
          </a:ln>
          <a:extLst/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80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+mj-lt"/>
                <a:cs typeface="Arial"/>
              </a:rPr>
              <a:t>Почему радуга разноцветная?</a:t>
            </a:r>
            <a:endParaRPr lang="ru-RU" sz="8000" b="1" dirty="0">
              <a:latin typeface="+mj-lt"/>
            </a:endParaRPr>
          </a:p>
        </p:txBody>
      </p:sp>
      <p:pic>
        <p:nvPicPr>
          <p:cNvPr id="4" name="Picture 2" descr="C:\Documents and Settings\Admin\Рабочий стол\Презентации\Муравей Вопросик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88125" y="3792538"/>
            <a:ext cx="2357438" cy="2790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2" descr="C:\Documents and Settings\Admin\Рабочий стол\Презентации\Мудрая Черепаха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850" y="4221163"/>
            <a:ext cx="2176463" cy="23637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222" name="Прямоугольник 5"/>
          <p:cNvSpPr>
            <a:spLocks noChangeArrowheads="1"/>
          </p:cNvSpPr>
          <p:nvPr/>
        </p:nvSpPr>
        <p:spPr bwMode="auto">
          <a:xfrm>
            <a:off x="2627313" y="5462588"/>
            <a:ext cx="475297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b="1" i="1" dirty="0">
                <a:solidFill>
                  <a:srgbClr val="E40059"/>
                </a:solidFill>
                <a:latin typeface="Georgia" pitchFamily="18" charset="0"/>
              </a:rPr>
              <a:t>Подготовила 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b="1" i="1" dirty="0" err="1" smtClean="0">
                <a:solidFill>
                  <a:srgbClr val="E40059"/>
                </a:solidFill>
                <a:latin typeface="Georgia" pitchFamily="18" charset="0"/>
              </a:rPr>
              <a:t>Аулова</a:t>
            </a:r>
            <a:r>
              <a:rPr lang="ru-RU" b="1" i="1" dirty="0" smtClean="0">
                <a:solidFill>
                  <a:srgbClr val="E40059"/>
                </a:solidFill>
                <a:latin typeface="Georgia" pitchFamily="18" charset="0"/>
              </a:rPr>
              <a:t> Евгения Сергеевна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b="1" i="1" dirty="0" smtClean="0">
                <a:solidFill>
                  <a:srgbClr val="E40059"/>
                </a:solidFill>
                <a:latin typeface="Georgia" pitchFamily="18" charset="0"/>
              </a:rPr>
              <a:t>учитель </a:t>
            </a:r>
            <a:r>
              <a:rPr lang="ru-RU" b="1" i="1" dirty="0">
                <a:solidFill>
                  <a:srgbClr val="E40059"/>
                </a:solidFill>
                <a:latin typeface="Georgia" pitchFamily="18" charset="0"/>
              </a:rPr>
              <a:t>начальных классов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b="1" i="1" dirty="0" smtClean="0">
                <a:solidFill>
                  <a:srgbClr val="E40059"/>
                </a:solidFill>
                <a:latin typeface="Georgia" pitchFamily="18" charset="0"/>
              </a:rPr>
              <a:t>БОУ </a:t>
            </a:r>
            <a:r>
              <a:rPr lang="ru-RU" b="1" i="1" dirty="0">
                <a:solidFill>
                  <a:srgbClr val="E40059"/>
                </a:solidFill>
                <a:latin typeface="Georgia" pitchFamily="18" charset="0"/>
              </a:rPr>
              <a:t>СОШ № </a:t>
            </a:r>
            <a:r>
              <a:rPr lang="ru-RU" b="1" i="1" dirty="0" smtClean="0">
                <a:solidFill>
                  <a:srgbClr val="E40059"/>
                </a:solidFill>
                <a:latin typeface="Georgia" pitchFamily="18" charset="0"/>
              </a:rPr>
              <a:t>49 </a:t>
            </a:r>
            <a:r>
              <a:rPr lang="ru-RU" b="1" i="1" dirty="0">
                <a:solidFill>
                  <a:srgbClr val="E40059"/>
                </a:solidFill>
                <a:latin typeface="Georgia" pitchFamily="18" charset="0"/>
              </a:rPr>
              <a:t>г. </a:t>
            </a:r>
            <a:r>
              <a:rPr lang="ru-RU" b="1" i="1" dirty="0" smtClean="0">
                <a:solidFill>
                  <a:srgbClr val="E40059"/>
                </a:solidFill>
                <a:latin typeface="Georgia" pitchFamily="18" charset="0"/>
              </a:rPr>
              <a:t>Омск</a:t>
            </a:r>
            <a:endParaRPr lang="ru-RU" b="1" dirty="0">
              <a:solidFill>
                <a:srgbClr val="E40059"/>
              </a:solidFill>
              <a:latin typeface="Arial" charset="0"/>
            </a:endParaRPr>
          </a:p>
        </p:txBody>
      </p:sp>
      <p:sp>
        <p:nvSpPr>
          <p:cNvPr id="9223" name="Прямоугольник 6"/>
          <p:cNvSpPr>
            <a:spLocks noChangeArrowheads="1"/>
          </p:cNvSpPr>
          <p:nvPr/>
        </p:nvSpPr>
        <p:spPr bwMode="auto">
          <a:xfrm>
            <a:off x="179388" y="285750"/>
            <a:ext cx="87661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i="1">
                <a:solidFill>
                  <a:srgbClr val="E40059"/>
                </a:solidFill>
                <a:latin typeface="Georgia" pitchFamily="18" charset="0"/>
              </a:rPr>
              <a:t>Презентация к уроку окружающего мира в 1 классе</a:t>
            </a:r>
            <a:endParaRPr lang="ru-RU" sz="2000">
              <a:solidFill>
                <a:srgbClr val="FFFFFF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077714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648072"/>
          </a:xfrm>
        </p:spPr>
        <p:txBody>
          <a:bodyPr>
            <a:normAutofit fontScale="90000"/>
          </a:bodyPr>
          <a:lstStyle/>
          <a:p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Физминутка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Содержимое 3" descr="img1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124744"/>
            <a:ext cx="9144000" cy="5733256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3" descr="радуга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84213" y="908050"/>
            <a:ext cx="7991475" cy="475297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188913"/>
            <a:ext cx="8229600" cy="1152525"/>
          </a:xfrm>
        </p:spPr>
        <p:txBody>
          <a:bodyPr/>
          <a:lstStyle/>
          <a:p>
            <a:pPr eaLnBrk="1" hangingPunct="1"/>
            <a:r>
              <a:rPr lang="ru-RU" sz="6000" b="1" dirty="0" smtClean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ЦВЕТА  РАДУГИ.</a:t>
            </a:r>
          </a:p>
        </p:txBody>
      </p:sp>
      <p:sp>
        <p:nvSpPr>
          <p:cNvPr id="12291" name="Содержимое 3"/>
          <p:cNvSpPr>
            <a:spLocks noGrp="1"/>
          </p:cNvSpPr>
          <p:nvPr>
            <p:ph idx="1"/>
          </p:nvPr>
        </p:nvSpPr>
        <p:spPr>
          <a:xfrm>
            <a:off x="250825" y="4868863"/>
            <a:ext cx="8569325" cy="1655762"/>
          </a:xfrm>
        </p:spPr>
        <p:txBody>
          <a:bodyPr>
            <a:normAutofit lnSpcReduction="10000"/>
          </a:bodyPr>
          <a:lstStyle/>
          <a:p>
            <a:pPr>
              <a:buFontTx/>
              <a:buNone/>
            </a:pPr>
            <a:r>
              <a:rPr lang="ru-RU" sz="5400" dirty="0" smtClean="0">
                <a:solidFill>
                  <a:srgbClr val="C00000"/>
                </a:solidFill>
              </a:rPr>
              <a:t>Каждый  </a:t>
            </a:r>
            <a:r>
              <a:rPr lang="ru-RU" sz="5400" dirty="0" smtClean="0"/>
              <a:t> </a:t>
            </a:r>
            <a:r>
              <a:rPr lang="ru-RU" sz="5400" dirty="0" smtClean="0">
                <a:solidFill>
                  <a:srgbClr val="FF6600"/>
                </a:solidFill>
              </a:rPr>
              <a:t>охотник</a:t>
            </a:r>
            <a:r>
              <a:rPr lang="ru-RU" sz="5400" dirty="0" smtClean="0"/>
              <a:t>  </a:t>
            </a:r>
            <a:r>
              <a:rPr lang="ru-RU" sz="5400" dirty="0" smtClean="0">
                <a:solidFill>
                  <a:srgbClr val="FFFF00"/>
                </a:solidFill>
              </a:rPr>
              <a:t>желает</a:t>
            </a:r>
            <a:r>
              <a:rPr lang="ru-RU" sz="5400" dirty="0" smtClean="0"/>
              <a:t> </a:t>
            </a:r>
            <a:r>
              <a:rPr lang="ru-RU" sz="5400" dirty="0" smtClean="0">
                <a:solidFill>
                  <a:srgbClr val="00B050"/>
                </a:solidFill>
              </a:rPr>
              <a:t>знать, </a:t>
            </a:r>
            <a:r>
              <a:rPr lang="ru-RU" sz="5400" dirty="0" smtClean="0">
                <a:solidFill>
                  <a:srgbClr val="00B0F0"/>
                </a:solidFill>
              </a:rPr>
              <a:t>где</a:t>
            </a:r>
            <a:r>
              <a:rPr lang="ru-RU" sz="5400" dirty="0" smtClean="0"/>
              <a:t> </a:t>
            </a:r>
            <a:r>
              <a:rPr lang="ru-RU" sz="5400" dirty="0" smtClean="0">
                <a:solidFill>
                  <a:srgbClr val="0070C0"/>
                </a:solidFill>
              </a:rPr>
              <a:t>сидит</a:t>
            </a:r>
            <a:r>
              <a:rPr lang="ru-RU" sz="5400" dirty="0" smtClean="0"/>
              <a:t>  </a:t>
            </a:r>
            <a:r>
              <a:rPr lang="ru-RU" sz="5400" dirty="0" smtClean="0">
                <a:solidFill>
                  <a:srgbClr val="7030A0"/>
                </a:solidFill>
              </a:rPr>
              <a:t>фазан.</a:t>
            </a:r>
          </a:p>
        </p:txBody>
      </p:sp>
      <p:pic>
        <p:nvPicPr>
          <p:cNvPr id="5" name="Picture 6" descr="665edc934b3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1412875"/>
            <a:ext cx="8280400" cy="331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6600" b="1" i="1" dirty="0" smtClean="0">
                <a:latin typeface="Times New Roman" pitchFamily="18" charset="0"/>
                <a:cs typeface="Times New Roman" pitchFamily="18" charset="0"/>
              </a:rPr>
              <a:t>ПРОВЕРИМ  СЕБЯ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endParaRPr lang="ru-RU" smtClean="0"/>
          </a:p>
        </p:txBody>
      </p:sp>
      <p:sp>
        <p:nvSpPr>
          <p:cNvPr id="97284" name="Rectangle 4"/>
          <p:cNvSpPr>
            <a:spLocks noChangeArrowheads="1"/>
          </p:cNvSpPr>
          <p:nvPr/>
        </p:nvSpPr>
        <p:spPr bwMode="auto">
          <a:xfrm>
            <a:off x="539750" y="1412875"/>
            <a:ext cx="8208963" cy="720725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7285" name="Rectangle 5"/>
          <p:cNvSpPr>
            <a:spLocks noChangeArrowheads="1"/>
          </p:cNvSpPr>
          <p:nvPr/>
        </p:nvSpPr>
        <p:spPr bwMode="auto">
          <a:xfrm>
            <a:off x="539750" y="2133600"/>
            <a:ext cx="8208963" cy="863600"/>
          </a:xfrm>
          <a:prstGeom prst="rect">
            <a:avLst/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7286" name="Rectangle 6"/>
          <p:cNvSpPr>
            <a:spLocks noChangeArrowheads="1"/>
          </p:cNvSpPr>
          <p:nvPr/>
        </p:nvSpPr>
        <p:spPr bwMode="auto">
          <a:xfrm>
            <a:off x="539750" y="2924175"/>
            <a:ext cx="8208963" cy="792163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7287" name="Rectangle 7"/>
          <p:cNvSpPr>
            <a:spLocks noChangeArrowheads="1"/>
          </p:cNvSpPr>
          <p:nvPr/>
        </p:nvSpPr>
        <p:spPr bwMode="auto">
          <a:xfrm>
            <a:off x="539750" y="3789363"/>
            <a:ext cx="8208963" cy="792162"/>
          </a:xfrm>
          <a:prstGeom prst="rect">
            <a:avLst/>
          </a:prstGeom>
          <a:solidFill>
            <a:srgbClr val="00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7288" name="Rectangle 8"/>
          <p:cNvSpPr>
            <a:spLocks noChangeArrowheads="1"/>
          </p:cNvSpPr>
          <p:nvPr/>
        </p:nvSpPr>
        <p:spPr bwMode="auto">
          <a:xfrm>
            <a:off x="539750" y="4437063"/>
            <a:ext cx="8208963" cy="719137"/>
          </a:xfrm>
          <a:prstGeom prst="rect">
            <a:avLst/>
          </a:prstGeom>
          <a:solidFill>
            <a:srgbClr val="33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7289" name="Rectangle 9"/>
          <p:cNvSpPr>
            <a:spLocks noChangeArrowheads="1"/>
          </p:cNvSpPr>
          <p:nvPr/>
        </p:nvSpPr>
        <p:spPr bwMode="auto">
          <a:xfrm>
            <a:off x="539750" y="5084763"/>
            <a:ext cx="8208963" cy="720725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7290" name="Rectangle 10"/>
          <p:cNvSpPr>
            <a:spLocks noChangeArrowheads="1"/>
          </p:cNvSpPr>
          <p:nvPr/>
        </p:nvSpPr>
        <p:spPr bwMode="auto">
          <a:xfrm>
            <a:off x="539750" y="5661025"/>
            <a:ext cx="8208963" cy="654050"/>
          </a:xfrm>
          <a:prstGeom prst="rect">
            <a:avLst/>
          </a:prstGeom>
          <a:solidFill>
            <a:srgbClr val="9900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7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7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97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97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7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97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97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97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97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97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97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97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97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97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4" grpId="0" animBg="1"/>
      <p:bldP spid="97285" grpId="0" animBg="1"/>
      <p:bldP spid="97286" grpId="0" animBg="1"/>
      <p:bldP spid="97287" grpId="0" animBg="1"/>
      <p:bldP spid="97288" grpId="0" animBg="1"/>
      <p:bldP spid="97289" grpId="0" animBg="1"/>
      <p:bldP spid="9729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1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379504_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908720"/>
            <a:ext cx="9144000" cy="596728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+mj-lt"/>
                <a:cs typeface="Arial"/>
              </a:rPr>
              <a:t>Почему радуга разноцветная?</a:t>
            </a:r>
            <a:r>
              <a:rPr lang="ru-RU" sz="4800" b="1" dirty="0" smtClean="0">
                <a:latin typeface="+mj-lt"/>
              </a:rPr>
              <a:t/>
            </a:r>
            <a:br>
              <a:rPr lang="ru-RU" sz="4800" b="1" dirty="0" smtClean="0">
                <a:latin typeface="+mj-lt"/>
              </a:rPr>
            </a:br>
            <a:endParaRPr lang="ru-RU" sz="4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sz="4000" dirty="0" smtClean="0"/>
          </a:p>
          <a:p>
            <a:r>
              <a:rPr lang="ru-RU" sz="4000" dirty="0" smtClean="0"/>
              <a:t>Что </a:t>
            </a:r>
            <a:r>
              <a:rPr lang="ru-RU" sz="4000" dirty="0"/>
              <a:t>такое радуга? </a:t>
            </a:r>
            <a:endParaRPr lang="ru-RU" sz="4000" dirty="0" smtClean="0"/>
          </a:p>
          <a:p>
            <a:r>
              <a:rPr lang="ru-RU" sz="4000" dirty="0"/>
              <a:t>Как появляется радуга</a:t>
            </a:r>
            <a:r>
              <a:rPr lang="ru-RU" sz="4000" dirty="0" smtClean="0"/>
              <a:t>?</a:t>
            </a:r>
          </a:p>
          <a:p>
            <a:r>
              <a:rPr lang="ru-RU" sz="4000" dirty="0"/>
              <a:t>Почему радуга разноцветная? </a:t>
            </a:r>
            <a:endParaRPr lang="ru-RU" sz="4000" dirty="0" smtClean="0"/>
          </a:p>
          <a:p>
            <a:r>
              <a:rPr lang="ru-RU" sz="4000" dirty="0"/>
              <a:t>Из  каких цветов состоит радуга?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683568" y="1844824"/>
            <a:ext cx="1080120" cy="1152128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Оцени себя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ru-RU" dirty="0" smtClean="0"/>
              <a:t>               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907704" y="1916832"/>
            <a:ext cx="65527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Понял как  появляется радуга,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могу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самостоятельно назвать все цвета радуги</a:t>
            </a:r>
          </a:p>
        </p:txBody>
      </p:sp>
      <p:sp>
        <p:nvSpPr>
          <p:cNvPr id="6" name="Овал 5"/>
          <p:cNvSpPr/>
          <p:nvPr/>
        </p:nvSpPr>
        <p:spPr>
          <a:xfrm>
            <a:off x="683568" y="3429000"/>
            <a:ext cx="1152128" cy="1152128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979712" y="3140968"/>
            <a:ext cx="640871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понял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как появляется радуга, </a:t>
            </a:r>
          </a:p>
          <a:p>
            <a:pPr lvl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но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рассказать затрудняюсь;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могу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самостоятельно назвать все цвета радуги;</a:t>
            </a:r>
          </a:p>
          <a:p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611560" y="5157192"/>
            <a:ext cx="1152128" cy="115212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1763688" y="5085184"/>
            <a:ext cx="716715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затрудняюсь назвать причину возникновения радуги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путаюсь в последовательности цветов радуги.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7" descr="razvivaushaya-igra-raduga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15616" y="1916832"/>
            <a:ext cx="6624637" cy="4535487"/>
          </a:xfrm>
          <a:noFill/>
        </p:spPr>
      </p:pic>
      <p:sp>
        <p:nvSpPr>
          <p:cNvPr id="16388" name="WordArt 9"/>
          <p:cNvSpPr>
            <a:spLocks noChangeArrowheads="1" noChangeShapeType="1" noTextEdit="1"/>
          </p:cNvSpPr>
          <p:nvPr/>
        </p:nvSpPr>
        <p:spPr bwMode="auto">
          <a:xfrm>
            <a:off x="1476375" y="333375"/>
            <a:ext cx="6335713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Arial"/>
                <a:cs typeface="Arial"/>
              </a:rPr>
              <a:t>Молодцы 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school-children-at-lesson-vector-81725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7205472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7"/>
            <a:ext cx="7772400" cy="1224135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Что общего у слов ?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1916832"/>
            <a:ext cx="7704856" cy="936104"/>
          </a:xfrm>
        </p:spPr>
        <p:txBody>
          <a:bodyPr>
            <a:normAutofit/>
          </a:bodyPr>
          <a:lstStyle/>
          <a:p>
            <a:r>
              <a:rPr lang="ru-RU" sz="4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ветер           дождь             </a:t>
            </a:r>
            <a:r>
              <a:rPr lang="ru-RU" sz="4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град</a:t>
            </a:r>
          </a:p>
        </p:txBody>
      </p:sp>
      <p:pic>
        <p:nvPicPr>
          <p:cNvPr id="4" name="Рисунок 3" descr="img3_8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3573016"/>
            <a:ext cx="2857430" cy="2016224"/>
          </a:xfrm>
          <a:prstGeom prst="rect">
            <a:avLst/>
          </a:prstGeom>
        </p:spPr>
      </p:pic>
      <p:pic>
        <p:nvPicPr>
          <p:cNvPr id="5" name="Рисунок 4" descr="3f251849f77e3005b169ebe61a79f48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91880" y="3429000"/>
            <a:ext cx="2316501" cy="2615864"/>
          </a:xfrm>
          <a:prstGeom prst="rect">
            <a:avLst/>
          </a:prstGeom>
        </p:spPr>
      </p:pic>
      <p:pic>
        <p:nvPicPr>
          <p:cNvPr id="6" name="Рисунок 5" descr="VP47japIFn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44208" y="3068960"/>
            <a:ext cx="2376264" cy="31683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Сказка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skazka_solnyshko_i_dozhdik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27584" y="1412776"/>
            <a:ext cx="7774733" cy="511256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Рабочий стол\Презентации\Мудрая Черепаха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3789040"/>
            <a:ext cx="2286000" cy="29022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Выноска-облако 2"/>
          <p:cNvSpPr/>
          <p:nvPr/>
        </p:nvSpPr>
        <p:spPr>
          <a:xfrm>
            <a:off x="142844" y="0"/>
            <a:ext cx="7597508" cy="2786058"/>
          </a:xfrm>
          <a:prstGeom prst="cloudCallout">
            <a:avLst>
              <a:gd name="adj1" fmla="val -18602"/>
              <a:gd name="adj2" fmla="val 163000"/>
            </a:avLst>
          </a:prstGeom>
          <a:solidFill>
            <a:srgbClr val="6699FF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</a:rPr>
              <a:t>Разноцветные ворота</a:t>
            </a:r>
            <a:r>
              <a:rPr lang="ru-RU" sz="2400" dirty="0" smtClean="0">
                <a:solidFill>
                  <a:schemeClr val="tx1"/>
                </a:solidFill>
              </a:rPr>
              <a:t> </a:t>
            </a:r>
            <a:r>
              <a:rPr lang="ru-RU" sz="2400" dirty="0">
                <a:solidFill>
                  <a:schemeClr val="tx1"/>
                </a:solidFill>
              </a:rPr>
              <a:t/>
            </a:r>
            <a:br>
              <a:rPr lang="ru-RU" sz="2400" dirty="0">
                <a:solidFill>
                  <a:schemeClr val="tx1"/>
                </a:solidFill>
              </a:rPr>
            </a:br>
            <a:r>
              <a:rPr lang="ru-RU" sz="2400" dirty="0">
                <a:solidFill>
                  <a:schemeClr val="tx1"/>
                </a:solidFill>
              </a:rPr>
              <a:t>В небесах построил кто-то.</a:t>
            </a:r>
            <a:br>
              <a:rPr lang="ru-RU" sz="2400" dirty="0">
                <a:solidFill>
                  <a:schemeClr val="tx1"/>
                </a:solidFill>
              </a:rPr>
            </a:br>
            <a:r>
              <a:rPr lang="ru-RU" sz="2400" dirty="0">
                <a:solidFill>
                  <a:schemeClr val="tx1"/>
                </a:solidFill>
              </a:rPr>
              <a:t>Хоть всю землю обойдешь,</a:t>
            </a:r>
            <a:br>
              <a:rPr lang="ru-RU" sz="2400" dirty="0">
                <a:solidFill>
                  <a:schemeClr val="tx1"/>
                </a:solidFill>
              </a:rPr>
            </a:br>
            <a:r>
              <a:rPr lang="ru-RU" sz="2400" dirty="0">
                <a:solidFill>
                  <a:schemeClr val="tx1"/>
                </a:solidFill>
              </a:rPr>
              <a:t>Краше в мире не найдешь…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C:\Documents and Settings\Admin\Рабочий стол\Презентации\Муравей Вопросик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88224" y="3140968"/>
            <a:ext cx="2357438" cy="2790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0df82d896a1ea82caee2a69f581c902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347864" y="3429000"/>
            <a:ext cx="3381438" cy="292494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4634316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379504_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908720"/>
            <a:ext cx="9144000" cy="596728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+mj-lt"/>
                <a:cs typeface="Arial"/>
              </a:rPr>
              <a:t>Почему радуга разноцветная?</a:t>
            </a:r>
            <a:r>
              <a:rPr lang="ru-RU" sz="4800" b="1" dirty="0" smtClean="0">
                <a:latin typeface="+mj-lt"/>
              </a:rPr>
              <a:t/>
            </a:r>
            <a:br>
              <a:rPr lang="ru-RU" sz="4800" b="1" dirty="0" smtClean="0">
                <a:latin typeface="+mj-lt"/>
              </a:rPr>
            </a:br>
            <a:endParaRPr lang="ru-RU" sz="4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sz="4000" dirty="0" smtClean="0"/>
          </a:p>
          <a:p>
            <a:r>
              <a:rPr lang="ru-RU" sz="4000" dirty="0" smtClean="0"/>
              <a:t>Что </a:t>
            </a:r>
            <a:r>
              <a:rPr lang="ru-RU" sz="4000" dirty="0"/>
              <a:t>такое радуга? </a:t>
            </a:r>
            <a:endParaRPr lang="ru-RU" sz="4000" dirty="0" smtClean="0"/>
          </a:p>
          <a:p>
            <a:r>
              <a:rPr lang="ru-RU" sz="4000" dirty="0"/>
              <a:t>Как появляется радуга</a:t>
            </a:r>
            <a:r>
              <a:rPr lang="ru-RU" sz="4000" dirty="0" smtClean="0"/>
              <a:t>?</a:t>
            </a:r>
          </a:p>
          <a:p>
            <a:r>
              <a:rPr lang="ru-RU" sz="4000" dirty="0"/>
              <a:t>Почему радуга разноцветная? </a:t>
            </a:r>
            <a:endParaRPr lang="ru-RU" sz="4000" dirty="0" smtClean="0"/>
          </a:p>
          <a:p>
            <a:r>
              <a:rPr lang="ru-RU" sz="4000" dirty="0"/>
              <a:t>Из  каких цветов состоит радуга?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s120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836712"/>
            <a:ext cx="8156170" cy="532859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8" name="Picture 4" descr="туцча с молнией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5000" y="228600"/>
            <a:ext cx="7239000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9" name="Rectangle 5"/>
          <p:cNvSpPr>
            <a:spLocks noChangeArrowheads="1"/>
          </p:cNvSpPr>
          <p:nvPr/>
        </p:nvSpPr>
        <p:spPr bwMode="auto">
          <a:xfrm>
            <a:off x="3886200" y="4343400"/>
            <a:ext cx="49530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742950" lvl="1" indent="-285750" fontAlgn="base">
              <a:spcBef>
                <a:spcPct val="20000"/>
              </a:spcBef>
              <a:spcAft>
                <a:spcPct val="0"/>
              </a:spcAft>
            </a:pPr>
            <a:endParaRPr lang="ru-RU" sz="2400" b="1" dirty="0" smtClean="0">
              <a:solidFill>
                <a:srgbClr val="00FFFF"/>
              </a:solidFill>
            </a:endParaRPr>
          </a:p>
        </p:txBody>
      </p:sp>
      <p:pic>
        <p:nvPicPr>
          <p:cNvPr id="12293" name="Picture 8" descr="Рисунок33"/>
          <p:cNvPicPr>
            <a:picLocks noChangeAspect="1" noChangeArrowheads="1" noCrop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14300"/>
            <a:ext cx="2201863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51338985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</TotalTime>
  <Words>144</Words>
  <Application>Microsoft Office PowerPoint</Application>
  <PresentationFormat>Экран (4:3)</PresentationFormat>
  <Paragraphs>40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 </vt:lpstr>
      <vt:lpstr>Слайд 2</vt:lpstr>
      <vt:lpstr>Что общего у слов ?</vt:lpstr>
      <vt:lpstr>Сказка </vt:lpstr>
      <vt:lpstr>Слайд 5</vt:lpstr>
      <vt:lpstr>Почему радуга разноцветная? </vt:lpstr>
      <vt:lpstr>Слайд 7</vt:lpstr>
      <vt:lpstr>Слайд 8</vt:lpstr>
      <vt:lpstr>Слайд 9</vt:lpstr>
      <vt:lpstr>Физминутка </vt:lpstr>
      <vt:lpstr>Слайд 11</vt:lpstr>
      <vt:lpstr>ЦВЕТА  РАДУГИ.</vt:lpstr>
      <vt:lpstr>ПРОВЕРИМ  СЕБЯ</vt:lpstr>
      <vt:lpstr>Слайд 14</vt:lpstr>
      <vt:lpstr>Почему радуга разноцветная? </vt:lpstr>
      <vt:lpstr>Оцени себя</vt:lpstr>
      <vt:lpstr>Слайд 17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USER</dc:creator>
  <cp:lastModifiedBy>USER</cp:lastModifiedBy>
  <cp:revision>13</cp:revision>
  <dcterms:created xsi:type="dcterms:W3CDTF">2019-03-16T17:27:36Z</dcterms:created>
  <dcterms:modified xsi:type="dcterms:W3CDTF">2019-03-16T19:27:06Z</dcterms:modified>
</cp:coreProperties>
</file>