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71" r:id="rId7"/>
    <p:sldId id="261" r:id="rId8"/>
    <p:sldId id="269" r:id="rId9"/>
    <p:sldId id="270" r:id="rId10"/>
    <p:sldId id="272" r:id="rId11"/>
    <p:sldId id="273" r:id="rId12"/>
    <p:sldId id="274" r:id="rId13"/>
    <p:sldId id="275" r:id="rId14"/>
    <p:sldId id="267" r:id="rId15"/>
    <p:sldId id="276" r:id="rId16"/>
    <p:sldId id="277" r:id="rId17"/>
    <p:sldId id="264" r:id="rId18"/>
    <p:sldId id="265" r:id="rId19"/>
    <p:sldId id="278" r:id="rId20"/>
    <p:sldId id="280" r:id="rId21"/>
    <p:sldId id="268" r:id="rId22"/>
    <p:sldId id="266" r:id="rId23"/>
  </p:sldIdLst>
  <p:sldSz cx="9144000" cy="6858000" type="screen4x3"/>
  <p:notesSz cx="6858000" cy="9945688"/>
  <p:custDataLst>
    <p:tags r:id="rId2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60"/>
  </p:normalViewPr>
  <p:slideViewPr>
    <p:cSldViewPr>
      <p:cViewPr varScale="1">
        <p:scale>
          <a:sx n="102" d="100"/>
          <a:sy n="102" d="100"/>
        </p:scale>
        <p:origin x="30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4119E-77F0-4CEB-9169-BA45E11BBA9F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BE7D-44A1-4ECF-85D8-5CE139E4B3C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4119E-77F0-4CEB-9169-BA45E11BBA9F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BE7D-44A1-4ECF-85D8-5CE139E4B3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4119E-77F0-4CEB-9169-BA45E11BBA9F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BE7D-44A1-4ECF-85D8-5CE139E4B3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4119E-77F0-4CEB-9169-BA45E11BBA9F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BE7D-44A1-4ECF-85D8-5CE139E4B3C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4119E-77F0-4CEB-9169-BA45E11BBA9F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BE7D-44A1-4ECF-85D8-5CE139E4B3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4119E-77F0-4CEB-9169-BA45E11BBA9F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BE7D-44A1-4ECF-85D8-5CE139E4B3C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4119E-77F0-4CEB-9169-BA45E11BBA9F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BE7D-44A1-4ECF-85D8-5CE139E4B3C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4119E-77F0-4CEB-9169-BA45E11BBA9F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BE7D-44A1-4ECF-85D8-5CE139E4B3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4119E-77F0-4CEB-9169-BA45E11BBA9F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BE7D-44A1-4ECF-85D8-5CE139E4B3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4119E-77F0-4CEB-9169-BA45E11BBA9F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BE7D-44A1-4ECF-85D8-5CE139E4B3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4119E-77F0-4CEB-9169-BA45E11BBA9F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BE7D-44A1-4ECF-85D8-5CE139E4B3C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8A4119E-77F0-4CEB-9169-BA45E11BBA9F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8E4BE7D-44A1-4ECF-85D8-5CE139E4B3C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63688" y="188640"/>
            <a:ext cx="6512511" cy="936104"/>
          </a:xfrm>
        </p:spPr>
        <p:txBody>
          <a:bodyPr/>
          <a:lstStyle/>
          <a:p>
            <a:pPr marL="0" indent="0" algn="ctr">
              <a:buNone/>
            </a:pPr>
            <a:r>
              <a:rPr lang="ru-RU" sz="1400" dirty="0">
                <a:solidFill>
                  <a:schemeClr val="tx1"/>
                </a:solidFill>
                <a:effectLst/>
              </a:rPr>
              <a:t>Муниципальное бюджетное общеобразовательное учреждение </a:t>
            </a:r>
            <a:br>
              <a:rPr lang="ru-RU" sz="1400" dirty="0">
                <a:solidFill>
                  <a:schemeClr val="tx1"/>
                </a:solidFill>
                <a:effectLst/>
              </a:rPr>
            </a:br>
            <a:r>
              <a:rPr lang="ru-RU" sz="1400" dirty="0">
                <a:solidFill>
                  <a:schemeClr val="tx1"/>
                </a:solidFill>
                <a:effectLst/>
              </a:rPr>
              <a:t>«Средняя общеобразовательная школа №11» </a:t>
            </a:r>
            <a:br>
              <a:rPr lang="ru-RU" sz="1400" dirty="0">
                <a:solidFill>
                  <a:schemeClr val="tx1"/>
                </a:solidFill>
                <a:effectLst/>
              </a:rPr>
            </a:br>
            <a:r>
              <a:rPr lang="ru-RU" sz="1400" dirty="0">
                <a:solidFill>
                  <a:schemeClr val="tx1"/>
                </a:solidFill>
                <a:effectLst/>
              </a:rPr>
              <a:t>г. Уссурийска Уго</a:t>
            </a:r>
            <a:r>
              <a:rPr lang="ru-RU" sz="1800" dirty="0">
                <a:effectLst/>
              </a:rPr>
              <a:t/>
            </a:r>
            <a:br>
              <a:rPr lang="ru-RU" sz="1800" dirty="0">
                <a:effectLst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1340768"/>
            <a:ext cx="74168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>Краткосрочный информационно-творческий проект</a:t>
            </a:r>
            <a:endParaRPr lang="ru-RU" sz="2000" dirty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>в группе младшего дошкольного возраста</a:t>
            </a:r>
            <a:endParaRPr lang="ru-RU" sz="2000" dirty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>«Бабочки»</a:t>
            </a:r>
            <a:endParaRPr lang="ru-RU" sz="2000" dirty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2000" b="1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«Удивительный лосось»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89305" y="4075848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Воспитатель 1 категории:</a:t>
            </a:r>
          </a:p>
          <a:p>
            <a:r>
              <a:rPr lang="ru-RU" dirty="0"/>
              <a:t>Стукалова Н. С.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635896" y="5805264"/>
            <a:ext cx="302433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r>
              <a:rPr lang="ru-RU" sz="1400" b="1" dirty="0">
                <a:solidFill>
                  <a:schemeClr val="tx1"/>
                </a:solidFill>
              </a:rPr>
              <a:t>Уссурийск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2021</a:t>
            </a:r>
            <a:endParaRPr lang="ru-RU" sz="1400" b="1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2CB825A-5AA9-4E00-B7F0-4ACF759CD9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59" y="2897361"/>
            <a:ext cx="4572000" cy="27363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7438946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41330E5B-08DE-40F3-A64F-E070AB80ACC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-108520" y="1124744"/>
            <a:ext cx="4176465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0DCB56BE-B170-4E1A-A090-07A63C910884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5" y="1268760"/>
            <a:ext cx="5076054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806F222D-B1B0-49D1-AC16-0C405F932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332656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Подвижные игры</a:t>
            </a:r>
          </a:p>
        </p:txBody>
      </p:sp>
    </p:spTree>
    <p:extLst>
      <p:ext uri="{BB962C8B-B14F-4D97-AF65-F5344CB8AC3E}">
        <p14:creationId xmlns:p14="http://schemas.microsoft.com/office/powerpoint/2010/main" val="3979284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1F19509-291D-4D1F-98E1-FC75CD0A41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43608" y="1541901"/>
            <a:ext cx="3346704" cy="64807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400" dirty="0"/>
              <a:t>«Рыбалка»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03804553-5CC7-47BD-A85D-CD6E7BADA9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763231" y="1487800"/>
            <a:ext cx="3346704" cy="756273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400" dirty="0"/>
              <a:t>«Собери </a:t>
            </a:r>
            <a:r>
              <a:rPr lang="ru-RU" sz="2400" dirty="0" err="1"/>
              <a:t>пазл</a:t>
            </a:r>
            <a:r>
              <a:rPr lang="ru-RU" sz="2400" dirty="0"/>
              <a:t>»</a:t>
            </a: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AE3D040B-BC05-40B2-8342-5FEE991FF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2720" y="404664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Настольные игры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6D5754E-32F4-4156-B51E-337C4E5EFE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58" t="1" r="20307" b="17450"/>
          <a:stretch/>
        </p:blipFill>
        <p:spPr>
          <a:xfrm>
            <a:off x="179513" y="2060848"/>
            <a:ext cx="4392488" cy="45765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26F466E-A8A2-4279-9F03-9DB57D7839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" r="8263" b="20601"/>
          <a:stretch/>
        </p:blipFill>
        <p:spPr>
          <a:xfrm>
            <a:off x="4763231" y="2060848"/>
            <a:ext cx="4057242" cy="45765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93725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31605A8-4A9D-4AF8-BB87-07C4977B7E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7701" y="1479435"/>
            <a:ext cx="3528392" cy="4896544"/>
          </a:xfrm>
          <a:ln w="5715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000" dirty="0">
                <a:solidFill>
                  <a:prstClr val="black"/>
                </a:solidFill>
              </a:rPr>
              <a:t>Как приятно в речке плавать.</a:t>
            </a:r>
          </a:p>
          <a:p>
            <a:pPr marL="0" indent="0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000" dirty="0">
                <a:solidFill>
                  <a:prstClr val="black"/>
                </a:solidFill>
              </a:rPr>
              <a:t> Берег слева, берег справа.</a:t>
            </a:r>
          </a:p>
          <a:p>
            <a:pPr marL="0" indent="0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000" dirty="0">
                <a:solidFill>
                  <a:prstClr val="black"/>
                </a:solidFill>
              </a:rPr>
              <a:t> Речка лентой впереди,</a:t>
            </a:r>
          </a:p>
          <a:p>
            <a:pPr marL="0" indent="0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000" dirty="0">
                <a:solidFill>
                  <a:prstClr val="black"/>
                </a:solidFill>
              </a:rPr>
              <a:t> Сверху мостик – погляди.</a:t>
            </a:r>
          </a:p>
          <a:p>
            <a:pPr marL="0" indent="0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000" dirty="0">
                <a:solidFill>
                  <a:prstClr val="black"/>
                </a:solidFill>
              </a:rPr>
              <a:t> Чтобы плыть ещё скорей,</a:t>
            </a:r>
          </a:p>
          <a:p>
            <a:pPr marL="0" indent="0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000" dirty="0">
                <a:solidFill>
                  <a:prstClr val="black"/>
                </a:solidFill>
              </a:rPr>
              <a:t> Надо нам грести быстрей.</a:t>
            </a:r>
          </a:p>
          <a:p>
            <a:pPr marL="0" indent="0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000" dirty="0">
                <a:solidFill>
                  <a:prstClr val="black"/>
                </a:solidFill>
              </a:rPr>
              <a:t> Мы работаем руками.</a:t>
            </a:r>
          </a:p>
          <a:p>
            <a:pPr marL="0" indent="0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000" dirty="0">
                <a:solidFill>
                  <a:prstClr val="black"/>
                </a:solidFill>
              </a:rPr>
              <a:t> Кто угонится за нами?</a:t>
            </a:r>
          </a:p>
          <a:p>
            <a:pPr marL="0" indent="0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000" dirty="0">
                <a:solidFill>
                  <a:prstClr val="black"/>
                </a:solidFill>
              </a:rPr>
              <a:t> А теперь пора нам, братцы,</a:t>
            </a:r>
          </a:p>
          <a:p>
            <a:pPr marL="0" indent="0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000" dirty="0">
                <a:solidFill>
                  <a:prstClr val="black"/>
                </a:solidFill>
              </a:rPr>
              <a:t> На песочке поваляться.</a:t>
            </a:r>
          </a:p>
          <a:p>
            <a:pPr marL="0" indent="0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000" dirty="0">
                <a:solidFill>
                  <a:prstClr val="black"/>
                </a:solidFill>
              </a:rPr>
              <a:t> Мы из речки вылезаем.</a:t>
            </a:r>
          </a:p>
          <a:p>
            <a:pPr marL="0" indent="0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000" dirty="0">
                <a:solidFill>
                  <a:prstClr val="black"/>
                </a:solidFill>
              </a:rPr>
              <a:t> И за партой продолжаем.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15CBFD64-66A8-473C-AE40-BD1571BE01C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340768"/>
            <a:ext cx="5364088" cy="5040560"/>
          </a:xfrm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B1E92348-88F5-4E03-8A55-66E360AAD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4595" y="47667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</a:rPr>
              <a:t>Пальчиковые игры</a:t>
            </a:r>
          </a:p>
        </p:txBody>
      </p:sp>
    </p:spTree>
    <p:extLst>
      <p:ext uri="{BB962C8B-B14F-4D97-AF65-F5344CB8AC3E}">
        <p14:creationId xmlns:p14="http://schemas.microsoft.com/office/powerpoint/2010/main" val="3831103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id="{83256984-5D9A-4A03-BBFD-122E1299A16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80220"/>
            <a:ext cx="4752528" cy="49731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8357FAD4-EC9C-4A4A-BCE8-7DF3FBBC4E86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8" r="24528" b="6451"/>
          <a:stretch/>
        </p:blipFill>
        <p:spPr>
          <a:xfrm>
            <a:off x="5004048" y="1480220"/>
            <a:ext cx="3960440" cy="49731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31A0B1BB-5CCB-45BF-ABBE-1BFF49A6F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4738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err="1">
                <a:solidFill>
                  <a:srgbClr val="002060"/>
                </a:solidFill>
              </a:rPr>
              <a:t>Физминутки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6511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0568" y="253832"/>
            <a:ext cx="19896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accent5"/>
                </a:solidFill>
              </a:rPr>
              <a:t>Стихи о рыбах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403434" y="1273757"/>
            <a:ext cx="4740566" cy="28623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tx1"/>
                </a:solidFill>
              </a:rPr>
              <a:t>А. Тесленко</a:t>
            </a:r>
            <a:endParaRPr lang="ru-RU" sz="2000" dirty="0">
              <a:solidFill>
                <a:schemeClr val="tx1"/>
              </a:solidFill>
            </a:endParaRPr>
          </a:p>
          <a:p>
            <a:r>
              <a:rPr lang="ru-RU" sz="2000" dirty="0"/>
              <a:t> В аквариуме рыбки</a:t>
            </a:r>
          </a:p>
          <a:p>
            <a:r>
              <a:rPr lang="ru-RU" sz="2000" dirty="0"/>
              <a:t>Туда-сюда снуют,</a:t>
            </a:r>
          </a:p>
          <a:p>
            <a:r>
              <a:rPr lang="ru-RU" sz="2000" dirty="0"/>
              <a:t>В аквариуме рыбки</a:t>
            </a:r>
          </a:p>
          <a:p>
            <a:r>
              <a:rPr lang="ru-RU" sz="2000" dirty="0"/>
              <a:t>Нам песенки поют.</a:t>
            </a:r>
          </a:p>
          <a:p>
            <a:r>
              <a:rPr lang="ru-RU" sz="2000" dirty="0"/>
              <a:t>Но песенок не слышно,</a:t>
            </a:r>
          </a:p>
          <a:p>
            <a:r>
              <a:rPr lang="ru-RU" sz="2000" dirty="0"/>
              <a:t>Известно это всем,</a:t>
            </a:r>
          </a:p>
          <a:p>
            <a:r>
              <a:rPr lang="ru-RU" sz="2000" dirty="0"/>
              <a:t>Что рыбки безголосые</a:t>
            </a:r>
          </a:p>
          <a:p>
            <a:r>
              <a:rPr lang="ru-RU" sz="2000" dirty="0"/>
              <a:t>Совсем, совсем, совсем.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EF567C-9ECA-4A86-92C1-BDBC8071038D}"/>
              </a:ext>
            </a:extLst>
          </p:cNvPr>
          <p:cNvSpPr/>
          <p:nvPr/>
        </p:nvSpPr>
        <p:spPr>
          <a:xfrm>
            <a:off x="251520" y="1306289"/>
            <a:ext cx="4032448" cy="28623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tx1"/>
                </a:solidFill>
              </a:rPr>
              <a:t>Е. Малёнкина</a:t>
            </a:r>
          </a:p>
          <a:p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Две рыбки резвятся в воде голубой,</a:t>
            </a:r>
          </a:p>
          <a:p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Сверкают своей чешуей золотой.</a:t>
            </a:r>
          </a:p>
          <a:p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 Мелькают в реке их нарядные спинки,</a:t>
            </a:r>
          </a:p>
          <a:p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И плавает рядом их мама – сардинка.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D44A51B-36AC-4A76-810A-874DE973BDE1}"/>
              </a:ext>
            </a:extLst>
          </p:cNvPr>
          <p:cNvSpPr/>
          <p:nvPr/>
        </p:nvSpPr>
        <p:spPr>
          <a:xfrm>
            <a:off x="2267744" y="4653136"/>
            <a:ext cx="4896544" cy="163121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</a:rPr>
              <a:t>Г. Фоков</a:t>
            </a:r>
            <a:endParaRPr lang="ru-RU" sz="2000" dirty="0">
              <a:solidFill>
                <a:prstClr val="black"/>
              </a:solidFill>
            </a:endParaRPr>
          </a:p>
          <a:p>
            <a:pPr lvl="0"/>
            <a:r>
              <a:rPr lang="ru-RU" sz="2000" dirty="0">
                <a:solidFill>
                  <a:prstClr val="black"/>
                </a:solidFill>
              </a:rPr>
              <a:t> 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Молча плавают рыбёшки.</a:t>
            </a:r>
          </a:p>
          <a:p>
            <a:pPr lvl="0"/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Брось в аквариум им крошки -</a:t>
            </a:r>
          </a:p>
          <a:p>
            <a:pPr lvl="0"/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Молча скушают обед.</a:t>
            </a:r>
          </a:p>
          <a:p>
            <a:pPr lvl="0"/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Молчаливей рыбок - нет.</a:t>
            </a:r>
          </a:p>
        </p:txBody>
      </p:sp>
    </p:spTree>
    <p:extLst>
      <p:ext uri="{BB962C8B-B14F-4D97-AF65-F5344CB8AC3E}">
        <p14:creationId xmlns:p14="http://schemas.microsoft.com/office/powerpoint/2010/main" val="33494796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id="{5646B4BB-1B03-492E-A898-FDE2CF84D16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37"/>
          <a:stretch/>
        </p:blipFill>
        <p:spPr>
          <a:xfrm>
            <a:off x="248854" y="2085540"/>
            <a:ext cx="4354816" cy="37917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E7701331-AA9F-47C3-B429-3D64DEB8352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060848"/>
            <a:ext cx="4052503" cy="38164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467C1B91-60DF-42D2-AD86-9E37F2F75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745" y="701824"/>
            <a:ext cx="10657184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4000" dirty="0">
                <a:solidFill>
                  <a:srgbClr val="002060"/>
                </a:solidFill>
              </a:rPr>
              <a:t>Рисование «Такие разные рыбки»</a:t>
            </a:r>
          </a:p>
        </p:txBody>
      </p:sp>
    </p:spTree>
    <p:extLst>
      <p:ext uri="{BB962C8B-B14F-4D97-AF65-F5344CB8AC3E}">
        <p14:creationId xmlns:p14="http://schemas.microsoft.com/office/powerpoint/2010/main" val="460986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5D95F0E4-7859-47BE-B5FA-1164B277E0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5978" y="260648"/>
            <a:ext cx="3346704" cy="639762"/>
          </a:xfrm>
        </p:spPr>
        <p:txBody>
          <a:bodyPr/>
          <a:lstStyle/>
          <a:p>
            <a:r>
              <a:rPr lang="ru-RU" sz="2800" i="1" dirty="0">
                <a:solidFill>
                  <a:srgbClr val="002060"/>
                </a:solidFill>
              </a:rPr>
              <a:t>«Штриховка»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3057478-2DDA-45A8-A271-B119B6B8B34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01941" y="476310"/>
            <a:ext cx="3036938" cy="3885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32CB7226-0ABB-4DB6-B4B1-CA323FCE81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4029154" cy="639762"/>
          </a:xfrm>
        </p:spPr>
        <p:txBody>
          <a:bodyPr/>
          <a:lstStyle/>
          <a:p>
            <a:r>
              <a:rPr lang="ru-RU" sz="2800" i="1" dirty="0">
                <a:solidFill>
                  <a:srgbClr val="002060"/>
                </a:solidFill>
              </a:rPr>
              <a:t>«Трафарет лосося»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823BE549-DC33-4C77-9435-76D354E75FD3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14525" y="1875381"/>
            <a:ext cx="4982740" cy="40291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C33B181-3C40-4936-89C3-4C52108CA25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1" t="6951" r="2977" b="10666"/>
          <a:stretch/>
        </p:blipFill>
        <p:spPr>
          <a:xfrm>
            <a:off x="477841" y="4005064"/>
            <a:ext cx="3874841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830969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fs00.infourok.ru/images/doc/59/73308/hello_html_m1f6a1a2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60037"/>
            <a:ext cx="2376264" cy="235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FA8E84D-ED5F-4845-AC1C-498CA7B157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05270" y="1279204"/>
            <a:ext cx="3429002" cy="45602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A15717A-7085-4760-815C-DFD7D68940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7979" y="3212976"/>
            <a:ext cx="4155731" cy="31167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0" name="Текст 1">
            <a:extLst>
              <a:ext uri="{FF2B5EF4-FFF2-40B4-BE49-F238E27FC236}">
                <a16:creationId xmlns:a16="http://schemas.microsoft.com/office/drawing/2014/main" id="{4065B184-4ED4-4087-B95A-2C941507A915}"/>
              </a:ext>
            </a:extLst>
          </p:cNvPr>
          <p:cNvSpPr txBox="1">
            <a:spLocks/>
          </p:cNvSpPr>
          <p:nvPr/>
        </p:nvSpPr>
        <p:spPr>
          <a:xfrm>
            <a:off x="244517" y="731520"/>
            <a:ext cx="5431339" cy="639762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2800" b="1" i="1" dirty="0">
                <a:solidFill>
                  <a:srgbClr val="002060"/>
                </a:solidFill>
              </a:rPr>
              <a:t>Аппликация «Лососи в море»</a:t>
            </a:r>
          </a:p>
        </p:txBody>
      </p:sp>
    </p:spTree>
    <p:extLst>
      <p:ext uri="{BB962C8B-B14F-4D97-AF65-F5344CB8AC3E}">
        <p14:creationId xmlns:p14="http://schemas.microsoft.com/office/powerpoint/2010/main" val="30568634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1">
            <a:extLst>
              <a:ext uri="{FF2B5EF4-FFF2-40B4-BE49-F238E27FC236}">
                <a16:creationId xmlns:a16="http://schemas.microsoft.com/office/drawing/2014/main" id="{0844B3BF-984D-480F-B42D-C91738454F97}"/>
              </a:ext>
            </a:extLst>
          </p:cNvPr>
          <p:cNvSpPr txBox="1">
            <a:spLocks/>
          </p:cNvSpPr>
          <p:nvPr/>
        </p:nvSpPr>
        <p:spPr>
          <a:xfrm>
            <a:off x="1143000" y="404664"/>
            <a:ext cx="6093296" cy="966618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None/>
            </a:pPr>
            <a:r>
              <a:rPr lang="ru-RU" sz="3200" b="1" i="1" dirty="0">
                <a:solidFill>
                  <a:srgbClr val="002060"/>
                </a:solidFill>
              </a:rPr>
              <a:t>Лепка «Рыбка»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93623B9-9FBB-452B-9A2A-85A163E897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929"/>
          <a:stretch/>
        </p:blipFill>
        <p:spPr>
          <a:xfrm>
            <a:off x="107504" y="1814310"/>
            <a:ext cx="4248472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8AB6173-EEB3-42E4-B0A1-1135F49B18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14" b="16283"/>
          <a:stretch/>
        </p:blipFill>
        <p:spPr>
          <a:xfrm>
            <a:off x="5111552" y="1700808"/>
            <a:ext cx="4032448" cy="4145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799719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A6F94565-5992-4C7A-A3D8-CE31ED3FA649}"/>
              </a:ext>
            </a:extLst>
          </p:cNvPr>
          <p:cNvSpPr txBox="1">
            <a:spLocks/>
          </p:cNvSpPr>
          <p:nvPr/>
        </p:nvSpPr>
        <p:spPr>
          <a:xfrm>
            <a:off x="1143000" y="404664"/>
            <a:ext cx="7245424" cy="1224136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None/>
            </a:pPr>
            <a:r>
              <a:rPr lang="ru-RU" sz="3200" b="1" i="1" dirty="0">
                <a:solidFill>
                  <a:srgbClr val="002060"/>
                </a:solidFill>
              </a:rPr>
              <a:t>Консультация для родителей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F481053-A296-4D3D-BEA5-6638EB5E78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412776"/>
            <a:ext cx="6858000" cy="5040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70150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97346"/>
            <a:ext cx="842493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/>
              <a:t>Тип проекта</a:t>
            </a:r>
            <a:r>
              <a:rPr lang="ru-RU" dirty="0"/>
              <a:t>: информационно - творческий</a:t>
            </a:r>
          </a:p>
          <a:p>
            <a:r>
              <a:rPr lang="ru-RU" b="1" u="sng" dirty="0"/>
              <a:t>Вид проекта</a:t>
            </a:r>
            <a:r>
              <a:rPr lang="ru-RU" dirty="0"/>
              <a:t>: групповой, краткосрочный </a:t>
            </a:r>
          </a:p>
          <a:p>
            <a:r>
              <a:rPr lang="ru-RU" b="1" u="sng" dirty="0"/>
              <a:t>Участники проекта</a:t>
            </a:r>
            <a:r>
              <a:rPr lang="ru-RU" dirty="0"/>
              <a:t>:</a:t>
            </a:r>
          </a:p>
          <a:p>
            <a:r>
              <a:rPr lang="ru-RU" dirty="0"/>
              <a:t>- дети группы младшего дошкольного возраста (3-4 лет);</a:t>
            </a:r>
          </a:p>
          <a:p>
            <a:r>
              <a:rPr lang="ru-RU" dirty="0"/>
              <a:t>- воспитатель – Стукалова Н. С.;</a:t>
            </a:r>
          </a:p>
          <a:p>
            <a:r>
              <a:rPr lang="ru-RU" dirty="0"/>
              <a:t>- родители воспитанников.</a:t>
            </a:r>
          </a:p>
          <a:p>
            <a:r>
              <a:rPr lang="ru-RU" b="1" u="sng" dirty="0"/>
              <a:t>Актуальность:</a:t>
            </a:r>
            <a:r>
              <a:rPr lang="ru-RU" dirty="0"/>
              <a:t> </a:t>
            </a:r>
          </a:p>
          <a:p>
            <a:pPr lvl="0"/>
            <a:r>
              <a:rPr lang="ru-RU" dirty="0"/>
              <a:t> </a:t>
            </a:r>
            <a:r>
              <a:rPr lang="ru-RU" b="1" u="sng" dirty="0"/>
              <a:t>Цель:</a:t>
            </a:r>
            <a:r>
              <a:rPr lang="ru-RU" dirty="0"/>
              <a:t> 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603020202020204" pitchFamily="34" charset="0"/>
              </a:rPr>
              <a:t>Воспитание бережного и ответственного отношения к сохранению лососей и их мест обитания. Закрепление положительного эмоционального опыта и знаний о важности сохранения лососевых в родном регионе.</a:t>
            </a:r>
          </a:p>
          <a:p>
            <a:r>
              <a:rPr lang="ru-RU" b="1" u="sng" dirty="0"/>
              <a:t>Задачи: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Формировать представления о жизни лососей:</a:t>
            </a:r>
            <a:r>
              <a:rPr lang="ru-RU" b="1" dirty="0"/>
              <a:t> </a:t>
            </a:r>
            <a:r>
              <a:rPr lang="ru-RU" dirty="0"/>
              <a:t>чем</a:t>
            </a:r>
            <a:r>
              <a:rPr lang="ru-RU" b="1" dirty="0"/>
              <a:t> </a:t>
            </a:r>
            <a:r>
              <a:rPr lang="ru-RU" dirty="0"/>
              <a:t>питаются, где живут, как дышат.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Развивать память, речь, наблюдательность.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Развивать интерес к познанию окружающего мира.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Способствовать развитию творческих способностей.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Воспитывать бережное отношение к природе и всему живому.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23075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2EAC20F-5D8F-42BF-80BE-F07CBF44BE6A}"/>
              </a:ext>
            </a:extLst>
          </p:cNvPr>
          <p:cNvSpPr/>
          <p:nvPr/>
        </p:nvSpPr>
        <p:spPr>
          <a:xfrm>
            <a:off x="899592" y="908720"/>
            <a:ext cx="79928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Результат:</a:t>
            </a:r>
            <a:endParaRPr lang="ru-RU" sz="2800" i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marL="285750">
              <a:buFont typeface="Arial" panose="020B0604020202020204" pitchFamily="34" charset="0"/>
              <a:buChar char="•"/>
            </a:pP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У детей сформировались представления о водных обитателях-лососях, их строении, внешнем виде, среде обитания, разнообразии видов, обитающих в нашем округе.</a:t>
            </a:r>
            <a:endParaRPr lang="ru-RU" sz="2800" i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marL="285750">
              <a:buFont typeface="Arial" panose="020B0604020202020204" pitchFamily="34" charset="0"/>
              <a:buChar char="•"/>
            </a:pP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Реализовались потребности детей в продуктивных видах деятельности.</a:t>
            </a:r>
            <a:endParaRPr lang="ru-RU" sz="2800" i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marL="285750">
              <a:buFont typeface="Arial" panose="020B0604020202020204" pitchFamily="34" charset="0"/>
              <a:buChar char="•"/>
            </a:pP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Созданы в группе условий для формирования первоначальных навыков экологической культуры.</a:t>
            </a:r>
            <a:endParaRPr lang="ru-RU" sz="2800" i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marL="285750">
              <a:buFont typeface="Arial" panose="020B0604020202020204" pitchFamily="34" charset="0"/>
              <a:buChar char="•"/>
            </a:pP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Вовлечены родители к участию в проектной деятельности.</a:t>
            </a:r>
            <a:endParaRPr lang="ru-RU" sz="2800" i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45608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06536" y="260648"/>
            <a:ext cx="16369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chemeClr val="accent5"/>
                </a:solidFill>
              </a:rPr>
              <a:t>вывод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C4ACFBD-7E8B-4D4D-BCA9-FA4C6A9309E9}"/>
              </a:ext>
            </a:extLst>
          </p:cNvPr>
          <p:cNvSpPr/>
          <p:nvPr/>
        </p:nvSpPr>
        <p:spPr>
          <a:xfrm>
            <a:off x="539552" y="1413063"/>
            <a:ext cx="8280920" cy="403187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i="1" dirty="0">
                <a:solidFill>
                  <a:schemeClr val="accent6">
                    <a:lumMod val="50000"/>
                  </a:schemeClr>
                </a:solidFill>
                <a:latin typeface="Helvetica Neue"/>
              </a:rPr>
              <a:t>Рыбы – часть живой природы, это очень интересные и удивительные существа. Они нуждаются в нашей защите. Вода – среда обитания рыб. Без неё не сможет прожить ни одно живое существо. Нужно, чтобы люди не загрязняли водоёмы, не вылавливали редких рыб и не занимались браконьерством! </a:t>
            </a:r>
            <a:endParaRPr lang="ru-RU" sz="3200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6106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3D21CD5-79D4-4FD6-9398-03EB48BE5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A8F4A15-0487-4C0E-9057-F0CF5871EA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2377">
            <a:off x="107504" y="2825552"/>
            <a:ext cx="4032448" cy="33397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80695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48680"/>
            <a:ext cx="856895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/>
              <a:t>Предполагаемый результат: </a:t>
            </a:r>
            <a:r>
              <a:rPr lang="ru-RU" dirty="0"/>
              <a:t>У детей сформируются представления о лососе: его строении, внешнем виде, среде обитания. Реализуются потребности детей в продуктивных видах деятельности. Создание в группе условий для формирования первоначальных навыков экологической культуры. Созданы условия для развития творческих способностей детей.</a:t>
            </a:r>
          </a:p>
          <a:p>
            <a:r>
              <a:rPr lang="ru-RU" dirty="0"/>
              <a:t> </a:t>
            </a:r>
          </a:p>
          <a:p>
            <a:r>
              <a:rPr lang="ru-RU" b="1" u="sng" dirty="0"/>
              <a:t>Образовательные области:</a:t>
            </a:r>
            <a:r>
              <a:rPr lang="ru-RU" dirty="0"/>
              <a:t> социально-коммуникативное развитие, познавательное развитие, речевое развитие, художественно-эстетическое развитие, физическое развитие. </a:t>
            </a:r>
          </a:p>
          <a:p>
            <a:r>
              <a:rPr lang="ru-RU" dirty="0"/>
              <a:t> </a:t>
            </a:r>
          </a:p>
          <a:p>
            <a:r>
              <a:rPr lang="ru-RU" b="1" dirty="0"/>
              <a:t>Планируемые продукты проекта:</a:t>
            </a:r>
            <a:endParaRPr lang="ru-RU" dirty="0"/>
          </a:p>
          <a:p>
            <a:r>
              <a:rPr lang="ru-RU" dirty="0"/>
              <a:t>Коллективная работа «Свободу лососю», папка «Интересные факты о лососе».</a:t>
            </a:r>
          </a:p>
          <a:p>
            <a:r>
              <a:rPr lang="ru-RU" dirty="0"/>
              <a:t>Художественное творчество: Лепка: «Рыбка», Аппликация: «Лосось в море»,  Рисование: «Такие разные рыбки», штриховка.</a:t>
            </a:r>
          </a:p>
          <a:p>
            <a:r>
              <a:rPr lang="ru-RU" dirty="0"/>
              <a:t>Познание: «Кто такой лосось».</a:t>
            </a:r>
          </a:p>
          <a:p>
            <a:r>
              <a:rPr lang="ru-RU" dirty="0"/>
              <a:t>ЧХЛ «История про капельку и ее друзей», «Лосось и пескарь»</a:t>
            </a:r>
          </a:p>
        </p:txBody>
      </p:sp>
    </p:spTree>
    <p:extLst>
      <p:ext uri="{BB962C8B-B14F-4D97-AF65-F5344CB8AC3E}">
        <p14:creationId xmlns:p14="http://schemas.microsoft.com/office/powerpoint/2010/main" val="675734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827584" y="476672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accent6"/>
                </a:solidFill>
              </a:rPr>
              <a:t>Этапы реализации проекта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85303" y="2087106"/>
            <a:ext cx="40655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I этап. Подготовительный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635896" y="3087544"/>
            <a:ext cx="43476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II этап. Реализация проекта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716016" y="4077072"/>
            <a:ext cx="3953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III этап. Заключительный</a:t>
            </a:r>
            <a:endParaRPr lang="ru-RU" sz="2400" dirty="0"/>
          </a:p>
        </p:txBody>
      </p:sp>
      <p:pic>
        <p:nvPicPr>
          <p:cNvPr id="1029" name="Picture 5" descr="https://fs00.infourok.ru/images/doc/59/73308/hello_html_m1f6a1a2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03" y="3087543"/>
            <a:ext cx="2887016" cy="286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487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131840" y="332656"/>
            <a:ext cx="3346704" cy="576064"/>
          </a:xfrm>
        </p:spPr>
        <p:txBody>
          <a:bodyPr/>
          <a:lstStyle/>
          <a:p>
            <a:r>
              <a:rPr lang="en-US" sz="3200" dirty="0">
                <a:solidFill>
                  <a:srgbClr val="FF0000"/>
                </a:solidFill>
              </a:rPr>
              <a:t>I </a:t>
            </a:r>
            <a:r>
              <a:rPr lang="ru-RU" sz="3200" dirty="0">
                <a:solidFill>
                  <a:srgbClr val="FF0000"/>
                </a:solidFill>
              </a:rPr>
              <a:t>этап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39552" y="908720"/>
            <a:ext cx="7128792" cy="583264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</a:rPr>
              <a:t>Сбор и анализ литературы по данной теме;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</a:rPr>
              <a:t>Разработка плана реализации проекта;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</a:rPr>
              <a:t>Подборка иллюстративного материала;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</a:rPr>
              <a:t>Подборка стихотворений, загадок,  по теме проекта;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</a:rPr>
              <a:t>Подборка подвижных игр;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</a:rPr>
              <a:t>Подготовка материала для изобразительной деятельности;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</a:rPr>
              <a:t>Подбор художественной и познавательной литературы для чтения детям.</a:t>
            </a:r>
          </a:p>
          <a:p>
            <a:pPr marL="45720" indent="0">
              <a:lnSpc>
                <a:spcPct val="150000"/>
              </a:lnSpc>
              <a:buNone/>
            </a:pPr>
            <a:endParaRPr lang="ru-RU" sz="2000" dirty="0">
              <a:solidFill>
                <a:srgbClr val="002060"/>
              </a:solidFill>
            </a:endParaRPr>
          </a:p>
          <a:p>
            <a:pPr marL="4572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4572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4572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848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>
            <a:extLst>
              <a:ext uri="{FF2B5EF4-FFF2-40B4-BE49-F238E27FC236}">
                <a16:creationId xmlns:a16="http://schemas.microsoft.com/office/drawing/2014/main" id="{EE6CB303-595F-40AC-BCCF-6AAF369DFA34}"/>
              </a:ext>
            </a:extLst>
          </p:cNvPr>
          <p:cNvSpPr txBox="1">
            <a:spLocks/>
          </p:cNvSpPr>
          <p:nvPr/>
        </p:nvSpPr>
        <p:spPr>
          <a:xfrm>
            <a:off x="467544" y="908720"/>
            <a:ext cx="8280919" cy="56886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</a:rPr>
              <a:t>Беседа с детьми </a:t>
            </a:r>
            <a:r>
              <a:rPr lang="ru-RU" sz="2000" dirty="0">
                <a:solidFill>
                  <a:srgbClr val="002060"/>
                </a:solidFill>
              </a:rPr>
              <a:t>«О жизни лосося».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</a:rPr>
              <a:t>ЧХЛ</a:t>
            </a:r>
            <a:r>
              <a:rPr lang="ru-RU" sz="2000" dirty="0">
                <a:solidFill>
                  <a:srgbClr val="002060"/>
                </a:solidFill>
              </a:rPr>
              <a:t> «История про капельку и ее друзей», «Лосось и пескарь»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</a:rPr>
              <a:t>Дидактические игры </a:t>
            </a:r>
            <a:r>
              <a:rPr lang="ru-RU" sz="2000" dirty="0">
                <a:solidFill>
                  <a:srgbClr val="002060"/>
                </a:solidFill>
              </a:rPr>
              <a:t>«Четвертый лишний», «Что делают лососи?», «Кого не стало?»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</a:rPr>
              <a:t>Подвижные игры </a:t>
            </a:r>
            <a:r>
              <a:rPr lang="ru-RU" sz="2000" dirty="0">
                <a:solidFill>
                  <a:srgbClr val="002060"/>
                </a:solidFill>
              </a:rPr>
              <a:t>«Лососи и щуки», «Рыбаки и рыбки».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</a:rPr>
              <a:t>Малоподвижные игры </a:t>
            </a:r>
            <a:r>
              <a:rPr lang="ru-RU" sz="2000" dirty="0">
                <a:solidFill>
                  <a:srgbClr val="002060"/>
                </a:solidFill>
              </a:rPr>
              <a:t>«Любят рыбки новый дом», «Поймай рыбку», «Кто как двигается»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</a:rPr>
              <a:t>Настольные игры </a:t>
            </a:r>
            <a:r>
              <a:rPr lang="ru-RU" sz="2000" dirty="0">
                <a:solidFill>
                  <a:srgbClr val="002060"/>
                </a:solidFill>
              </a:rPr>
              <a:t>«Собери </a:t>
            </a:r>
            <a:r>
              <a:rPr lang="ru-RU" sz="2000" dirty="0" err="1">
                <a:solidFill>
                  <a:srgbClr val="002060"/>
                </a:solidFill>
              </a:rPr>
              <a:t>пазл</a:t>
            </a:r>
            <a:r>
              <a:rPr lang="ru-RU" sz="2000" dirty="0">
                <a:solidFill>
                  <a:srgbClr val="002060"/>
                </a:solidFill>
              </a:rPr>
              <a:t>», кубики, рыбалка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</a:rPr>
              <a:t>Пальчиковые игры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b="1" dirty="0" err="1">
                <a:solidFill>
                  <a:srgbClr val="002060"/>
                </a:solidFill>
              </a:rPr>
              <a:t>Физминутки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</a:rPr>
              <a:t>Чтение стихотворений </a:t>
            </a:r>
            <a:r>
              <a:rPr lang="ru-RU" sz="2000" dirty="0">
                <a:solidFill>
                  <a:srgbClr val="002060"/>
                </a:solidFill>
              </a:rPr>
              <a:t>о рыбах. </a:t>
            </a:r>
            <a:r>
              <a:rPr lang="ru-RU" sz="2000" b="1" dirty="0">
                <a:solidFill>
                  <a:srgbClr val="002060"/>
                </a:solidFill>
              </a:rPr>
              <a:t>Загадывание загадок </a:t>
            </a:r>
            <a:r>
              <a:rPr lang="ru-RU" sz="2000" dirty="0">
                <a:solidFill>
                  <a:srgbClr val="002060"/>
                </a:solidFill>
              </a:rPr>
              <a:t>о рыбах.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</a:rPr>
              <a:t>Изобразительная деятельность</a:t>
            </a:r>
            <a:r>
              <a:rPr lang="ru-RU" sz="2000" dirty="0">
                <a:solidFill>
                  <a:srgbClr val="002060"/>
                </a:solidFill>
              </a:rPr>
              <a:t>: рисование «Такие разные лососи», штриховка «Рыбка», трафарет лосося; лепка «Рыбка»;</a:t>
            </a:r>
          </a:p>
          <a:p>
            <a:pPr marL="45720" indent="0">
              <a:buNone/>
            </a:pPr>
            <a:r>
              <a:rPr lang="ru-RU" sz="2000" dirty="0">
                <a:solidFill>
                  <a:srgbClr val="002060"/>
                </a:solidFill>
              </a:rPr>
              <a:t>аппликация «Лосось в море»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</a:rPr>
              <a:t>Консультация для родителей, «Интересные факты о лососе»</a:t>
            </a:r>
          </a:p>
        </p:txBody>
      </p:sp>
      <p:sp>
        <p:nvSpPr>
          <p:cNvPr id="8" name="Текст 5">
            <a:extLst>
              <a:ext uri="{FF2B5EF4-FFF2-40B4-BE49-F238E27FC236}">
                <a16:creationId xmlns:a16="http://schemas.microsoft.com/office/drawing/2014/main" id="{77815888-BDD7-4690-913C-FFBDCEF6C349}"/>
              </a:ext>
            </a:extLst>
          </p:cNvPr>
          <p:cNvSpPr txBox="1">
            <a:spLocks/>
          </p:cNvSpPr>
          <p:nvPr/>
        </p:nvSpPr>
        <p:spPr>
          <a:xfrm>
            <a:off x="2699792" y="188640"/>
            <a:ext cx="3346704" cy="64807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>
                <a:solidFill>
                  <a:srgbClr val="FF0000"/>
                </a:solidFill>
              </a:rPr>
              <a:t>II </a:t>
            </a:r>
            <a:r>
              <a:rPr lang="ru-RU" sz="3600" dirty="0">
                <a:solidFill>
                  <a:srgbClr val="FF0000"/>
                </a:solidFill>
              </a:rPr>
              <a:t>этап</a:t>
            </a:r>
          </a:p>
        </p:txBody>
      </p:sp>
    </p:spTree>
    <p:extLst>
      <p:ext uri="{BB962C8B-B14F-4D97-AF65-F5344CB8AC3E}">
        <p14:creationId xmlns:p14="http://schemas.microsoft.com/office/powerpoint/2010/main" val="1380579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937265" y="404664"/>
            <a:ext cx="3346704" cy="639762"/>
          </a:xfrm>
        </p:spPr>
        <p:txBody>
          <a:bodyPr/>
          <a:lstStyle/>
          <a:p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III 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этап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539552" y="1131705"/>
            <a:ext cx="3600399" cy="102056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000" b="1" dirty="0">
                <a:solidFill>
                  <a:srgbClr val="7030A0"/>
                </a:solidFill>
              </a:rPr>
              <a:t>Коллективная работа «Свободу лососю».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DBC1DB-5AA5-434B-BD92-F123F00DF9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7865" y="2250573"/>
            <a:ext cx="4301068" cy="41044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Текст 1">
            <a:extLst>
              <a:ext uri="{FF2B5EF4-FFF2-40B4-BE49-F238E27FC236}">
                <a16:creationId xmlns:a16="http://schemas.microsoft.com/office/drawing/2014/main" id="{BBA91218-5DE5-4AEB-9361-0F8AC24FE512}"/>
              </a:ext>
            </a:extLst>
          </p:cNvPr>
          <p:cNvSpPr txBox="1">
            <a:spLocks/>
          </p:cNvSpPr>
          <p:nvPr/>
        </p:nvSpPr>
        <p:spPr>
          <a:xfrm>
            <a:off x="4925321" y="4509995"/>
            <a:ext cx="4104456" cy="15121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Папка «Все о лососях»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811BB20-3187-463E-ADAB-F82C119A7E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6" r="4348" b="21651"/>
          <a:stretch/>
        </p:blipFill>
        <p:spPr>
          <a:xfrm>
            <a:off x="4781302" y="724545"/>
            <a:ext cx="3967161" cy="41773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67416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id="{46F2CC63-3501-4EE3-BA06-9EAB14BA5E5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08521" y="2636913"/>
            <a:ext cx="4392490" cy="352839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DDCB0407-CB2D-4E54-B956-8172EBA4FAB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96034" y="2794934"/>
            <a:ext cx="3960443" cy="36004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54EFAAD3-96D3-428C-AFE2-50521FF1E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836712"/>
            <a:ext cx="8280920" cy="1143000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«О жизни лосося» </a:t>
            </a:r>
            <a:b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ЧХЛ «История про капельку и ее друзей»</a:t>
            </a:r>
          </a:p>
        </p:txBody>
      </p:sp>
    </p:spTree>
    <p:extLst>
      <p:ext uri="{BB962C8B-B14F-4D97-AF65-F5344CB8AC3E}">
        <p14:creationId xmlns:p14="http://schemas.microsoft.com/office/powerpoint/2010/main" val="3781550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FE804CB-D68B-4A9E-A355-838344B0E0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21240" y="1547664"/>
            <a:ext cx="3777735" cy="441176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400" i="1" dirty="0">
                <a:solidFill>
                  <a:schemeClr val="accent6">
                    <a:lumMod val="75000"/>
                  </a:schemeClr>
                </a:solidFill>
              </a:rPr>
              <a:t>«Четвертый лишний»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0D2B83E2-6043-438E-BA0E-742F836CA8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48064" y="1574977"/>
            <a:ext cx="3490720" cy="441176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«Кого не стало»</a:t>
            </a: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8332C6D6-1202-4957-9A9A-933A0D311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4891" y="404664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Дидактические игры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6B01328-9D26-4F6D-8B15-D42AE21E0A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00"/>
          <a:stretch/>
        </p:blipFill>
        <p:spPr>
          <a:xfrm>
            <a:off x="161835" y="2016153"/>
            <a:ext cx="4896544" cy="4464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9AAAAB2-3E1D-42F9-AE46-7F931706D9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0" r="8000" b="4801"/>
          <a:stretch/>
        </p:blipFill>
        <p:spPr>
          <a:xfrm rot="5400000">
            <a:off x="5027174" y="2353067"/>
            <a:ext cx="4176464" cy="37906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686222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7544faac0c0d346aa876a276cfe07d196b5a0"/>
</p:tagLst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291</TotalTime>
  <Words>459</Words>
  <Application>Microsoft Office PowerPoint</Application>
  <PresentationFormat>Экран (4:3)</PresentationFormat>
  <Paragraphs>122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arial</vt:lpstr>
      <vt:lpstr>Calibri</vt:lpstr>
      <vt:lpstr>Georgia</vt:lpstr>
      <vt:lpstr>Helvetica Neue</vt:lpstr>
      <vt:lpstr>Times New Roman</vt:lpstr>
      <vt:lpstr>Trebuchet MS</vt:lpstr>
      <vt:lpstr>Wingdings</vt:lpstr>
      <vt:lpstr>Воздушный поток</vt:lpstr>
      <vt:lpstr>Муниципальное бюджетное общеобразовательное учреждение  «Средняя общеобразовательная школа №11»  г. Уссурийска Уго </vt:lpstr>
      <vt:lpstr>Презентация PowerPoint</vt:lpstr>
      <vt:lpstr>Презентация PowerPoint</vt:lpstr>
      <vt:lpstr>Этапы реализации проекта</vt:lpstr>
      <vt:lpstr>Презентация PowerPoint</vt:lpstr>
      <vt:lpstr>Презентация PowerPoint</vt:lpstr>
      <vt:lpstr>Презентация PowerPoint</vt:lpstr>
      <vt:lpstr>Беседа «О жизни лосося»  ЧХЛ «История про капельку и ее друзей»</vt:lpstr>
      <vt:lpstr>Дидактические игры</vt:lpstr>
      <vt:lpstr>Подвижные игры</vt:lpstr>
      <vt:lpstr>Настольные игры</vt:lpstr>
      <vt:lpstr>Пальчиковые игры</vt:lpstr>
      <vt:lpstr>Физминутки</vt:lpstr>
      <vt:lpstr>Презентация PowerPoint</vt:lpstr>
      <vt:lpstr>Рисование «Такие разные рыбки»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детский сад общеразвивающего вида с приоритетным осуществлением деятельности по художественно - эстетическому развитию детей №17 «Ромашка» г. Ессентуки</dc:title>
  <dc:creator>Юрий</dc:creator>
  <cp:lastModifiedBy>User</cp:lastModifiedBy>
  <cp:revision>46</cp:revision>
  <cp:lastPrinted>2019-04-09T11:56:55Z</cp:lastPrinted>
  <dcterms:created xsi:type="dcterms:W3CDTF">2017-10-21T08:29:31Z</dcterms:created>
  <dcterms:modified xsi:type="dcterms:W3CDTF">2022-03-17T05:15:34Z</dcterms:modified>
</cp:coreProperties>
</file>