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  <p:sldId id="257" r:id="rId7"/>
    <p:sldId id="262" r:id="rId8"/>
    <p:sldId id="272" r:id="rId9"/>
    <p:sldId id="273" r:id="rId10"/>
    <p:sldId id="263" r:id="rId11"/>
    <p:sldId id="264" r:id="rId12"/>
    <p:sldId id="265" r:id="rId13"/>
    <p:sldId id="266" r:id="rId14"/>
    <p:sldId id="268" r:id="rId15"/>
    <p:sldId id="267" r:id="rId16"/>
    <p:sldId id="270" r:id="rId17"/>
    <p:sldId id="269" r:id="rId18"/>
    <p:sldId id="271" r:id="rId19"/>
    <p:sldId id="274" r:id="rId20"/>
    <p:sldId id="275" r:id="rId21"/>
    <p:sldId id="276" r:id="rId22"/>
  </p:sldIdLst>
  <p:sldSz cx="9144000" cy="6858000" type="screen4x3"/>
  <p:notesSz cx="6858000" cy="9144000"/>
  <p:embeddedFontLst>
    <p:embeddedFont>
      <p:font typeface="Cassandra" pitchFamily="66" charset="0"/>
      <p:regular r:id="rId23"/>
    </p:embeddedFont>
    <p:embeddedFont>
      <p:font typeface="Aharoni" pitchFamily="2" charset="-79"/>
      <p:bold r:id="rId24"/>
    </p:embeddedFont>
    <p:embeddedFont>
      <p:font typeface="Century" pitchFamily="18" charset="0"/>
      <p:regular r:id="rId25"/>
    </p:embeddedFont>
    <p:embeddedFont>
      <p:font typeface="Monotype Corsiva" pitchFamily="66" charset="0"/>
      <p: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6600FF"/>
    <a:srgbClr val="FF0066"/>
    <a:srgbClr val="00FF00"/>
    <a:srgbClr val="F90B05"/>
    <a:srgbClr val="A42320"/>
    <a:srgbClr val="C42A26"/>
    <a:srgbClr val="8D1E1B"/>
    <a:srgbClr val="820041"/>
    <a:srgbClr val="CC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32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8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ellbaby.com.ua/upload/iblock/20c/20c4251e595c011b1e4396f41dc73834.jpg" TargetMode="External"/><Relationship Id="rId3" Type="http://schemas.openxmlformats.org/officeDocument/2006/relationships/hyperlink" Target="http://www.playcast.ru/uploads/2015/08/30/14880239.png" TargetMode="External"/><Relationship Id="rId7" Type="http://schemas.openxmlformats.org/officeDocument/2006/relationships/hyperlink" Target="http://www.playing-field.ru/img/2015/052021/0841310" TargetMode="External"/><Relationship Id="rId2" Type="http://schemas.openxmlformats.org/officeDocument/2006/relationships/hyperlink" Target="https://crosssellguide.com/wp-content/uploads/2015/07/obzor-servisov-rassilky-part2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uzzleit.club/files/puzzles/69/68754/_thumb.jpg" TargetMode="External"/><Relationship Id="rId5" Type="http://schemas.openxmlformats.org/officeDocument/2006/relationships/hyperlink" Target="http://buratino33.rusedu.net/gallery/1566/Buratino2.jpg" TargetMode="External"/><Relationship Id="rId4" Type="http://schemas.openxmlformats.org/officeDocument/2006/relationships/hyperlink" Target="http://w.million-otkrytok.ru/pub_images/catalog/460701275952800048.jpg" TargetMode="External"/><Relationship Id="rId9" Type="http://schemas.openxmlformats.org/officeDocument/2006/relationships/hyperlink" Target="http://www.35detsad.ru/dlya-detskogo-sada/didakticheskie-chasiki/obuchenie-detei-dni-nedeli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im0-tub-ru.yandex.net/i?id=14b68a0b17f3155551a21f0034937a80&amp;n=33&amp;h=215&amp;w=135" TargetMode="External"/><Relationship Id="rId2" Type="http://schemas.openxmlformats.org/officeDocument/2006/relationships/hyperlink" Target="http://www.vecherniyorenburg.ru/userfiles/clauses/large/391_TSar-gorokh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xtira.tv/_ph/57/2/362733174.jpg?1460313651" TargetMode="External"/><Relationship Id="rId5" Type="http://schemas.openxmlformats.org/officeDocument/2006/relationships/hyperlink" Target="http://www.playing-field.ru/img/2015/052117/1935475" TargetMode="External"/><Relationship Id="rId4" Type="http://schemas.openxmlformats.org/officeDocument/2006/relationships/hyperlink" Target="http://www.playing-field.ru/img/2015/052111/1324131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76672"/>
            <a:ext cx="7992888" cy="194421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C42A2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sandra" pitchFamily="66" charset="0"/>
              </a:rPr>
              <a:t>Приключение в мире сказок</a:t>
            </a:r>
            <a:endParaRPr lang="ru-RU" sz="5400" b="1" dirty="0">
              <a:ln w="11430"/>
              <a:solidFill>
                <a:srgbClr val="C42A2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sandra" pitchFamily="66" charset="0"/>
            </a:endParaRPr>
          </a:p>
        </p:txBody>
      </p:sp>
      <p:pic>
        <p:nvPicPr>
          <p:cNvPr id="4" name="Picture 7" descr="https://im2-tub-ru.yandex.net/i?id=d9a8c5c516ce7650e1c7f57ee24ecdbc&amp;n=33&amp;h=215&amp;w=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492896"/>
            <a:ext cx="3339161" cy="25014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75856" y="5473005"/>
            <a:ext cx="58681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ssandra" pitchFamily="66" charset="0"/>
              </a:rPr>
              <a:t>Педагог-психолог Аксенова Анна Васильевна</a:t>
            </a:r>
          </a:p>
          <a:p>
            <a:r>
              <a:rPr lang="ru-RU" sz="2800" b="1" dirty="0" smtClean="0">
                <a:latin typeface="Cassandra" pitchFamily="66" charset="0"/>
              </a:rPr>
              <a:t> МОУ «Сретенская СОШ №1»</a:t>
            </a:r>
            <a:endParaRPr lang="ru-RU" sz="2800" b="1" dirty="0">
              <a:latin typeface="Cassandr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55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u="sng" dirty="0" smtClean="0">
                <a:solidFill>
                  <a:srgbClr val="F90B05"/>
                </a:solidFill>
                <a:latin typeface="Cassandra" pitchFamily="66" charset="0"/>
              </a:rPr>
              <a:t>Время суток</a:t>
            </a:r>
            <a:endParaRPr lang="ru-RU" sz="7200" b="1" u="sng" dirty="0">
              <a:solidFill>
                <a:srgbClr val="F90B05"/>
              </a:solidFill>
              <a:latin typeface="Cassandr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52320" y="2276872"/>
            <a:ext cx="432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628800"/>
            <a:ext cx="76370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latin typeface="Cassandra" pitchFamily="66" charset="0"/>
              </a:rPr>
              <a:t>День       Вечер       Утро       Ночь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348880"/>
            <a:ext cx="4988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2276872"/>
            <a:ext cx="3660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3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2348880"/>
            <a:ext cx="35779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 descr="http://www.playing-field.ru/img/2015/052021/08413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2952" y="2996952"/>
            <a:ext cx="3861048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allAtOnce"/>
      <p:bldP spid="6" grpId="0" build="p"/>
      <p:bldP spid="7" grpId="0" build="p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u="sng" dirty="0" smtClean="0">
                <a:solidFill>
                  <a:srgbClr val="00B0F0"/>
                </a:solidFill>
                <a:latin typeface="Cassandra" pitchFamily="66" charset="0"/>
              </a:rPr>
              <a:t>Времена года</a:t>
            </a:r>
            <a:endParaRPr lang="ru-RU" sz="7200" b="1" u="sng" dirty="0">
              <a:solidFill>
                <a:srgbClr val="00B0F0"/>
              </a:solidFill>
              <a:latin typeface="Cassandr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40352" y="2780928"/>
            <a:ext cx="3600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060848"/>
            <a:ext cx="78822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00FF"/>
                </a:solidFill>
                <a:latin typeface="Cassandra" pitchFamily="66" charset="0"/>
              </a:rPr>
              <a:t>Весна     Осень    Зима    Лето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852936"/>
            <a:ext cx="5245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2852936"/>
            <a:ext cx="4320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285293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pic>
        <p:nvPicPr>
          <p:cNvPr id="5122" name="Picture 2" descr="http://www.razumniki.ru/images/articles/obuchenie_detey/god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546230"/>
            <a:ext cx="5004048" cy="3311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u="sng" dirty="0" smtClean="0">
                <a:solidFill>
                  <a:srgbClr val="6600FF"/>
                </a:solidFill>
                <a:latin typeface="Cassandra" pitchFamily="66" charset="0"/>
              </a:rPr>
              <a:t>Дни недели</a:t>
            </a:r>
            <a:endParaRPr lang="ru-RU" sz="8000" b="1" u="sng" dirty="0">
              <a:solidFill>
                <a:srgbClr val="6600FF"/>
              </a:solidFill>
              <a:latin typeface="Cassandr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4368" y="2708920"/>
            <a:ext cx="4137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4400" dirty="0" smtClean="0"/>
              <a:t>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44824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solidFill>
                  <a:srgbClr val="00B0F0"/>
                </a:solidFill>
                <a:latin typeface="Cassandra" pitchFamily="66" charset="0"/>
              </a:rPr>
              <a:t>Среда      Понедельник     Вторник      Четверг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708920"/>
            <a:ext cx="5245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270892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2636912"/>
            <a:ext cx="5245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2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http://www.35detsad.ru/dlya-detskogo-sada/didakticheskie-chasiki/obuchenie-detei-dni-nede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510136"/>
            <a:ext cx="3347864" cy="3347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p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solidFill>
                  <a:srgbClr val="FF0066"/>
                </a:solidFill>
                <a:latin typeface="Cassandra" pitchFamily="66" charset="0"/>
              </a:rPr>
              <a:t>Физкультминутка</a:t>
            </a:r>
            <a:endParaRPr lang="ru-RU" sz="6000" b="1" u="sng" dirty="0">
              <a:solidFill>
                <a:srgbClr val="FF0066"/>
              </a:solidFill>
              <a:latin typeface="Cassandra" pitchFamily="66" charset="0"/>
            </a:endParaRPr>
          </a:p>
        </p:txBody>
      </p:sp>
      <p:pic>
        <p:nvPicPr>
          <p:cNvPr id="2050" name="Picture 2" descr="http://www.vecherniyorenburg.ru/userfiles/clauses/large/391_TSar-gorok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4370300" cy="558924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55976" y="1340768"/>
            <a:ext cx="46805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Давным-давно жил царь Горох</a:t>
            </a:r>
            <a:b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И делал каждый день зарядку.</a:t>
            </a:r>
            <a:b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Он головой крутил-вертел</a:t>
            </a:r>
            <a:b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И танцевал вприсядку.</a:t>
            </a:r>
            <a:b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Плечами уши доставал</a:t>
            </a:r>
            <a:b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И сильно прогибался,</a:t>
            </a:r>
            <a:b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Он руки к небу поднимал,</a:t>
            </a:r>
            <a:b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B0F0"/>
                </a:solidFill>
                <a:latin typeface="Monotype Corsiva" pitchFamily="66" charset="0"/>
              </a:rPr>
              <a:t>За солнышко хватался. </a:t>
            </a:r>
            <a:endParaRPr lang="ru-RU" sz="3200" b="1" dirty="0">
              <a:solidFill>
                <a:srgbClr val="00B0F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8640"/>
            <a:ext cx="4762872" cy="115699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90B05"/>
                </a:solidFill>
                <a:latin typeface="Monotype Corsiva" pitchFamily="66" charset="0"/>
              </a:rPr>
              <a:t>Красная шапочка </a:t>
            </a:r>
            <a:endParaRPr lang="ru-RU" sz="5400" b="1" dirty="0">
              <a:solidFill>
                <a:srgbClr val="F90B05"/>
              </a:solidFill>
              <a:latin typeface="Monotype Corsiva" pitchFamily="66" charset="0"/>
            </a:endParaRPr>
          </a:p>
        </p:txBody>
      </p:sp>
      <p:pic>
        <p:nvPicPr>
          <p:cNvPr id="25602" name="Picture 2" descr="http://city-007.com/image/56a49809e8d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991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festival.1september.ru/articles/517847/img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ity-007.com/image/56a49809e8d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10278">
            <a:off x="422433" y="3361138"/>
            <a:ext cx="2051720" cy="3272934"/>
          </a:xfrm>
          <a:prstGeom prst="rect">
            <a:avLst/>
          </a:prstGeom>
          <a:noFill/>
        </p:spPr>
      </p:pic>
      <p:pic>
        <p:nvPicPr>
          <p:cNvPr id="3" name="Picture 4" descr="548_proportional_2c59414003f3d69dde8ab61d138def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6081">
            <a:off x="6417698" y="4023344"/>
            <a:ext cx="1728192" cy="248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39285">
            <a:off x="2607312" y="808378"/>
            <a:ext cx="2411760" cy="386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puzzleit.club/files/puzzles/69/68754/_thum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60648"/>
            <a:ext cx="2019642" cy="2808312"/>
          </a:xfrm>
          <a:prstGeom prst="rect">
            <a:avLst/>
          </a:prstGeom>
          <a:noFill/>
        </p:spPr>
      </p:pic>
      <p:pic>
        <p:nvPicPr>
          <p:cNvPr id="30722" name="Picture 2" descr="http://w.million-otkrytok.ru/pub_images/catalog/4607012759528000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188640"/>
            <a:ext cx="3134122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1340768"/>
            <a:ext cx="82381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 какое самым трудным?</a:t>
            </a:r>
            <a:endParaRPr kumimoji="0" lang="ru-RU" sz="6000" b="1" i="0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48680"/>
            <a:ext cx="73003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F90B05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Понравилось ли вам оно?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348880"/>
            <a:ext cx="80794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00B0F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Что особенно запомнилось?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858" y="3140968"/>
            <a:ext cx="90861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B05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Какое задание было самым лёгким?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build="allAtOnce"/>
      <p:bldP spid="3" grpId="0" build="allAtOnce"/>
      <p:bldP spid="4" grpId="0" build="p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1196752"/>
            <a:ext cx="62281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–</a:t>
            </a:r>
            <a:r>
              <a:rPr lang="ru-RU" sz="5400" dirty="0" smtClean="0">
                <a:ln>
                  <a:solidFill>
                    <a:srgbClr val="FFFF00"/>
                  </a:solidFill>
                </a:ln>
                <a:solidFill>
                  <a:srgbClr val="00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получилось</a:t>
            </a:r>
            <a:r>
              <a:rPr lang="ru-RU" sz="5400" dirty="0" smtClean="0">
                <a:ln>
                  <a:solidFill>
                    <a:srgbClr val="FFFF00"/>
                  </a:solidFill>
                </a:ln>
                <a:solidFill>
                  <a:srgbClr val="00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все</a:t>
            </a:r>
            <a:r>
              <a:rPr lang="ru-RU" sz="5400" dirty="0" smtClean="0">
                <a:ln>
                  <a:solidFill>
                    <a:srgbClr val="FFFF00"/>
                  </a:solidFill>
                </a:ln>
                <a:solidFill>
                  <a:srgbClr val="00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отлично</a:t>
            </a:r>
            <a:endParaRPr lang="ru-RU" sz="5400" b="1" cap="none" spc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3933056"/>
            <a:ext cx="69210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- старался,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 но были некоторые ошибки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1619672" y="980728"/>
            <a:ext cx="1656184" cy="1584176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2483768" y="3429000"/>
            <a:ext cx="1800200" cy="1440160"/>
          </a:xfrm>
          <a:prstGeom prst="star5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FF0000"/>
                </a:solidFill>
                <a:latin typeface="Cassandra" pitchFamily="66" charset="0"/>
              </a:rPr>
              <a:t>Список использованных источников</a:t>
            </a:r>
            <a:endParaRPr lang="ru-RU" sz="4000" b="1" u="sng" dirty="0">
              <a:solidFill>
                <a:srgbClr val="FF0000"/>
              </a:solidFill>
              <a:latin typeface="Cassandr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https://crosssellguide.com/wp-content/uploads/2015/07/obzor-servisov-rassilky-part2.png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55576" y="90872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1. Картинка письмо 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2. Доктор Айболит  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9024" y="191683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http://www.playcast.ru/uploads/2015/08/30/14880239.png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204864"/>
            <a:ext cx="170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3. Иван царевич 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564904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http://w.million-otkrytok.ru/pub_images/catalog/460701275952800048.jpg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2924944"/>
            <a:ext cx="1532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4. Буратино 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2924944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http://buratino33.rusedu.net/gallery/1566/Buratino2.jpg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3429000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http://puzzleit.club/files/puzzles/69/68754/_thumb.jpg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3429000"/>
            <a:ext cx="1838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5. Кот в сапогах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99792" y="378904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http://www.playing-field.ru/img/2015/052021/0841310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08" y="3789040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6. Время суток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4149080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http://wellbaby.com.ua/upload/iblock/20c/20c4251e595c011b1e4396f41dc73834.jpg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187624" y="4149080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7. Время года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19672" y="4941168"/>
            <a:ext cx="1558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8. Дни недели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4869160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http://www.35detsad.ru/dlya-detskogo-sada/didakticheskie-chasiki/obuchenie-detei-dni-nedeli.jpg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39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73142" y="908720"/>
            <a:ext cx="47708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Cassandra" pitchFamily="66" charset="0"/>
              </a:rPr>
              <a:t>Доктор Айболит</a:t>
            </a:r>
            <a:endParaRPr lang="ru-RU" sz="4400" b="1" dirty="0">
              <a:solidFill>
                <a:srgbClr val="7030A0"/>
              </a:solidFill>
              <a:latin typeface="Cassandr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5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138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9. Царь горох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052736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http://www.vecherniyorenburg.ru/userfiles/clauses/large/391_TSar-gorokh.jpg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484784"/>
            <a:ext cx="221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10. Красная шапочка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44824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https://im0-tub-ru.yandex.net/i?id=14b68a0b17f3155551a21f0034937a80&amp;n=33&amp;h=215&amp;w=135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2708920"/>
            <a:ext cx="464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3140968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http://www.playing-field.ru/img/2015/052111/1324131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573016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http://www.playing-field.ru/img/2015/052117/1935475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87624" y="270892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assandra" pitchFamily="66" charset="0"/>
              </a:rPr>
              <a:t>Картинки с примерами для раскрашивания:</a:t>
            </a:r>
            <a:endParaRPr lang="ru-RU" b="1" dirty="0">
              <a:latin typeface="Cassandr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3933056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http://www.ixtira.tv/_ph/57/2/362733174.jpg?1460313651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67544" y="697334"/>
            <a:ext cx="828092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Спасибо автору за шаблон!</a:t>
            </a:r>
            <a:endParaRPr lang="ru-RU" sz="2400" dirty="0" smtClean="0"/>
          </a:p>
          <a:p>
            <a:pPr algn="ctr"/>
            <a:r>
              <a:rPr lang="ru-RU" sz="2400" b="1" dirty="0" smtClean="0"/>
              <a:t>Автор </a:t>
            </a:r>
            <a:r>
              <a:rPr lang="ru-RU" sz="2400" b="1" dirty="0"/>
              <a:t>шаблона: </a:t>
            </a:r>
            <a:endParaRPr lang="ru-RU" dirty="0"/>
          </a:p>
          <a:p>
            <a:pPr algn="ctr"/>
            <a:r>
              <a:rPr lang="ru-RU" sz="2400" b="1" i="1" dirty="0" err="1"/>
              <a:t>Ранько</a:t>
            </a:r>
            <a:r>
              <a:rPr lang="ru-RU" sz="2400" b="1" i="1" dirty="0"/>
              <a:t> Елена Алексеевна </a:t>
            </a:r>
          </a:p>
          <a:p>
            <a:pPr algn="ctr"/>
            <a:r>
              <a:rPr lang="ru-RU" sz="2400" i="1" dirty="0"/>
              <a:t>учитель начальных классов  </a:t>
            </a:r>
          </a:p>
          <a:p>
            <a:pPr algn="ctr"/>
            <a:r>
              <a:rPr lang="ru-RU" sz="2400" i="1" dirty="0"/>
              <a:t>МАОУ </a:t>
            </a:r>
            <a:r>
              <a:rPr lang="ru-RU" sz="2400" i="1" dirty="0" smtClean="0"/>
              <a:t>лицей </a:t>
            </a:r>
            <a:r>
              <a:rPr lang="ru-RU" sz="2400" i="1" dirty="0"/>
              <a:t>№</a:t>
            </a:r>
            <a:r>
              <a:rPr lang="ru-RU" sz="2400" i="1" dirty="0" smtClean="0"/>
              <a:t>21 </a:t>
            </a:r>
          </a:p>
          <a:p>
            <a:pPr algn="ctr"/>
            <a:r>
              <a:rPr lang="ru-RU" sz="2400" i="1" dirty="0" smtClean="0"/>
              <a:t>г</a:t>
            </a:r>
            <a:r>
              <a:rPr lang="ru-RU" sz="2400" i="1" dirty="0"/>
              <a:t>. </a:t>
            </a:r>
            <a:r>
              <a:rPr lang="ru-RU" sz="2400" i="1" dirty="0" smtClean="0"/>
              <a:t>Иваново</a:t>
            </a:r>
            <a:endParaRPr lang="ru-RU" b="1" i="1" dirty="0"/>
          </a:p>
          <a:p>
            <a:pPr algn="ctr"/>
            <a:r>
              <a:rPr lang="ru-RU" sz="2400" b="1" i="1" dirty="0"/>
              <a:t>Сайт: </a:t>
            </a:r>
            <a:r>
              <a:rPr lang="en-US" sz="2400" i="1" dirty="0" smtClean="0">
                <a:hlinkClick r:id="rId2"/>
              </a:rPr>
              <a:t>http://elenaranko.ucoz.ru/</a:t>
            </a:r>
            <a:r>
              <a:rPr lang="ru-RU" sz="2400" i="1" dirty="0" smtClean="0"/>
              <a:t> </a:t>
            </a:r>
            <a:endParaRPr lang="ru-RU" sz="24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89"/>
          <p:cNvGraphicFramePr>
            <a:graphicFrameLocks/>
          </p:cNvGraphicFramePr>
          <p:nvPr/>
        </p:nvGraphicFramePr>
        <p:xfrm>
          <a:off x="1835696" y="836712"/>
          <a:ext cx="6192684" cy="4608513"/>
        </p:xfrm>
        <a:graphic>
          <a:graphicData uri="http://schemas.openxmlformats.org/drawingml/2006/table">
            <a:tbl>
              <a:tblPr/>
              <a:tblGrid>
                <a:gridCol w="688076"/>
                <a:gridCol w="688076"/>
                <a:gridCol w="688076"/>
                <a:gridCol w="688076"/>
                <a:gridCol w="688076"/>
                <a:gridCol w="688076"/>
                <a:gridCol w="688076"/>
                <a:gridCol w="688076"/>
                <a:gridCol w="688076"/>
              </a:tblGrid>
              <a:tr h="658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д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haroni" pitchFamily="2" charset="-79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н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haroni" pitchFamily="2" charset="-79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з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haroni" pitchFamily="2" charset="-79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haroni" pitchFamily="2" charset="-79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haroni" pitchFamily="2" charset="-79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ф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haroni" pitchFamily="2" charset="-79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з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haroni" pitchFamily="2" charset="-79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haroni" pitchFamily="2" charset="-79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3203848" y="836712"/>
            <a:ext cx="2736304" cy="576064"/>
          </a:xfrm>
          <a:prstGeom prst="ellips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3851920" y="1484784"/>
            <a:ext cx="2808312" cy="648072"/>
          </a:xfrm>
          <a:prstGeom prst="ellips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4572000" y="2060848"/>
            <a:ext cx="3456384" cy="792088"/>
          </a:xfrm>
          <a:prstGeom prst="ellips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1835696" y="4149080"/>
            <a:ext cx="2808312" cy="648071"/>
          </a:xfrm>
          <a:prstGeom prst="ellips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Oval 10"/>
          <p:cNvSpPr>
            <a:spLocks noChangeArrowheads="1"/>
          </p:cNvSpPr>
          <p:nvPr/>
        </p:nvSpPr>
        <p:spPr bwMode="auto">
          <a:xfrm>
            <a:off x="3923928" y="4797152"/>
            <a:ext cx="2736304" cy="648072"/>
          </a:xfrm>
          <a:prstGeom prst="ellips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1763688" y="2708920"/>
            <a:ext cx="3456384" cy="720080"/>
          </a:xfrm>
          <a:prstGeom prst="ellips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3203848" y="3429000"/>
            <a:ext cx="2808312" cy="792088"/>
          </a:xfrm>
          <a:prstGeom prst="ellips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839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836712"/>
            <a:ext cx="47880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srgbClr val="0000FF"/>
                </a:solidFill>
                <a:latin typeface="Cassandra" pitchFamily="66" charset="0"/>
              </a:rPr>
              <a:t>Иван царевич</a:t>
            </a:r>
            <a:endParaRPr lang="ru-RU" sz="8000" b="1" dirty="0">
              <a:solidFill>
                <a:srgbClr val="0000FF"/>
              </a:solidFill>
              <a:latin typeface="Cassandra" pitchFamily="66" charset="0"/>
            </a:endParaRPr>
          </a:p>
        </p:txBody>
      </p:sp>
      <p:pic>
        <p:nvPicPr>
          <p:cNvPr id="12290" name="Picture 2" descr="http://w.million-otkrytok.ru/pub_images/catalog/460701275952800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0"/>
            <a:ext cx="53640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тикальный свиток 7"/>
          <p:cNvSpPr/>
          <p:nvPr/>
        </p:nvSpPr>
        <p:spPr>
          <a:xfrm>
            <a:off x="6372200" y="1124744"/>
            <a:ext cx="2520280" cy="3168352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" pitchFamily="18" charset="0"/>
              </a:rPr>
              <a:t>ЮЛЯ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Century" pitchFamily="18" charset="0"/>
              </a:rPr>
              <a:t>ТОМА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Century" pitchFamily="18" charset="0"/>
              </a:rPr>
              <a:t>РОМА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Century" pitchFamily="18" charset="0"/>
              </a:rPr>
              <a:t>ОЛЯ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Century" pitchFamily="18" charset="0"/>
              </a:rPr>
              <a:t>НИНА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Century" pitchFamily="18" charset="0"/>
              </a:rPr>
              <a:t>ЯНА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Century" pitchFamily="18" charset="0"/>
              </a:rPr>
              <a:t>ИРА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Century" pitchFamily="18" charset="0"/>
              </a:rPr>
              <a:t>ТОЛЯ</a:t>
            </a:r>
          </a:p>
          <a:p>
            <a:pPr algn="ctr"/>
            <a:endParaRPr lang="ru-RU" dirty="0"/>
          </a:p>
        </p:txBody>
      </p:sp>
      <p:graphicFrame>
        <p:nvGraphicFramePr>
          <p:cNvPr id="9" name="Таблица 8"/>
          <p:cNvGraphicFramePr>
            <a:graphicFrameLocks/>
          </p:cNvGraphicFramePr>
          <p:nvPr/>
        </p:nvGraphicFramePr>
        <p:xfrm>
          <a:off x="395536" y="332656"/>
          <a:ext cx="5184775" cy="431800"/>
        </p:xfrm>
        <a:graphic>
          <a:graphicData uri="http://schemas.openxmlformats.org/drawingml/2006/table">
            <a:tbl>
              <a:tblPr/>
              <a:tblGrid>
                <a:gridCol w="647700"/>
                <a:gridCol w="649287"/>
                <a:gridCol w="647700"/>
                <a:gridCol w="647700"/>
                <a:gridCol w="647700"/>
                <a:gridCol w="647700"/>
                <a:gridCol w="649288"/>
                <a:gridCol w="6477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111" marR="601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536" y="836712"/>
          <a:ext cx="4536504" cy="426720"/>
        </p:xfrm>
        <a:graphic>
          <a:graphicData uri="http://schemas.openxmlformats.org/drawingml/2006/table">
            <a:tbl>
              <a:tblPr/>
              <a:tblGrid>
                <a:gridCol w="740300"/>
                <a:gridCol w="740300"/>
                <a:gridCol w="741538"/>
                <a:gridCol w="522638"/>
                <a:gridCol w="548955"/>
                <a:gridCol w="548955"/>
                <a:gridCol w="693818"/>
              </a:tblGrid>
              <a:tr h="34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5536" y="1340768"/>
          <a:ext cx="4464495" cy="426720"/>
        </p:xfrm>
        <a:graphic>
          <a:graphicData uri="http://schemas.openxmlformats.org/drawingml/2006/table">
            <a:tbl>
              <a:tblPr/>
              <a:tblGrid>
                <a:gridCol w="720080"/>
                <a:gridCol w="720080"/>
                <a:gridCol w="648072"/>
                <a:gridCol w="648072"/>
                <a:gridCol w="648072"/>
                <a:gridCol w="576064"/>
                <a:gridCol w="504055"/>
              </a:tblGrid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5536" y="1844824"/>
          <a:ext cx="3456384" cy="504825"/>
        </p:xfrm>
        <a:graphic>
          <a:graphicData uri="http://schemas.openxmlformats.org/drawingml/2006/table">
            <a:tbl>
              <a:tblPr/>
              <a:tblGrid>
                <a:gridCol w="792088"/>
                <a:gridCol w="648072"/>
                <a:gridCol w="720080"/>
                <a:gridCol w="648072"/>
                <a:gridCol w="648072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95536" y="2420888"/>
          <a:ext cx="5184576" cy="426720"/>
        </p:xfrm>
        <a:graphic>
          <a:graphicData uri="http://schemas.openxmlformats.org/drawingml/2006/table">
            <a:tbl>
              <a:tblPr/>
              <a:tblGrid>
                <a:gridCol w="777875"/>
                <a:gridCol w="777875"/>
                <a:gridCol w="748506"/>
                <a:gridCol w="720080"/>
                <a:gridCol w="720080"/>
                <a:gridCol w="792088"/>
                <a:gridCol w="648072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890" marR="508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95536" y="2924944"/>
          <a:ext cx="4536504" cy="426720"/>
        </p:xfrm>
        <a:graphic>
          <a:graphicData uri="http://schemas.openxmlformats.org/drawingml/2006/table">
            <a:tbl>
              <a:tblPr/>
              <a:tblGrid>
                <a:gridCol w="792088"/>
                <a:gridCol w="792088"/>
                <a:gridCol w="720080"/>
                <a:gridCol w="720080"/>
                <a:gridCol w="720080"/>
                <a:gridCol w="792088"/>
              </a:tblGrid>
              <a:tr h="382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5536" y="3429000"/>
          <a:ext cx="6022975" cy="426720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4062"/>
                <a:gridCol w="752475"/>
                <a:gridCol w="752475"/>
                <a:gridCol w="754063"/>
                <a:gridCol w="752475"/>
              </a:tblGrid>
              <a:tr h="426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397" marR="2739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763688" y="4077072"/>
          <a:ext cx="4536504" cy="426720"/>
        </p:xfrm>
        <a:graphic>
          <a:graphicData uri="http://schemas.openxmlformats.org/drawingml/2006/table">
            <a:tbl>
              <a:tblPr/>
              <a:tblGrid>
                <a:gridCol w="720080"/>
                <a:gridCol w="792088"/>
                <a:gridCol w="792088"/>
                <a:gridCol w="720080"/>
                <a:gridCol w="720080"/>
                <a:gridCol w="792088"/>
              </a:tblGrid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77" marR="5937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77" marR="5937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77" marR="5937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77" marR="5937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77" marR="5937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77" marR="5937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3635896" y="332656"/>
            <a:ext cx="1944216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Ю     Л     Я</a:t>
            </a:r>
            <a:endParaRPr lang="ru-RU" b="1" dirty="0"/>
          </a:p>
        </p:txBody>
      </p:sp>
      <p:sp>
        <p:nvSpPr>
          <p:cNvPr id="18" name="Овал 17"/>
          <p:cNvSpPr/>
          <p:nvPr/>
        </p:nvSpPr>
        <p:spPr>
          <a:xfrm>
            <a:off x="2627784" y="908720"/>
            <a:ext cx="2232248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Н     И    Н   А</a:t>
            </a:r>
            <a:endParaRPr lang="ru-RU" b="1" dirty="0"/>
          </a:p>
        </p:txBody>
      </p:sp>
      <p:sp>
        <p:nvSpPr>
          <p:cNvPr id="19" name="Овал 18"/>
          <p:cNvSpPr/>
          <p:nvPr/>
        </p:nvSpPr>
        <p:spPr>
          <a:xfrm>
            <a:off x="395536" y="1340768"/>
            <a:ext cx="2736304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Р      О      М      А</a:t>
            </a:r>
            <a:endParaRPr lang="ru-RU" b="1" dirty="0"/>
          </a:p>
        </p:txBody>
      </p:sp>
      <p:sp>
        <p:nvSpPr>
          <p:cNvPr id="20" name="Овал 19"/>
          <p:cNvSpPr/>
          <p:nvPr/>
        </p:nvSpPr>
        <p:spPr>
          <a:xfrm>
            <a:off x="1187624" y="1844824"/>
            <a:ext cx="2088232" cy="5040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И       Р       А</a:t>
            </a:r>
            <a:endParaRPr lang="ru-RU" b="1" dirty="0"/>
          </a:p>
        </p:txBody>
      </p:sp>
      <p:sp>
        <p:nvSpPr>
          <p:cNvPr id="21" name="Овал 20"/>
          <p:cNvSpPr/>
          <p:nvPr/>
        </p:nvSpPr>
        <p:spPr>
          <a:xfrm>
            <a:off x="1835696" y="2420888"/>
            <a:ext cx="3240360" cy="5040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Т        О         М       А</a:t>
            </a:r>
            <a:endParaRPr lang="ru-RU" b="1" dirty="0"/>
          </a:p>
        </p:txBody>
      </p:sp>
      <p:sp>
        <p:nvSpPr>
          <p:cNvPr id="22" name="Овал 21"/>
          <p:cNvSpPr/>
          <p:nvPr/>
        </p:nvSpPr>
        <p:spPr>
          <a:xfrm>
            <a:off x="1115616" y="2924944"/>
            <a:ext cx="3096344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Т      О          Л       Я</a:t>
            </a:r>
            <a:endParaRPr lang="ru-RU" b="1" dirty="0"/>
          </a:p>
        </p:txBody>
      </p:sp>
      <p:sp>
        <p:nvSpPr>
          <p:cNvPr id="23" name="Овал 22"/>
          <p:cNvSpPr/>
          <p:nvPr/>
        </p:nvSpPr>
        <p:spPr>
          <a:xfrm>
            <a:off x="1115616" y="3429000"/>
            <a:ext cx="2448272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О        Л         Я</a:t>
            </a:r>
            <a:endParaRPr lang="ru-RU" b="1" dirty="0"/>
          </a:p>
        </p:txBody>
      </p:sp>
      <p:sp>
        <p:nvSpPr>
          <p:cNvPr id="24" name="Овал 23"/>
          <p:cNvSpPr/>
          <p:nvPr/>
        </p:nvSpPr>
        <p:spPr>
          <a:xfrm>
            <a:off x="4067944" y="4077072"/>
            <a:ext cx="2232248" cy="4320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Я        Н       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77232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17" grpId="0" build="allAtOnce" animBg="1"/>
      <p:bldP spid="18" grpId="0" build="allAtOnce" animBg="1"/>
      <p:bldP spid="19" grpId="0" build="allAtOnce" animBg="1"/>
      <p:bldP spid="20" grpId="0" build="allAtOnce" animBg="1"/>
      <p:bldP spid="21" grpId="0" build="allAtOnce" animBg="1"/>
      <p:bldP spid="22" grpId="0" build="allAtOnce" animBg="1"/>
      <p:bldP spid="23" grpId="0" build="allAtOnce" animBg="1"/>
      <p:bldP spid="24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548680"/>
            <a:ext cx="414889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F90B05"/>
                </a:solidFill>
                <a:latin typeface="Cassandra" pitchFamily="66" charset="0"/>
              </a:rPr>
              <a:t>Буратино</a:t>
            </a:r>
            <a:endParaRPr lang="ru-RU" sz="6600" b="1" dirty="0">
              <a:solidFill>
                <a:srgbClr val="F90B05"/>
              </a:solidFill>
              <a:latin typeface="Cassandra" pitchFamily="66" charset="0"/>
            </a:endParaRPr>
          </a:p>
        </p:txBody>
      </p:sp>
      <p:pic>
        <p:nvPicPr>
          <p:cNvPr id="10241" name="Picture 1" descr="C:\Users\Психолог\Desktop\Buratin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"/>
            <a:ext cx="464400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1629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73773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  <a:latin typeface="Cassandra" pitchFamily="66" charset="0"/>
              </a:rPr>
              <a:t>1) Осень,  зима,  январь,  лето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14908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assandra" pitchFamily="66" charset="0"/>
              </a:rPr>
              <a:t>5) Курица, овца, корова, лошадь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12776"/>
            <a:ext cx="87110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Cassandra" pitchFamily="66" charset="0"/>
              </a:rPr>
              <a:t>2) Девочка, кукла, мальчик, мама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27687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Cassandra" pitchFamily="66" charset="0"/>
              </a:rPr>
              <a:t>3)Тарелка, кастрюля, стул, чайник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140968"/>
            <a:ext cx="88761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Cassandra" pitchFamily="66" charset="0"/>
              </a:rPr>
              <a:t>4) Роза, лиса, колокольчик, ландыш</a:t>
            </a:r>
          </a:p>
        </p:txBody>
      </p:sp>
      <p:sp>
        <p:nvSpPr>
          <p:cNvPr id="7" name="5-конечная звезда 6"/>
          <p:cNvSpPr/>
          <p:nvPr/>
        </p:nvSpPr>
        <p:spPr>
          <a:xfrm>
            <a:off x="5220072" y="692696"/>
            <a:ext cx="360040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3923928" y="1412776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6372200" y="2204864"/>
            <a:ext cx="360040" cy="3383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2987824" y="3212976"/>
            <a:ext cx="288032" cy="19432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2483768" y="4221088"/>
            <a:ext cx="288032" cy="19432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6600FF"/>
                </a:solidFill>
                <a:latin typeface="Cassandra" pitchFamily="66" charset="0"/>
              </a:rPr>
              <a:t>6) Гитара , балалайка, музыка, гармонь</a:t>
            </a:r>
          </a:p>
        </p:txBody>
      </p:sp>
      <p:sp>
        <p:nvSpPr>
          <p:cNvPr id="3" name="5-конечная звезда 2"/>
          <p:cNvSpPr/>
          <p:nvPr/>
        </p:nvSpPr>
        <p:spPr>
          <a:xfrm>
            <a:off x="5724128" y="332656"/>
            <a:ext cx="360040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3528" y="1340768"/>
            <a:ext cx="85940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66"/>
                </a:solidFill>
                <a:latin typeface="Cassandra" pitchFamily="66" charset="0"/>
              </a:rPr>
              <a:t>7) Март, апрель, понедельник, август</a:t>
            </a:r>
            <a:endParaRPr lang="ru-RU" sz="4400" b="1" dirty="0">
              <a:solidFill>
                <a:srgbClr val="FF0066"/>
              </a:solidFill>
              <a:latin typeface="Cassandra" pitchFamily="66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5796136" y="1268760"/>
            <a:ext cx="360040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5536" y="2276872"/>
            <a:ext cx="65357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  <a:latin typeface="Cassandra" pitchFamily="66" charset="0"/>
              </a:rPr>
              <a:t>8) Дождь, снег, луна, град</a:t>
            </a:r>
            <a:endParaRPr lang="ru-RU" sz="4800" b="1" dirty="0">
              <a:solidFill>
                <a:srgbClr val="0000FF"/>
              </a:solidFill>
              <a:latin typeface="Cassandra" pitchFamily="66" charset="0"/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4788024" y="2276872"/>
            <a:ext cx="360040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  <p:bldP spid="4" grpId="0" build="p"/>
      <p:bldP spid="6" grpId="0" animBg="1"/>
      <p:bldP spid="7" grpId="0" build="p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uzzleit.club/files/puzzles/69/68754/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4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4048" y="620688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assandra" pitchFamily="66" charset="0"/>
              </a:rPr>
              <a:t>Кот в сапогах</a:t>
            </a:r>
            <a:endParaRPr lang="ru-RU" sz="4800" b="1" dirty="0">
              <a:solidFill>
                <a:srgbClr val="FF0000"/>
              </a:solidFill>
              <a:latin typeface="Cassandr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409</Words>
  <Application>Microsoft Office PowerPoint</Application>
  <PresentationFormat>Экран (4:3)</PresentationFormat>
  <Paragraphs>181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Cassandra</vt:lpstr>
      <vt:lpstr>Times New Roman</vt:lpstr>
      <vt:lpstr>Aharoni</vt:lpstr>
      <vt:lpstr>Century</vt:lpstr>
      <vt:lpstr>Monotype Corsiva</vt:lpstr>
      <vt:lpstr>Тема Office</vt:lpstr>
      <vt:lpstr>Приключение в мире сказок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Время суток</vt:lpstr>
      <vt:lpstr>Времена года</vt:lpstr>
      <vt:lpstr>Дни недели</vt:lpstr>
      <vt:lpstr>Физкультминутка</vt:lpstr>
      <vt:lpstr>Красная шапочка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МАОУ 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Психолог</cp:lastModifiedBy>
  <cp:revision>79</cp:revision>
  <dcterms:created xsi:type="dcterms:W3CDTF">2015-04-19T15:51:03Z</dcterms:created>
  <dcterms:modified xsi:type="dcterms:W3CDTF">2016-04-28T05:03:34Z</dcterms:modified>
</cp:coreProperties>
</file>