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1" r:id="rId1"/>
  </p:sldMasterIdLst>
  <p:notesMasterIdLst>
    <p:notesMasterId r:id="rId44"/>
  </p:notesMasterIdLst>
  <p:sldIdLst>
    <p:sldId id="256" r:id="rId2"/>
    <p:sldId id="303" r:id="rId3"/>
    <p:sldId id="304" r:id="rId4"/>
    <p:sldId id="305" r:id="rId5"/>
    <p:sldId id="30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3" r:id="rId22"/>
    <p:sldId id="274" r:id="rId23"/>
    <p:sldId id="275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91" r:id="rId36"/>
    <p:sldId id="295" r:id="rId37"/>
    <p:sldId id="296" r:id="rId38"/>
    <p:sldId id="297" r:id="rId39"/>
    <p:sldId id="298" r:id="rId40"/>
    <p:sldId id="299" r:id="rId41"/>
    <p:sldId id="301" r:id="rId42"/>
    <p:sldId id="302" r:id="rId43"/>
  </p:sldIdLst>
  <p:sldSz cx="9144000" cy="6858000" type="screen4x3"/>
  <p:notesSz cx="6858000" cy="9144000"/>
  <p:embeddedFontLst>
    <p:embeddedFont>
      <p:font typeface="Tahoma" panose="020B0604030504040204" pitchFamily="34" charset="0"/>
      <p:regular r:id="rId45"/>
      <p:bold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6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72749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93955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7197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12222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58372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1181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15657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17384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4538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46146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38018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596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02843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81776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259693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70234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911298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5476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64737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394503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075094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97658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6690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43962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288566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415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55054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2999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12829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10374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54531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776313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762463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02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5876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27142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71242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1623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7129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5538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25;p2"/>
          <p:cNvGrpSpPr/>
          <p:nvPr/>
        </p:nvGrpSpPr>
        <p:grpSpPr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26" name="Google Shape;26;p2"/>
            <p:cNvGrpSpPr/>
            <p:nvPr/>
          </p:nvGrpSpPr>
          <p:grpSpPr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27" name="Google Shape;27;p2"/>
              <p:cNvSpPr/>
              <p:nvPr/>
            </p:nvSpPr>
            <p:spPr>
              <a:xfrm>
                <a:off x="558" y="1161"/>
                <a:ext cx="5200" cy="3159"/>
              </a:xfrm>
              <a:custGeom>
                <a:avLst/>
                <a:gdLst/>
                <a:ahLst/>
                <a:cxnLst/>
                <a:rect l="l" t="t" r="r" b="b"/>
                <a:pathLst>
                  <a:path w="5184" h="3159" extrusionOk="0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1"/>
                  </a:gs>
                </a:gsLst>
                <a:lin ang="108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0" y="1161"/>
                <a:ext cx="558" cy="3159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159" extrusionOk="0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9" name="Google Shape;29;p2"/>
            <p:cNvSpPr/>
            <p:nvPr/>
          </p:nvSpPr>
          <p:spPr>
            <a:xfrm>
              <a:off x="552" y="951"/>
              <a:ext cx="12" cy="420"/>
            </a:xfrm>
            <a:custGeom>
              <a:avLst/>
              <a:gdLst/>
              <a:ahLst/>
              <a:cxnLst/>
              <a:rect l="l" t="t" r="r" b="b"/>
              <a:pathLst>
                <a:path w="12" h="420" extrusionOk="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767" y="1155"/>
              <a:ext cx="252" cy="12"/>
            </a:xfrm>
            <a:custGeom>
              <a:avLst/>
              <a:gdLst/>
              <a:ahLst/>
              <a:cxnLst/>
              <a:rect l="l" t="t" r="r" b="b"/>
              <a:pathLst>
                <a:path w="251" h="12" extrusionOk="0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accent2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0" y="1155"/>
              <a:ext cx="351" cy="12"/>
            </a:xfrm>
            <a:custGeom>
              <a:avLst/>
              <a:gdLst/>
              <a:ahLst/>
              <a:cxnLst/>
              <a:rect l="l" t="t" r="r" b="b"/>
              <a:pathLst>
                <a:path w="251" h="12" extrusionOk="0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33" name="Google Shape;33;p2"/>
              <p:cNvSpPr/>
              <p:nvPr/>
            </p:nvSpPr>
            <p:spPr>
              <a:xfrm>
                <a:off x="552" y="4"/>
                <a:ext cx="12" cy="695"/>
              </a:xfrm>
              <a:custGeom>
                <a:avLst/>
                <a:gdLst/>
                <a:ahLst/>
                <a:cxnLst/>
                <a:rect l="l" t="t" r="r" b="b"/>
                <a:pathLst>
                  <a:path w="12" h="695" extrusionOk="0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552" y="1623"/>
                <a:ext cx="12" cy="2697"/>
              </a:xfrm>
              <a:custGeom>
                <a:avLst/>
                <a:gdLst/>
                <a:ahLst/>
                <a:cxnLst/>
                <a:rect l="l" t="t" r="r" b="b"/>
                <a:pathLst>
                  <a:path w="12" h="2697" extrusionOk="0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1019" y="1155"/>
                <a:ext cx="4739" cy="12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12" extrusionOk="0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108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552" y="1371"/>
                <a:ext cx="12" cy="252"/>
              </a:xfrm>
              <a:custGeom>
                <a:avLst/>
                <a:gdLst/>
                <a:ahLst/>
                <a:cxnLst/>
                <a:rect l="l" t="t" r="r" b="b"/>
                <a:pathLst>
                  <a:path w="12" h="252" extrusionOk="0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552" y="699"/>
                <a:ext cx="12" cy="252"/>
              </a:xfrm>
              <a:custGeom>
                <a:avLst/>
                <a:gdLst/>
                <a:ahLst/>
                <a:cxnLst/>
                <a:rect l="l" t="t" r="r" b="b"/>
                <a:pathLst>
                  <a:path w="12" h="252" extrusionOk="0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348" y="1155"/>
                <a:ext cx="419" cy="12"/>
              </a:xfrm>
              <a:custGeom>
                <a:avLst/>
                <a:gdLst/>
                <a:ahLst/>
                <a:cxnLst/>
                <a:rect l="l" t="t" r="r" b="b"/>
                <a:pathLst>
                  <a:path w="418" h="12" extrusionOk="0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9" name="Google Shape;39;p2"/>
          <p:cNvSpPr txBox="1">
            <a:spLocks noGrp="1"/>
          </p:cNvSpPr>
          <p:nvPr>
            <p:ph type="ctrTitle"/>
          </p:nvPr>
        </p:nvSpPr>
        <p:spPr>
          <a:xfrm>
            <a:off x="1066800" y="1997075"/>
            <a:ext cx="70866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"/>
          <p:cNvSpPr txBox="1">
            <a:spLocks noGrp="1"/>
          </p:cNvSpPr>
          <p:nvPr>
            <p:ph type="subTitle" idx="1"/>
          </p:nvPr>
        </p:nvSpPr>
        <p:spPr>
          <a:xfrm>
            <a:off x="10668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lvl="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2"/>
          <p:cNvSpPr txBox="1">
            <a:spLocks noGrp="1"/>
          </p:cNvSpPr>
          <p:nvPr>
            <p:ph type="dt" idx="10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"/>
          <p:cNvSpPr txBox="1">
            <a:spLocks noGrp="1"/>
          </p:cNvSpPr>
          <p:nvPr>
            <p:ph type="ft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"/>
          <p:cNvSpPr txBox="1">
            <a:spLocks noGrp="1"/>
          </p:cNvSpPr>
          <p:nvPr>
            <p:ph type="sldNum" idx="12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 on left, two objects on right" type="txAndTwoObj">
  <p:cSld name="TEXT_AND_TWO_OBJEC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"/>
          <p:cNvSpPr txBox="1">
            <a:spLocks noGrp="1"/>
          </p:cNvSpPr>
          <p:nvPr>
            <p:ph type="dt" idx="10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"/>
          <p:cNvSpPr txBox="1">
            <a:spLocks noGrp="1"/>
          </p:cNvSpPr>
          <p:nvPr>
            <p:ph type="ftr" idx="11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"/>
          <p:cNvSpPr txBox="1">
            <a:spLocks noGrp="1"/>
          </p:cNvSpPr>
          <p:nvPr>
            <p:ph type="sldNum" idx="12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type="tx">
  <p:cSld name="TITLE_AND_BOD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861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0861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0861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51" name="Google Shape;51;p4"/>
          <p:cNvSpPr txBox="1">
            <a:spLocks noGrp="1"/>
          </p:cNvSpPr>
          <p:nvPr>
            <p:ph type="dt" idx="10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"/>
          <p:cNvSpPr txBox="1">
            <a:spLocks noGrp="1"/>
          </p:cNvSpPr>
          <p:nvPr>
            <p:ph type="ftr" idx="11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sldNum" idx="12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7069545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53FAE-30F2-4A68-9547-65EB82B6B8B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8149186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7" name="Google Shape;7;p1"/>
            <p:cNvSpPr/>
            <p:nvPr/>
          </p:nvSpPr>
          <p:spPr>
            <a:xfrm>
              <a:off x="558" y="1161"/>
              <a:ext cx="5200" cy="3159"/>
            </a:xfrm>
            <a:custGeom>
              <a:avLst/>
              <a:gdLst/>
              <a:ahLst/>
              <a:cxnLst/>
              <a:rect l="l" t="t" r="r" b="b"/>
              <a:pathLst>
                <a:path w="5184" h="3159" extrusionOk="0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8;p1"/>
            <p:cNvSpPr/>
            <p:nvPr/>
          </p:nvSpPr>
          <p:spPr>
            <a:xfrm>
              <a:off x="0" y="1161"/>
              <a:ext cx="558" cy="3159"/>
            </a:xfrm>
            <a:custGeom>
              <a:avLst/>
              <a:gdLst/>
              <a:ahLst/>
              <a:cxnLst/>
              <a:rect l="l" t="t" r="r" b="b"/>
              <a:pathLst>
                <a:path w="556" h="3159" extrusionOk="0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" name="Google Shape;9;p1"/>
            <p:cNvGrpSpPr/>
            <p:nvPr/>
          </p:nvGrpSpPr>
          <p:grpSpPr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" name="Google Shape;10;p1"/>
              <p:cNvSpPr/>
              <p:nvPr/>
            </p:nvSpPr>
            <p:spPr>
              <a:xfrm>
                <a:off x="552" y="4"/>
                <a:ext cx="12" cy="695"/>
              </a:xfrm>
              <a:custGeom>
                <a:avLst/>
                <a:gdLst/>
                <a:ahLst/>
                <a:cxnLst/>
                <a:rect l="l" t="t" r="r" b="b"/>
                <a:pathLst>
                  <a:path w="12" h="695" extrusionOk="0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" name="Google Shape;11;p1"/>
              <p:cNvSpPr/>
              <p:nvPr/>
            </p:nvSpPr>
            <p:spPr>
              <a:xfrm>
                <a:off x="552" y="1623"/>
                <a:ext cx="12" cy="2697"/>
              </a:xfrm>
              <a:custGeom>
                <a:avLst/>
                <a:gdLst/>
                <a:ahLst/>
                <a:cxnLst/>
                <a:rect l="l" t="t" r="r" b="b"/>
                <a:pathLst>
                  <a:path w="12" h="2697" extrusionOk="0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12;p1"/>
              <p:cNvSpPr/>
              <p:nvPr/>
            </p:nvSpPr>
            <p:spPr>
              <a:xfrm>
                <a:off x="1019" y="1155"/>
                <a:ext cx="4739" cy="12"/>
              </a:xfrm>
              <a:custGeom>
                <a:avLst/>
                <a:gdLst/>
                <a:ahLst/>
                <a:cxnLst/>
                <a:rect l="l" t="t" r="r" b="b"/>
                <a:pathLst>
                  <a:path w="4724" h="12" extrusionOk="0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108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" name="Google Shape;13;p1"/>
              <p:cNvSpPr/>
              <p:nvPr/>
            </p:nvSpPr>
            <p:spPr>
              <a:xfrm>
                <a:off x="552" y="1371"/>
                <a:ext cx="12" cy="252"/>
              </a:xfrm>
              <a:custGeom>
                <a:avLst/>
                <a:gdLst/>
                <a:ahLst/>
                <a:cxnLst/>
                <a:rect l="l" t="t" r="r" b="b"/>
                <a:pathLst>
                  <a:path w="12" h="252" extrusionOk="0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14;p1"/>
              <p:cNvSpPr/>
              <p:nvPr/>
            </p:nvSpPr>
            <p:spPr>
              <a:xfrm>
                <a:off x="552" y="699"/>
                <a:ext cx="12" cy="252"/>
              </a:xfrm>
              <a:custGeom>
                <a:avLst/>
                <a:gdLst/>
                <a:ahLst/>
                <a:cxnLst/>
                <a:rect l="l" t="t" r="r" b="b"/>
                <a:pathLst>
                  <a:path w="12" h="252" extrusionOk="0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1"/>
              <p:cNvSpPr/>
              <p:nvPr/>
            </p:nvSpPr>
            <p:spPr>
              <a:xfrm>
                <a:off x="552" y="951"/>
                <a:ext cx="12" cy="420"/>
              </a:xfrm>
              <a:custGeom>
                <a:avLst/>
                <a:gdLst/>
                <a:ahLst/>
                <a:cxnLst/>
                <a:rect l="l" t="t" r="r" b="b"/>
                <a:pathLst>
                  <a:path w="12" h="420" extrusionOk="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" name="Google Shape;16;p1"/>
              <p:cNvSpPr/>
              <p:nvPr/>
            </p:nvSpPr>
            <p:spPr>
              <a:xfrm>
                <a:off x="0" y="1155"/>
                <a:ext cx="351" cy="12"/>
              </a:xfrm>
              <a:custGeom>
                <a:avLst/>
                <a:gdLst/>
                <a:ahLst/>
                <a:cxnLst/>
                <a:rect l="l" t="t" r="r" b="b"/>
                <a:pathLst>
                  <a:path w="251" h="12" extrusionOk="0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2"/>
                  </a:gs>
                </a:gsLst>
                <a:lin ang="108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" name="Google Shape;17;p1"/>
              <p:cNvSpPr/>
              <p:nvPr/>
            </p:nvSpPr>
            <p:spPr>
              <a:xfrm>
                <a:off x="767" y="1155"/>
                <a:ext cx="252" cy="12"/>
              </a:xfrm>
              <a:custGeom>
                <a:avLst/>
                <a:gdLst/>
                <a:ahLst/>
                <a:cxnLst/>
                <a:rect l="l" t="t" r="r" b="b"/>
                <a:pathLst>
                  <a:path w="251" h="12" extrusionOk="0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1"/>
              <p:cNvSpPr/>
              <p:nvPr/>
            </p:nvSpPr>
            <p:spPr>
              <a:xfrm>
                <a:off x="348" y="1155"/>
                <a:ext cx="419" cy="12"/>
              </a:xfrm>
              <a:custGeom>
                <a:avLst/>
                <a:gdLst/>
                <a:ahLst/>
                <a:cxnLst/>
                <a:rect l="l" t="t" r="r" b="b"/>
                <a:pathLst>
                  <a:path w="418" h="12" extrusionOk="0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9" name="Google Shape;19;p1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0" name="Google Shape;20;p1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7084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sz="32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3528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  <a:defRPr sz="20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1" name="Google Shape;21;p1"/>
          <p:cNvSpPr txBox="1">
            <a:spLocks noGrp="1"/>
          </p:cNvSpPr>
          <p:nvPr>
            <p:ph type="dt" idx="10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1"/>
          <p:cNvSpPr txBox="1">
            <a:spLocks noGrp="1"/>
          </p:cNvSpPr>
          <p:nvPr>
            <p:ph type="ftr" idx="11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1"/>
          <p:cNvSpPr txBox="1">
            <a:spLocks noGrp="1"/>
          </p:cNvSpPr>
          <p:nvPr>
            <p:ph type="sldNum" idx="12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ahoma"/>
              <a:buNone/>
              <a:defRPr sz="1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5"/>
          <p:cNvSpPr txBox="1">
            <a:spLocks noGrp="1"/>
          </p:cNvSpPr>
          <p:nvPr>
            <p:ph type="ctrTitle"/>
          </p:nvPr>
        </p:nvSpPr>
        <p:spPr>
          <a:xfrm>
            <a:off x="900112" y="4724400"/>
            <a:ext cx="7829550" cy="1581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Tahoma"/>
              <a:buNone/>
            </a:pPr>
            <a:r>
              <a:rPr lang="ru-RU" dirty="0" smtClean="0"/>
              <a:t>Маршрутами А.С. Пушкина</a:t>
            </a:r>
            <a:endParaRPr dirty="0"/>
          </a:p>
        </p:txBody>
      </p:sp>
      <p:pic>
        <p:nvPicPr>
          <p:cNvPr id="59" name="Google Shape;59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19475" y="1916112"/>
            <a:ext cx="2265362" cy="252095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5"/>
          <p:cNvSpPr/>
          <p:nvPr/>
        </p:nvSpPr>
        <p:spPr>
          <a:xfrm>
            <a:off x="3059112" y="549275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Перейти в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главное меню</a:t>
            </a:r>
            <a:endParaRPr/>
          </a:p>
        </p:txBody>
      </p:sp>
      <p:sp>
        <p:nvSpPr>
          <p:cNvPr id="61" name="Google Shape;61;p5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62" name="Google Shape;62;p5"/>
          <p:cNvSpPr txBox="1"/>
          <p:nvPr/>
        </p:nvSpPr>
        <p:spPr>
          <a:xfrm>
            <a:off x="5940425" y="1916112"/>
            <a:ext cx="2879725" cy="1616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</a:pPr>
            <a:r>
              <a:rPr lang="en-US" sz="1000" b="1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 СУЕТЫ СТОЛИЦЫ ПРАЗДНОЙ,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</a:pPr>
            <a:r>
              <a:rPr lang="en-US" sz="1000" b="1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 ХЛАДНЫХ ПРЕЛЕСТЕЙ НЕВЫ,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</a:pPr>
            <a:r>
              <a:rPr lang="en-US" sz="1000" b="1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 СКУКИ, СТОЛЬ РАЗНООБРАЗНОЙ,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</a:pPr>
            <a:r>
              <a:rPr lang="en-US" sz="1000" b="1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МЕНЯ ЗОВУТ ХОЛМЫ, ЛУГА,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</a:pPr>
            <a:r>
              <a:rPr lang="en-US" sz="1000" b="1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ТЕНИСТЫ КЛЁНЫ ОГОРОДА,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</a:pPr>
            <a:r>
              <a:rPr lang="en-US" sz="1000" b="1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ПУСТЫННОЙ РЕЧКИ БЕРЕГА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</a:pPr>
            <a:r>
              <a:rPr lang="en-US" sz="1000" b="1" i="1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ДЕРЕВЕНСКАЯ СВОБОДА.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55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5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55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1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5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65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55"/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2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55"/>
                                        <p:tgtEl>
                                          <p:spTgt spid="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75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55"/>
                                        <p:tgtEl>
                                          <p:spTgt spid="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3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55"/>
                                        <p:tgtEl>
                                          <p:spTgt spid="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185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185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0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Село Михайловское</a:t>
            </a:r>
            <a:endParaRPr/>
          </a:p>
        </p:txBody>
      </p:sp>
      <p:sp>
        <p:nvSpPr>
          <p:cNvPr id="134" name="Google Shape;134;p10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Каждого, кто сегодня входит в заповедный пушкинский уголок, встречают прежде всего стихи. Ими, кажется, напоен сам воздух. Четкие и ясные пушкинские строфы сопровождают вас всюду: в усадьбе и аллеях парка, на дороге в Тригорское и на «холме лесистом», на крылечке «Домика няни» и в яблоневом саду Михайловского. Они выбиты в мраморе и граните, заботливо расставлены вдоль всех тропинок и дорожек, по которым некогда ступала нога Пушкина.</a:t>
            </a:r>
            <a:endParaRPr/>
          </a:p>
        </p:txBody>
      </p:sp>
      <p:sp>
        <p:nvSpPr>
          <p:cNvPr id="135" name="Google Shape;135;p10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136" name="Google Shape;136;p10"/>
          <p:cNvSpPr/>
          <p:nvPr/>
        </p:nvSpPr>
        <p:spPr>
          <a:xfrm>
            <a:off x="1258887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sp>
        <p:nvSpPr>
          <p:cNvPr id="137" name="Google Shape;137;p10"/>
          <p:cNvSpPr/>
          <p:nvPr/>
        </p:nvSpPr>
        <p:spPr>
          <a:xfrm>
            <a:off x="5940425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138" name="Google Shape;138;p10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карте</a:t>
            </a:r>
            <a:endParaRPr/>
          </a:p>
        </p:txBody>
      </p:sp>
      <p:sp>
        <p:nvSpPr>
          <p:cNvPr id="139" name="Google Shape;139;p10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10"/>
          <p:cNvSpPr/>
          <p:nvPr/>
        </p:nvSpPr>
        <p:spPr>
          <a:xfrm>
            <a:off x="0" y="3357562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Фото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1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Село Михайловское</a:t>
            </a:r>
            <a:endParaRPr/>
          </a:p>
        </p:txBody>
      </p:sp>
      <p:sp>
        <p:nvSpPr>
          <p:cNvPr id="146" name="Google Shape;146;p11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Стихи сопутствуют вам и в другом замечательном заповедном уголке — Тригорском, находящемся неподалеку от Михайловского. В нем некогда жили близкие друзья поэта — большая семья Осиповых-Вульф. «Приют, сияньем муз одетый»,— благодарно вспоминал о нем Пушкин. Всем обитателям радушного дома поэт посвящал свои стихи. В парке Тригорского много очаровательных уголков и памятных мест: «Скамья Онегина», «Солнечные часы», «Дуб уединенный», «Место под рябинами», «Береза-седло», «Зеленый танцевальный зал». И всюду рядом с ними — Пушкин.</a:t>
            </a:r>
            <a:endParaRPr/>
          </a:p>
        </p:txBody>
      </p:sp>
      <p:sp>
        <p:nvSpPr>
          <p:cNvPr id="147" name="Google Shape;147;p11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148" name="Google Shape;148;p11"/>
          <p:cNvSpPr/>
          <p:nvPr/>
        </p:nvSpPr>
        <p:spPr>
          <a:xfrm>
            <a:off x="1258887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sp>
        <p:nvSpPr>
          <p:cNvPr id="149" name="Google Shape;149;p11"/>
          <p:cNvSpPr/>
          <p:nvPr/>
        </p:nvSpPr>
        <p:spPr>
          <a:xfrm>
            <a:off x="5940425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150" name="Google Shape;150;p11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карте</a:t>
            </a:r>
            <a:endParaRPr/>
          </a:p>
        </p:txBody>
      </p:sp>
      <p:sp>
        <p:nvSpPr>
          <p:cNvPr id="151" name="Google Shape;151;p11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1"/>
          <p:cNvSpPr/>
          <p:nvPr/>
        </p:nvSpPr>
        <p:spPr>
          <a:xfrm>
            <a:off x="0" y="3357562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Фото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Село Михайловское</a:t>
            </a:r>
            <a:endParaRPr/>
          </a:p>
        </p:txBody>
      </p:sp>
      <p:sp>
        <p:nvSpPr>
          <p:cNvPr id="158" name="Google Shape;158;p12"/>
          <p:cNvSpPr txBox="1">
            <a:spLocks noGrp="1"/>
          </p:cNvSpPr>
          <p:nvPr>
            <p:ph type="body" idx="1"/>
          </p:nvPr>
        </p:nvSpPr>
        <p:spPr>
          <a:xfrm>
            <a:off x="1042987" y="1916112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Между Михайловским и Пушкинскими Горами на высоком холме стоит древний Успенский собор Святогорского монастыря, построенный еще при Иване Грозном. Это место последнего пристанища поэта, трагически погибшего в феврале 1837 года. Небольшая, обнесенная мраморной балюстрадой площадка. В центре ее обелиск из белого мрамора, на котором урна с наброшенным на нее покрывалом. На гранитном цоколе надпись: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</a:pPr>
            <a:r>
              <a:rPr lang="en-US" sz="16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                    АЛЕКСАНДР СЕРГЕЕВИЧ ПУШКИН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</a:pPr>
            <a:r>
              <a:rPr lang="en-US" sz="16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                    РОДИЛСЯ В МОСКВЕ 26 МАЯ 1799 ГОД             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</a:pPr>
            <a:r>
              <a:rPr lang="en-US" sz="16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                    СКОНЧАЛСЯ В С. ПЕТЕРБУРГЕ,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None/>
            </a:pPr>
            <a:r>
              <a:rPr lang="en-US" sz="16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                    29 ЯНВАРЯ 1837 ГОДА.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Сейчас через древнюю монастырскую ограду пролегла невидимая, но поистине «народная тропа». Ежегодно нескончаемой вереницей сотни тысяч людей поднимаются вверх по каменным ступеням к этому святому месту, чтобы отдать дань любви и уважения своему великому поэту.</a:t>
            </a:r>
            <a:endParaRPr/>
          </a:p>
        </p:txBody>
      </p:sp>
      <p:sp>
        <p:nvSpPr>
          <p:cNvPr id="159" name="Google Shape;159;p12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160" name="Google Shape;160;p12"/>
          <p:cNvSpPr/>
          <p:nvPr/>
        </p:nvSpPr>
        <p:spPr>
          <a:xfrm>
            <a:off x="1258887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sp>
        <p:nvSpPr>
          <p:cNvPr id="161" name="Google Shape;161;p12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карте</a:t>
            </a:r>
            <a:endParaRPr/>
          </a:p>
        </p:txBody>
      </p:sp>
      <p:sp>
        <p:nvSpPr>
          <p:cNvPr id="162" name="Google Shape;162;p12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2"/>
          <p:cNvSpPr/>
          <p:nvPr/>
        </p:nvSpPr>
        <p:spPr>
          <a:xfrm>
            <a:off x="0" y="3357562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Фото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3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Карта-схема села</a:t>
            </a:r>
            <a:endParaRPr/>
          </a:p>
        </p:txBody>
      </p:sp>
      <p:pic>
        <p:nvPicPr>
          <p:cNvPr id="169" name="Google Shape;169;p1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124075" y="2205037"/>
            <a:ext cx="5707062" cy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3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171" name="Google Shape;171;p13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13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тексту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4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Псков</a:t>
            </a:r>
            <a:endParaRPr/>
          </a:p>
        </p:txBody>
      </p:sp>
      <p:sp>
        <p:nvSpPr>
          <p:cNvPr id="178" name="Google Shape;178;p14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 много раз бывал в Пскове: дорога в Михайловское и из него в Петербург лежала через этот губернский город. Поэт нередко останавливался в городе на несколько дней. В годы ссылки он приезжал сюда по вызову губернатора, а иногда и для встречи с друзьями.</a:t>
            </a:r>
            <a:endParaRPr/>
          </a:p>
        </p:txBody>
      </p:sp>
      <p:sp>
        <p:nvSpPr>
          <p:cNvPr id="179" name="Google Shape;179;p14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180" name="Google Shape;180;p14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5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 dirty="0" err="1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Выра</a:t>
            </a:r>
            <a:r>
              <a:rPr lang="ru-RU" sz="4400" b="1" i="0" u="none" dirty="0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 (почтовая)</a:t>
            </a:r>
            <a:endParaRPr dirty="0"/>
          </a:p>
        </p:txBody>
      </p:sp>
      <p:sp>
        <p:nvSpPr>
          <p:cNvPr id="186" name="Google Shape;186;p15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Выра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село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котором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почтовая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станция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тракте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Псков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проезжал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Выру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дорога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через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вела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Михайловское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Через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Выру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проходила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дорога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южные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западные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губернии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России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Через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Выру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проезжал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весной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1820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месту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своей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ссылки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юг</a:t>
            </a:r>
            <a:r>
              <a:rPr lang="en-US" sz="2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ru-RU" sz="2000" b="0" i="0" u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Здесь</a:t>
            </a:r>
            <a:r>
              <a:rPr lang="en-US" sz="2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1972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доме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бывшей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почтовой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станции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открыт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музей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"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Домик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станционного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смотрителя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",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посвященный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дорожному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быту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начала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ХIХ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века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187" name="Google Shape;187;p15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188" name="Google Shape;188;p15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6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Санкт-Петербург</a:t>
            </a:r>
            <a:endParaRPr/>
          </a:p>
        </p:txBody>
      </p:sp>
      <p:sp>
        <p:nvSpPr>
          <p:cNvPr id="194" name="Google Shape;194;p16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Первый</a:t>
            </a:r>
            <a:r>
              <a:rPr lang="en-US" sz="2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Александра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привезли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родители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когда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ему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около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Второй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приехал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вместе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дядей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В.Л.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Пушкиным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приехали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июле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вступительные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экзамены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лицей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назначены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август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lang="ru-RU" sz="2000" b="0" i="0" u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Дядя</a:t>
            </a:r>
            <a:r>
              <a:rPr lang="en-US" sz="2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племянник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остановились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одной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лучших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петербургских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гостиниц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у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Демута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которая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находилась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набережной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реки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Мойки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дом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40).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Дом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его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будущего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ближайшего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И.И.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Пущина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ныне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дом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14)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находился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тоже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набережной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Мойки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Осенью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переехал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Царское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Село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учебы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Лицее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195" name="Google Shape;195;p16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196" name="Google Shape;196;p16"/>
          <p:cNvSpPr/>
          <p:nvPr/>
        </p:nvSpPr>
        <p:spPr>
          <a:xfrm>
            <a:off x="5940425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197" name="Google Shape;197;p16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7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Санкт-Петербург</a:t>
            </a:r>
            <a:endParaRPr/>
          </a:p>
        </p:txBody>
      </p:sp>
      <p:sp>
        <p:nvSpPr>
          <p:cNvPr id="203" name="Google Shape;203;p17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</a:pP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Летом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1817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после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окончания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Лицея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начал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открывать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себя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заново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Весь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дружески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открылся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юного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ездил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братьям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Тургеневым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набережная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реки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Фонтанки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20),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где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споры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о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литературе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переходили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политические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разговоры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и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где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часто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встречались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члены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литературного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кружка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“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Арзамас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”. </a:t>
            </a:r>
            <a:endParaRPr lang="ru-RU" sz="1800" b="0" i="0" u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</a:pPr>
            <a:r>
              <a:rPr lang="en-US" sz="18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Очень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часто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бывал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 у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лицейского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А.А.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Дельвига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Заходил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всегда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доброжелательному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нему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В.А.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Жуковскому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сейчас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проспект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Римского-Корсакова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43).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Здесь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субботам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собирались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известные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петербургские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литераторы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204" name="Google Shape;204;p17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205" name="Google Shape;205;p17"/>
          <p:cNvSpPr/>
          <p:nvPr/>
        </p:nvSpPr>
        <p:spPr>
          <a:xfrm>
            <a:off x="1258887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sp>
        <p:nvSpPr>
          <p:cNvPr id="206" name="Google Shape;206;p17"/>
          <p:cNvSpPr/>
          <p:nvPr/>
        </p:nvSpPr>
        <p:spPr>
          <a:xfrm>
            <a:off x="5940425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207" name="Google Shape;207;p17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8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Санкт-Петербург</a:t>
            </a:r>
            <a:endParaRPr/>
          </a:p>
        </p:txBody>
      </p:sp>
      <p:sp>
        <p:nvSpPr>
          <p:cNvPr id="213" name="Google Shape;213;p18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Последний дом, который Пушкин посетил в Петербурге перед отъездом в ссылку, гостиница Демута, где тогда жил Петр Яковлевич Чаадаев - гусарский офицер и философ. В мае 1820 года поэт покинул Петербург, отправляясь на юг. Антон Дельвиг и Павел Яковлев, брат лицейского товарища Пушкина, провожали его до Царского Села. В Петербург Пушкин вернулся лишь в мае 1827 года.</a:t>
            </a:r>
            <a:endParaRPr/>
          </a:p>
        </p:txBody>
      </p:sp>
      <p:sp>
        <p:nvSpPr>
          <p:cNvPr id="214" name="Google Shape;214;p18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215" name="Google Shape;215;p18"/>
          <p:cNvSpPr/>
          <p:nvPr/>
        </p:nvSpPr>
        <p:spPr>
          <a:xfrm>
            <a:off x="1258887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sp>
        <p:nvSpPr>
          <p:cNvPr id="216" name="Google Shape;216;p18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9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Москва</a:t>
            </a:r>
            <a:endParaRPr/>
          </a:p>
        </p:txBody>
      </p:sp>
      <p:sp>
        <p:nvSpPr>
          <p:cNvPr id="222" name="Google Shape;222;p19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Москвой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были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связаны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у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Пушкина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самые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первые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самые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яркие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впечатления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детства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Его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связи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родным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городом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прерывались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ни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время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учения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Лицее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ни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годы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зрелости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В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Москве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сохранилось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много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домов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улиц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где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жил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бывал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у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друзей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знакомых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lang="ru-RU" sz="1600" b="1" i="0" u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Недалеко</a:t>
            </a:r>
            <a:r>
              <a:rPr lang="en-US" sz="16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места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рождения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поэта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находится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церковь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Богоявления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Елохове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в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которой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8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июня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1799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крещен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1800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семья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Пушкиных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провела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Петербурге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Через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они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вновь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вернулись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Москву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поселились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недалеко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реки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Яуза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С </a:t>
            </a:r>
            <a:r>
              <a:rPr lang="en-US" sz="16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1801</a:t>
            </a:r>
            <a:r>
              <a:rPr lang="ru-RU" sz="16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в дальнейшем</a:t>
            </a:r>
            <a:r>
              <a:rPr lang="en-US" sz="16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семья</a:t>
            </a:r>
            <a:r>
              <a:rPr lang="en-US" sz="16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часто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меняла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квартиры</a:t>
            </a:r>
            <a:r>
              <a:rPr lang="en-US" sz="16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223" name="Google Shape;223;p19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224" name="Google Shape;224;p19"/>
          <p:cNvSpPr/>
          <p:nvPr/>
        </p:nvSpPr>
        <p:spPr>
          <a:xfrm>
            <a:off x="5940425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225" name="Google Shape;225;p19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829761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>Виртуальная экскурсия.</a:t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Пушкинские места России.</a:t>
            </a:r>
            <a:r>
              <a:rPr lang="ru-RU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latin typeface="Arial" pitchFamily="34" charset="0"/>
                <a:cs typeface="Arial" pitchFamily="34" charset="0"/>
              </a:rPr>
              <a:t>Учебный проект в рамках изучения курса литературы.</a:t>
            </a:r>
            <a:endParaRPr lang="ru-RU" sz="2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:\фото\IMG_024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B999A"/>
              </a:clrFrom>
              <a:clrTo>
                <a:srgbClr val="9B999A">
                  <a:alpha val="0"/>
                </a:srgbClr>
              </a:clrTo>
            </a:clrChange>
          </a:blip>
          <a:srcRect l="46875" t="8984" r="17969" b="34766"/>
          <a:stretch>
            <a:fillRect/>
          </a:stretch>
        </p:blipFill>
        <p:spPr bwMode="auto">
          <a:xfrm>
            <a:off x="5929290" y="1643050"/>
            <a:ext cx="3214710" cy="3429024"/>
          </a:xfrm>
          <a:prstGeom prst="rect">
            <a:avLst/>
          </a:prstGeom>
          <a:noFill/>
        </p:spPr>
      </p:pic>
      <p:pic>
        <p:nvPicPr>
          <p:cNvPr id="1028" name="Picture 4" descr="Захарово, пушкинские места. - Фотографии и коллажи Крыма, и Подмосковья. - yura2000 - Участники - Фотогалерея iXB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285992"/>
            <a:ext cx="4143404" cy="2750047"/>
          </a:xfrm>
          <a:prstGeom prst="rect">
            <a:avLst/>
          </a:prstGeom>
          <a:noFill/>
        </p:spPr>
      </p:pic>
      <p:pic>
        <p:nvPicPr>
          <p:cNvPr id="1030" name="Picture 6" descr="Полемика и дискуссии: Псков. Пушкинские места в сентябр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5143512"/>
            <a:ext cx="1976450" cy="1482338"/>
          </a:xfrm>
          <a:prstGeom prst="rect">
            <a:avLst/>
          </a:prstGeom>
          <a:noFill/>
        </p:spPr>
      </p:pic>
      <p:sp>
        <p:nvSpPr>
          <p:cNvPr id="1032" name="AutoShape 8" descr="Отзыв о религиозном сооружении Снетогорский монастырь (Монастырь находится в 3,5 километрах от центра современного города Псков)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Отзыв о религиозном сооружении Снетогорский монастырь (Монастырь находится в 3,5 километрах от центра современного города Псков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5214950"/>
            <a:ext cx="1928826" cy="1446620"/>
          </a:xfrm>
          <a:prstGeom prst="rect">
            <a:avLst/>
          </a:prstGeom>
          <a:noFill/>
        </p:spPr>
      </p:pic>
      <p:sp>
        <p:nvSpPr>
          <p:cNvPr id="1036" name="AutoShape 12" descr="Полемика и дискуссии: Псков. Пушкинские места в сентябр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17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0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Москва</a:t>
            </a:r>
            <a:endParaRPr/>
          </a:p>
        </p:txBody>
      </p:sp>
      <p:sp>
        <p:nvSpPr>
          <p:cNvPr id="231" name="Google Shape;231;p20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июле 1811 года юного Александра Пушкина увозят из Москвы, он поступает в Царскосельский лицей. Впереди были  годы учебы, жизнь в Петербурге. Пушкин вернулся в родной город уже зрелым человеком, признанным главой новой русской литературы.</a:t>
            </a:r>
            <a:endParaRPr/>
          </a:p>
        </p:txBody>
      </p:sp>
      <p:sp>
        <p:nvSpPr>
          <p:cNvPr id="232" name="Google Shape;232;p20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233" name="Google Shape;233;p20"/>
          <p:cNvSpPr/>
          <p:nvPr/>
        </p:nvSpPr>
        <p:spPr>
          <a:xfrm>
            <a:off x="1258887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sp>
        <p:nvSpPr>
          <p:cNvPr id="234" name="Google Shape;234;p20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2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 dirty="0" err="1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Кишинев</a:t>
            </a:r>
            <a:endParaRPr dirty="0"/>
          </a:p>
        </p:txBody>
      </p:sp>
      <p:sp>
        <p:nvSpPr>
          <p:cNvPr id="248" name="Google Shape;248;p22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Весной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1820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А.С.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“с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соблюдением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благовидности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” 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выслан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новое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место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службы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Екатеринослав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17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мая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1820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А.С.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прибыл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Екатеринослав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откуда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вскоре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семьей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генерала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Н.Н.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Раевского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отправился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путешествовать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Кавказу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Крыму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lang="ru-RU" sz="2000" dirty="0"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Проведя</a:t>
            </a:r>
            <a:r>
              <a:rPr lang="en-US" sz="20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несколько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месяцев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счастливой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атмосфере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среди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друзей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конце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сентября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добрался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Кишинева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куда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направлен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службе</a:t>
            </a: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249" name="Google Shape;249;p22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250" name="Google Shape;250;p22"/>
          <p:cNvSpPr/>
          <p:nvPr/>
        </p:nvSpPr>
        <p:spPr>
          <a:xfrm>
            <a:off x="5940425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251" name="Google Shape;251;p22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3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Кишинев</a:t>
            </a:r>
            <a:endParaRPr/>
          </a:p>
        </p:txBody>
      </p:sp>
      <p:sp>
        <p:nvSpPr>
          <p:cNvPr id="257" name="Google Shape;257;p23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</a:pP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Кишиневе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А.С.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попадает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круг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военных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многие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которых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членами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Южного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общества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будущими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декабристами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В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атмосфере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подготовки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политических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выступлений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общался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многими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членами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руководителями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тайных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обществ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В.Ф.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Раевским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 П.С.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Пущиным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 К.А.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Охотниковым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П.И.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Пестелем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С.Г.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Волконским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lang="ru-RU" sz="1800" b="0" i="0" u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</a:pPr>
            <a:endParaRPr lang="ru-RU" sz="1800" dirty="0"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</a:pP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опальный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время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наблюдением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полиции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письма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вскрывались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отчеты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о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поведении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посылались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Петербург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Всего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Кишиневе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А.С.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прожил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отъездами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 21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сентября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1820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2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июля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1823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258" name="Google Shape;258;p23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259" name="Google Shape;259;p23"/>
          <p:cNvSpPr/>
          <p:nvPr/>
        </p:nvSpPr>
        <p:spPr>
          <a:xfrm>
            <a:off x="1258887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sp>
        <p:nvSpPr>
          <p:cNvPr id="260" name="Google Shape;260;p23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4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ahoma"/>
              <a:buNone/>
            </a:pPr>
            <a:r>
              <a:rPr lang="en-US" sz="44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Урал</a:t>
            </a:r>
            <a:r>
              <a:rPr lang="en-US" sz="44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44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Поволжье</a:t>
            </a:r>
            <a:endParaRPr dirty="0"/>
          </a:p>
        </p:txBody>
      </p:sp>
      <p:sp>
        <p:nvSpPr>
          <p:cNvPr id="266" name="Google Shape;266;p24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</a:pP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Путешествию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пугачевским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местам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Поволжья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Оренбургской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губернии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посвятил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полтора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месяца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(с 17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августа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октября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1833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связано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работой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над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“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Историей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Пугачева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” и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романом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“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Капитанская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дочка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”.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Перед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поездкой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работал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архивах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Военного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министерства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изучал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собирал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материалы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о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крестьянской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войне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lang="ru-RU" sz="1800" b="0" i="0" u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260"/>
              <a:buFont typeface="Noto Sans Symbols"/>
              <a:buChar char="■"/>
            </a:pPr>
            <a:r>
              <a:rPr lang="en-US" sz="1800" b="0" i="0" u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После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завершения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работы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над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доступными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документами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обратился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разрешением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отправиться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Казанскую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Оренбургскую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губернии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хотел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своими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глазами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увидеть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места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где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60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лет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того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проходило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восстание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предводительством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Е.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Пугачева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встретиться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людьми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которые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помнили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события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тех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лет</a:t>
            </a:r>
            <a:r>
              <a:rPr lang="en-US" sz="1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sp>
        <p:nvSpPr>
          <p:cNvPr id="267" name="Google Shape;267;p24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268" name="Google Shape;268;p24"/>
          <p:cNvSpPr/>
          <p:nvPr/>
        </p:nvSpPr>
        <p:spPr>
          <a:xfrm>
            <a:off x="5940425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269" name="Google Shape;269;p24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8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Tahoma"/>
              <a:buNone/>
            </a:pPr>
            <a:r>
              <a:rPr lang="en-US" sz="40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Михайловское. Домик няни.</a:t>
            </a:r>
            <a:endParaRPr/>
          </a:p>
        </p:txBody>
      </p:sp>
      <p:sp>
        <p:nvSpPr>
          <p:cNvPr id="304" name="Google Shape;304;p28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305" name="Google Shape;305;p28"/>
          <p:cNvSpPr/>
          <p:nvPr/>
        </p:nvSpPr>
        <p:spPr>
          <a:xfrm>
            <a:off x="5940425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306" name="Google Shape;306;p28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7" name="Google Shape;307;p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16012" y="2060575"/>
            <a:ext cx="3754437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28"/>
          <p:cNvSpPr txBox="1"/>
          <p:nvPr/>
        </p:nvSpPr>
        <p:spPr>
          <a:xfrm>
            <a:off x="5076825" y="2060575"/>
            <a:ext cx="3024187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28"/>
          <p:cNvSpPr txBox="1"/>
          <p:nvPr/>
        </p:nvSpPr>
        <p:spPr>
          <a:xfrm>
            <a:off x="5148262" y="2060575"/>
            <a:ext cx="2808287" cy="1844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ПОДРУГА ДНЕЙ МОИХ СУРОВЫХ,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ГОЛУБКА ДРЯХЛАЯ МОЯ!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ОДНА В ГЛУШИ ЛЕСОВ СОСНОВЫХ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ДАВНО, ДАВНО ТЫ ЖДЕШЬ МЕНЯ.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ТЫ ПОД ОКНОМ СВОЕЙ СВЕТЛИЦЫ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ГОРЮЕШЬ, БУДТО НА ЧАСАХ,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МЕДЛЯТ ПОМИНУТНО СПИЦЫ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ТВОИХ НАМОРЩЕННЫХ РУКАХ.</a:t>
            </a:r>
            <a:endParaRPr/>
          </a:p>
        </p:txBody>
      </p:sp>
      <p:sp>
        <p:nvSpPr>
          <p:cNvPr id="310" name="Google Shape;310;p28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тексту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9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Tahoma"/>
              <a:buNone/>
            </a:pPr>
            <a:r>
              <a:rPr lang="en-US" sz="36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Михайловское. Липовая аллея</a:t>
            </a:r>
            <a:r>
              <a:rPr lang="en-US" sz="40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/>
          </a:p>
        </p:txBody>
      </p:sp>
      <p:sp>
        <p:nvSpPr>
          <p:cNvPr id="316" name="Google Shape;316;p29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317" name="Google Shape;317;p29"/>
          <p:cNvSpPr/>
          <p:nvPr/>
        </p:nvSpPr>
        <p:spPr>
          <a:xfrm>
            <a:off x="5940425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318" name="Google Shape;318;p29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29"/>
          <p:cNvSpPr txBox="1"/>
          <p:nvPr/>
        </p:nvSpPr>
        <p:spPr>
          <a:xfrm>
            <a:off x="5076825" y="2060575"/>
            <a:ext cx="3024187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29"/>
          <p:cNvSpPr txBox="1"/>
          <p:nvPr/>
        </p:nvSpPr>
        <p:spPr>
          <a:xfrm>
            <a:off x="5148262" y="2060575"/>
            <a:ext cx="2808287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Я ПОМНЮ ЧУДНОЕ МНГНОВЕНЬЕ: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ПЕРЕДО МНОЙ ЯВИЛАСЬ ТЫ,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КАК МИМОЛЁТНОЕ ВИДЕНЬЕ,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КАК ГЕНИЙ ЧИСТОЙ КРАСОТЫ.</a:t>
            </a:r>
            <a:endParaRPr/>
          </a:p>
        </p:txBody>
      </p:sp>
      <p:sp>
        <p:nvSpPr>
          <p:cNvPr id="321" name="Google Shape;321;p29"/>
          <p:cNvSpPr/>
          <p:nvPr/>
        </p:nvSpPr>
        <p:spPr>
          <a:xfrm>
            <a:off x="1258887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pic>
        <p:nvPicPr>
          <p:cNvPr id="322" name="Google Shape;322;p2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042987" y="1989137"/>
            <a:ext cx="3816350" cy="3889375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29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тексту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0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100"/>
              <a:buFont typeface="Tahoma"/>
              <a:buNone/>
            </a:pPr>
            <a:r>
              <a:rPr lang="en-US" sz="31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Михайловское. Дом-музей Пушкина.</a:t>
            </a:r>
            <a:endParaRPr/>
          </a:p>
        </p:txBody>
      </p:sp>
      <p:sp>
        <p:nvSpPr>
          <p:cNvPr id="329" name="Google Shape;329;p30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330" name="Google Shape;330;p30"/>
          <p:cNvSpPr/>
          <p:nvPr/>
        </p:nvSpPr>
        <p:spPr>
          <a:xfrm>
            <a:off x="5940425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331" name="Google Shape;331;p30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30"/>
          <p:cNvSpPr txBox="1"/>
          <p:nvPr/>
        </p:nvSpPr>
        <p:spPr>
          <a:xfrm>
            <a:off x="5076825" y="2060575"/>
            <a:ext cx="3024187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30"/>
          <p:cNvSpPr txBox="1"/>
          <p:nvPr/>
        </p:nvSpPr>
        <p:spPr>
          <a:xfrm>
            <a:off x="5148262" y="2060575"/>
            <a:ext cx="3816350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ПРИВЕТСТВУЮ ТЕБЯ, ПУСТЫННЫЙ УГОЛОК,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ПРИЮТ СПОКОЙСТВИЯ, ТРУДОВ И ВДОХНОВЕНЬЯ,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ГДЕ ЛЬЁТСЯ ДНЕЙ МОИХ НЕВИДИМЫЙ ПОТОК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ЛОНЕ СЧАСТЬЯ И ЗАБВЕНЬЯ.</a:t>
            </a:r>
            <a:endParaRPr/>
          </a:p>
        </p:txBody>
      </p:sp>
      <p:sp>
        <p:nvSpPr>
          <p:cNvPr id="334" name="Google Shape;334;p30"/>
          <p:cNvSpPr/>
          <p:nvPr/>
        </p:nvSpPr>
        <p:spPr>
          <a:xfrm>
            <a:off x="1258887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pic>
        <p:nvPicPr>
          <p:cNvPr id="335" name="Google Shape;335;p3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16012" y="2060575"/>
            <a:ext cx="4019550" cy="3313112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0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тексту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1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75335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100"/>
              <a:buFont typeface="Tahoma"/>
              <a:buNone/>
            </a:pPr>
            <a:r>
              <a:rPr lang="en-US" sz="31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Михайловское. «Остров уединения».</a:t>
            </a:r>
            <a:endParaRPr/>
          </a:p>
        </p:txBody>
      </p:sp>
      <p:sp>
        <p:nvSpPr>
          <p:cNvPr id="342" name="Google Shape;342;p31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343" name="Google Shape;343;p31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31"/>
          <p:cNvSpPr txBox="1"/>
          <p:nvPr/>
        </p:nvSpPr>
        <p:spPr>
          <a:xfrm>
            <a:off x="5076825" y="2060575"/>
            <a:ext cx="3024187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31"/>
          <p:cNvSpPr/>
          <p:nvPr/>
        </p:nvSpPr>
        <p:spPr>
          <a:xfrm>
            <a:off x="1258887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pic>
        <p:nvPicPr>
          <p:cNvPr id="346" name="Google Shape;346;p3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16012" y="2060575"/>
            <a:ext cx="3630612" cy="381635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31"/>
          <p:cNvSpPr txBox="1"/>
          <p:nvPr/>
        </p:nvSpPr>
        <p:spPr>
          <a:xfrm>
            <a:off x="5148262" y="2060575"/>
            <a:ext cx="3816350" cy="93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КАК СЧАСТЛИВ Я, КОГДА МОГУ ПОКИНУТЬ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ДОКУЧНЫЙ ШУМ СТОЛИЦЫ И ДВОРА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УБЕЖАТЬ В ПУСТЫННЫЕ ДУБРАВЫ,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БЕРЕГА СИХ МОЛЧАЛИВЫХ ВОД.</a:t>
            </a:r>
            <a:endParaRPr/>
          </a:p>
        </p:txBody>
      </p:sp>
      <p:sp>
        <p:nvSpPr>
          <p:cNvPr id="348" name="Google Shape;348;p31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тексту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2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Новгород</a:t>
            </a:r>
            <a:endParaRPr/>
          </a:p>
        </p:txBody>
      </p:sp>
      <p:sp>
        <p:nvSpPr>
          <p:cNvPr id="354" name="Google Shape;354;p32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540"/>
              <a:buFont typeface="Noto Sans Symbols"/>
              <a:buChar char="■"/>
            </a:pPr>
            <a:r>
              <a:rPr lang="en-US" sz="22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 проезжал Новгород каждый раз, когда отправлялся по маршруту Петербург - Москва.</a:t>
            </a:r>
            <a:endParaRPr/>
          </a:p>
        </p:txBody>
      </p:sp>
      <p:sp>
        <p:nvSpPr>
          <p:cNvPr id="355" name="Google Shape;355;p32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356" name="Google Shape;356;p32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3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Tahoma"/>
              <a:buNone/>
            </a:pPr>
            <a:r>
              <a:rPr lang="en-US" sz="4800" b="1" i="0" u="none" dirty="0" err="1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Торжок</a:t>
            </a:r>
            <a:r>
              <a:rPr lang="ru-RU" sz="4800" b="1" i="0" u="none" dirty="0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 ( по пути)</a:t>
            </a:r>
            <a:br>
              <a:rPr lang="ru-RU" sz="4800" b="1" i="0" u="none" dirty="0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endParaRPr dirty="0"/>
          </a:p>
        </p:txBody>
      </p:sp>
      <p:sp>
        <p:nvSpPr>
          <p:cNvPr id="362" name="Google Shape;362;p33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Дорога из Петербурга в Москву проходила через древний русский город Торжок, всякий раз по пути в Москву или обратно Пушкин останавливался здесь. Он жил в гостинице Пожарских, по рассказам, в комнате, откуда была видна вся городская площадь. В Торжке открыт музей поэта (дом Олениных), экспозиция которого знакомит с темой пушкинской дороги и его путешествиями по тверской земле.</a:t>
            </a:r>
            <a:endParaRPr/>
          </a:p>
        </p:txBody>
      </p:sp>
      <p:sp>
        <p:nvSpPr>
          <p:cNvPr id="363" name="Google Shape;363;p33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364" name="Google Shape;364;p33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неточно Стоковые фото, иллюстрации и векторные изображения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48"/>
            <a:ext cx="2690822" cy="269082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Формирование самостоятельной и познавательной деятельности</a:t>
            </a:r>
            <a:endParaRPr lang="en-US" sz="2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Формирование </a:t>
            </a:r>
            <a:r>
              <a:rPr lang="en-US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навыков самостоятельной работы с большими  объемами информации</a:t>
            </a:r>
            <a:endParaRPr lang="en-US" sz="2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Актуализация знаний о Пушкине, создание атмосферы заинтересованности и уважения к личности Пушкина.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Arial" pitchFamily="34" charset="0"/>
                <a:cs typeface="Arial" pitchFamily="34" charset="0"/>
              </a:rPr>
              <a:t>Цель.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Picture 1" descr="I:\фото\IMG_025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AFAEAC"/>
              </a:clrFrom>
              <a:clrTo>
                <a:srgbClr val="AFAEAC">
                  <a:alpha val="0"/>
                </a:srgbClr>
              </a:clrTo>
            </a:clrChange>
          </a:blip>
          <a:srcRect l="31250" t="35937" r="38281" b="20703"/>
          <a:stretch>
            <a:fillRect/>
          </a:stretch>
        </p:blipFill>
        <p:spPr bwMode="auto">
          <a:xfrm>
            <a:off x="6357918" y="3500438"/>
            <a:ext cx="2786082" cy="2643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912703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4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Тверь</a:t>
            </a:r>
            <a:endParaRPr/>
          </a:p>
        </p:txBody>
      </p:sp>
      <p:sp>
        <p:nvSpPr>
          <p:cNvPr id="370" name="Google Shape;370;p34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 проезжал Тверь более двадцати раз, каждый раз, когда отправлялся по маршруту Петербург - Москва. Иногда он проезжал город без долгой остановки, иногда задерживаясь на несколько часов. Было у Пушкина постоянное место, где он останавливался в Твери - гостиница итальянца Гальяни.</a:t>
            </a:r>
            <a:endParaRPr/>
          </a:p>
        </p:txBody>
      </p:sp>
      <p:sp>
        <p:nvSpPr>
          <p:cNvPr id="371" name="Google Shape;371;p34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372" name="Google Shape;372;p34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5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Берново</a:t>
            </a:r>
            <a:endParaRPr/>
          </a:p>
        </p:txBody>
      </p:sp>
      <p:sp>
        <p:nvSpPr>
          <p:cNvPr id="378" name="Google Shape;378;p35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Берново - поместье в Тверской губернии, принадлежавшее родственникам П.А. Осиповой-Вульф, пушкинской знакомой, хозяйке Тригорского. Пушкин не раз заезжал сюда, навещая своих друзей Вульфов. В их поместьях, находившихся в Тверской губернии, - в Бернове, Малинниках, Курово-Покровском, Павловском - Пушкин бывал в 1828, 1829, 1830, 1833 годах. Летом 1971 года в Берново был открыт музей А.С. Пушкина. Среди экспонатов - мебель, посуда из вульфовских усадеб, портреты друзей и знакомых Пушкина и др.</a:t>
            </a:r>
            <a:endParaRPr/>
          </a:p>
        </p:txBody>
      </p:sp>
      <p:sp>
        <p:nvSpPr>
          <p:cNvPr id="379" name="Google Shape;379;p35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380" name="Google Shape;380;p35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6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Калуга</a:t>
            </a:r>
            <a:endParaRPr/>
          </a:p>
        </p:txBody>
      </p:sp>
      <p:sp>
        <p:nvSpPr>
          <p:cNvPr id="386" name="Google Shape;386;p36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Калуге Пушкин побывал весной 1829 года, когда отправлялся на юг, в Арзрум. В Калужской губернии находилось имение семьи жены поэта Гончаровых Полотняный Завод.</a:t>
            </a:r>
            <a:endParaRPr/>
          </a:p>
        </p:txBody>
      </p:sp>
      <p:sp>
        <p:nvSpPr>
          <p:cNvPr id="387" name="Google Shape;387;p36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388" name="Google Shape;388;p36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38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Орел</a:t>
            </a:r>
            <a:endParaRPr/>
          </a:p>
        </p:txBody>
      </p:sp>
      <p:sp>
        <p:nvSpPr>
          <p:cNvPr id="402" name="Google Shape;402;p38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Орле Пушкин побывал весной 1829 года, когда отправлялся на юг, в Арзрум. В Орле он встречался с генералом А.П. Ермоловым, героем Отечественной войны 1812 года, отправленным царем в отставку за близость с декабристами.</a:t>
            </a:r>
            <a:endParaRPr/>
          </a:p>
        </p:txBody>
      </p:sp>
      <p:sp>
        <p:nvSpPr>
          <p:cNvPr id="403" name="Google Shape;403;p38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404" name="Google Shape;404;p38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9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Киев</a:t>
            </a:r>
            <a:endParaRPr/>
          </a:p>
        </p:txBody>
      </p:sp>
      <p:sp>
        <p:nvSpPr>
          <p:cNvPr id="410" name="Google Shape;410;p39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Киев Пушкин приезжал ненадолго в конце января 1821 года и останавливался в доме генерала Н.Н. Раевского, где встретился с членами тайного общества - будущими декабристами. Из Киева Пушкин поехал в Тульчин, местечко Подольской губернии, где встречался с офицерами, членами Южного общества декабристов.</a:t>
            </a:r>
            <a:endParaRPr/>
          </a:p>
        </p:txBody>
      </p:sp>
      <p:sp>
        <p:nvSpPr>
          <p:cNvPr id="411" name="Google Shape;411;p39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412" name="Google Shape;412;p39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0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Tahoma"/>
              <a:buNone/>
            </a:pPr>
            <a:r>
              <a:rPr lang="en-US" sz="48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Таганрог</a:t>
            </a:r>
            <a:endParaRPr/>
          </a:p>
        </p:txBody>
      </p:sp>
      <p:sp>
        <p:nvSpPr>
          <p:cNvPr id="418" name="Google Shape;418;p40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 мая 1820 года Пушкин приехал в Таганрог вместе с семьей Раевских по дороге на Кавказ, обедал у градоначальника. На следующий день поэт вместе с семьей Раевских направился в Ростов.</a:t>
            </a:r>
            <a:endParaRPr/>
          </a:p>
        </p:txBody>
      </p:sp>
      <p:sp>
        <p:nvSpPr>
          <p:cNvPr id="419" name="Google Shape;419;p40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420" name="Google Shape;420;p40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44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Пушкин (Царское Село)</a:t>
            </a:r>
            <a:endParaRPr/>
          </a:p>
        </p:txBody>
      </p:sp>
      <p:sp>
        <p:nvSpPr>
          <p:cNvPr id="450" name="Google Shape;450;p44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Среди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памятных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пушкинских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мест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особой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притягательной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силой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обладает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Лицей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Царском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Селе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Осенью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1811 г.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Царском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Селе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(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ныне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г.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 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состоялось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открытие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нового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учебного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заведения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-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Царскосельского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лицея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дворцовом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флигеле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приспособленном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под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учебное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заведение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А.С.Пушкин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жил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учился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19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октября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1811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9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июня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1817 </a:t>
            </a: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</a:t>
            </a:r>
            <a:r>
              <a:rPr lang="ru-RU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endParaRPr lang="ru-RU" sz="1600" b="1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Лицею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Царскому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Селу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посвящены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многие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стихотворений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постоянно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поддерживал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связь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лицейскими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друзьями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-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Дельвигом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Пущиным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Кюхельбекером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Данзасом</a:t>
            </a:r>
            <a:r>
              <a:rPr lang="ru-RU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endParaRPr lang="ru-RU" sz="1600" b="1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Царском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селе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находится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музей-дача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А.С.Пушкина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доме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Китаевой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женой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жили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здесь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мая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октябрь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1831 г.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это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время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создал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здесь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“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Сказку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о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царе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Салтане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”,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письмо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Онегина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к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Татьяне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из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“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Евгения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Онегина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”,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стихотворения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“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Эхо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”, “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Бородинская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годовщина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”,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Клеветникам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России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”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др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</p:txBody>
      </p:sp>
      <p:sp>
        <p:nvSpPr>
          <p:cNvPr id="451" name="Google Shape;451;p44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452" name="Google Shape;452;p44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45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Болдино</a:t>
            </a:r>
            <a:endParaRPr/>
          </a:p>
        </p:txBody>
      </p:sp>
      <p:sp>
        <p:nvSpPr>
          <p:cNvPr id="458" name="Google Shape;458;p45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None/>
            </a:pPr>
            <a:endParaRPr lang="ru-RU" sz="1600" b="1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Сюда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поместье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своих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предков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приезжал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три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раза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именно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здесь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Пушкиным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созданы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наиболее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значительные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произведения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1830-х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годов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Сюда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приехал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перед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женитьбой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Наталье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Гончаровой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провел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этих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местах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осень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1830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отмеченную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небывалым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взлетом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творческого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вдохновения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endParaRPr lang="ru-RU" sz="1600" b="1" i="0" u="none" dirty="0" smtClean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endParaRPr lang="ru-RU" sz="1600" b="1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Одно</a:t>
            </a: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другим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появляются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произведения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разных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жанров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стихах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прозе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Болдинской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осенью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появились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Повести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покойного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Ивана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Петровича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Белкина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“.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Этой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осенью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были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написаны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последние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главы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Евгения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Онегина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",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Сказка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о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попе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работнике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Балде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", 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шутливая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поэма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Домик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Коломне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около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тридцати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стихотворений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</p:txBody>
      </p:sp>
      <p:sp>
        <p:nvSpPr>
          <p:cNvPr id="459" name="Google Shape;459;p45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460" name="Google Shape;460;p45"/>
          <p:cNvSpPr/>
          <p:nvPr/>
        </p:nvSpPr>
        <p:spPr>
          <a:xfrm>
            <a:off x="5940425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461" name="Google Shape;461;p45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46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Болдино</a:t>
            </a:r>
            <a:endParaRPr/>
          </a:p>
        </p:txBody>
      </p:sp>
      <p:sp>
        <p:nvSpPr>
          <p:cNvPr id="467" name="Google Shape;467;p46"/>
          <p:cNvSpPr txBox="1">
            <a:spLocks noGrp="1"/>
          </p:cNvSpPr>
          <p:nvPr>
            <p:ph type="body" idx="1"/>
          </p:nvPr>
        </p:nvSpPr>
        <p:spPr>
          <a:xfrm>
            <a:off x="1066800" y="1736725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Осенью</a:t>
            </a: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1833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посетил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Болдино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второй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раз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завершая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поездку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местам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связанным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событиями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восстания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Пугачева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Параллельно</a:t>
            </a: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создавалась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поэма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Медный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всадник</a:t>
            </a: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".</a:t>
            </a:r>
            <a:endParaRPr lang="ru-RU" sz="1600" b="1" i="0" u="none" dirty="0" smtClean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это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время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Болдине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пишет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поэму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Анджело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повесть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Пиковая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дама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",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Сказку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о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рыбаке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рыбке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",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Сказку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о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мертвой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царевне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о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семи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богатырях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Тогда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Болдине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создается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стихотворение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Осень</a:t>
            </a: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".</a:t>
            </a:r>
            <a:endParaRPr lang="ru-RU" sz="1600" b="1" i="0" u="none" dirty="0" smtClean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Последний</a:t>
            </a: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кратковременный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приезд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Болдино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был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середине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сентября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1834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Это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посещение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было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связано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хлопотами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делам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отцовского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имения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управление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которым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принял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себя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этот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раз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здесь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была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написана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только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Сказка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о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золотом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петушке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". </a:t>
            </a:r>
            <a:endParaRPr dirty="0"/>
          </a:p>
        </p:txBody>
      </p:sp>
      <p:sp>
        <p:nvSpPr>
          <p:cNvPr id="468" name="Google Shape;468;p46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469" name="Google Shape;469;p46"/>
          <p:cNvSpPr/>
          <p:nvPr/>
        </p:nvSpPr>
        <p:spPr>
          <a:xfrm>
            <a:off x="1258887" y="5949950"/>
            <a:ext cx="2952750" cy="908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sp>
        <p:nvSpPr>
          <p:cNvPr id="470" name="Google Shape;470;p46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47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Пятигорск</a:t>
            </a:r>
            <a:endParaRPr/>
          </a:p>
        </p:txBody>
      </p:sp>
      <p:sp>
        <p:nvSpPr>
          <p:cNvPr id="476" name="Google Shape;476;p47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 Пятигорск Пушкин приехал в июне 1820 года из Екатеринослава вместе с семьей Раевских. Здесь он лечился от болезни, принимал серные ванны, путешествовал. В августе 1820 отсюда вместе с Раевскими поехал в Крым.</a:t>
            </a:r>
            <a:endParaRPr/>
          </a:p>
        </p:txBody>
      </p:sp>
      <p:sp>
        <p:nvSpPr>
          <p:cNvPr id="477" name="Google Shape;477;p47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478" name="Google Shape;478;p47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3"/>
            <a:ext cx="8643998" cy="448286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познакомиться с пушкинскими местами, ставшими источником вдохновения поэта;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обогатить информационно мышление и чувства;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научится выбирать главное по заданной теме, кратко излагать свои мысли;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создать проект о пушкинских местах;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Arial" pitchFamily="34" charset="0"/>
                <a:cs typeface="Arial" pitchFamily="34" charset="0"/>
              </a:rPr>
              <a:t>Задачи: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прикольные задачи по математике для 6 класса - прикольные лица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/>
          <a:stretch>
            <a:fillRect/>
          </a:stretch>
        </p:blipFill>
        <p:spPr bwMode="auto">
          <a:xfrm>
            <a:off x="7622305" y="5731510"/>
            <a:ext cx="1235975" cy="9316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770690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48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Владикавказ</a:t>
            </a:r>
            <a:endParaRPr/>
          </a:p>
        </p:txBody>
      </p:sp>
      <p:sp>
        <p:nvSpPr>
          <p:cNvPr id="484" name="Google Shape;484;p48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050"/>
              <a:buFont typeface="Noto Sans Symbols"/>
              <a:buChar char="■"/>
            </a:pP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Второе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путешествие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Кавказ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А.С.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задумал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еще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1827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5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5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Кавказ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А.С.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тянуло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только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желание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вырваться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петербургского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высшего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света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который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очень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тяготил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оставшегося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после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разгрома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декабристов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без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многих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близких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друзей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еще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что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Закавказье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“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кровью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искупить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свою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вину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”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было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сослано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более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70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офицеров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разжалованных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солдаты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около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3000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рядовых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которые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составили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Сводный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уланский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полк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выполнявший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самые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сложные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опасные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боевые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операции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русско-турецкой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войны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endParaRPr lang="ru-RU" sz="1500" b="1" i="0" u="none" dirty="0" smtClean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050"/>
              <a:buFont typeface="Noto Sans Symbols"/>
              <a:buChar char="■"/>
            </a:pPr>
            <a:r>
              <a:rPr lang="en-US" sz="15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Не</a:t>
            </a:r>
            <a:r>
              <a:rPr lang="en-US" sz="15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получив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разрешения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властей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1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мая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1829 г. А.С.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отправился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Кавказ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самовольно.21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мая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он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прибыл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Владикавказ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откуда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началось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его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путешествие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Грузии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которое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он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начал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следующий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день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выехав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города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“с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пехотой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казаками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”.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Миновав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Дарьяльское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ущелье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Казбеги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Крестовый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перевал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Гудаури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Квешети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Пасанаури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другие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места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конце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мая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А.С.Пушкин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доехал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Тбилиси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</p:txBody>
      </p:sp>
      <p:sp>
        <p:nvSpPr>
          <p:cNvPr id="485" name="Google Shape;485;p48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486" name="Google Shape;486;p48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50"/>
          <p:cNvSpPr txBox="1">
            <a:spLocks noGrp="1"/>
          </p:cNvSpPr>
          <p:nvPr>
            <p:ph type="title"/>
          </p:nvPr>
        </p:nvSpPr>
        <p:spPr>
          <a:xfrm>
            <a:off x="1066800" y="60344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 dirty="0" err="1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Одесса</a:t>
            </a:r>
            <a:r>
              <a:rPr lang="ru-RU" sz="4400" b="1" i="0" u="none" dirty="0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 (конфликт с Воронцовым – отставка)</a:t>
            </a:r>
            <a:br>
              <a:rPr lang="ru-RU" sz="4400" b="1" i="0" u="none" dirty="0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endParaRPr dirty="0"/>
          </a:p>
        </p:txBody>
      </p:sp>
      <p:sp>
        <p:nvSpPr>
          <p:cNvPr id="500" name="Google Shape;500;p50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050"/>
              <a:buFont typeface="Noto Sans Symbols"/>
              <a:buChar char="■"/>
            </a:pPr>
            <a:r>
              <a:rPr lang="en-US" sz="15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Свой</a:t>
            </a:r>
            <a:r>
              <a:rPr lang="en-US" sz="15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переезд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Одессу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А.С.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воспринимал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как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возвращение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Европу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Одессе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предстояло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прожить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целый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полный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самых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разных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впечатлений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переживаний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endParaRPr lang="ru-RU" sz="1500" b="1" i="0" u="none" dirty="0" smtClean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050"/>
              <a:buFont typeface="Noto Sans Symbols"/>
              <a:buChar char="■"/>
            </a:pPr>
            <a:r>
              <a:rPr lang="en-US" sz="15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</a:t>
            </a:r>
            <a:r>
              <a:rPr lang="en-US" sz="15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многом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жизнь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А.С.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Одессе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зависела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его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нового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начальника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генерала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М.С.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Воронцова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который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желал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выделять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массы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подчиненных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ему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чиновников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канцелярии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 а с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течением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времени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вовсе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стал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осуждать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праздный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образ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жизни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даже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давал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ему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поручения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типа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отправиться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борьбу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саранчой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Такое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отношение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могло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быть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безразлично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А.С.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: 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поступки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М.С.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Воронцова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он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ответил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едкой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эпиграммой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Полумилорд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полукупец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…".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Серьезное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увлечение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женой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М.С.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Воронцова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красавицей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Екатериной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Ксаверьевной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переполнило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чашу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терпения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губернатора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А.С.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был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вынужден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подать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отставку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его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прошение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было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сразу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отправлено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Петербург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а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через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некоторое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время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пришло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решение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об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исключении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поэта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"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списка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министерства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иностранных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дел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дурное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поведение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  и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высылке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его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Псковскую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губернию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в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село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Михайловское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А.С.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из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Одессы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провожала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В.Ф.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Вяземская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приехавшая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сюда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лето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15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детьми</a:t>
            </a:r>
            <a:r>
              <a:rPr lang="en-US" sz="15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</p:txBody>
      </p:sp>
      <p:sp>
        <p:nvSpPr>
          <p:cNvPr id="501" name="Google Shape;501;p50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502" name="Google Shape;502;p50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51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 dirty="0" err="1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Гурзуф</a:t>
            </a:r>
            <a:endParaRPr dirty="0"/>
          </a:p>
        </p:txBody>
      </p:sp>
      <p:sp>
        <p:nvSpPr>
          <p:cNvPr id="508" name="Google Shape;508;p51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Гурзуф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находится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побережье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Южного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Крыма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жил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там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августе-сентябре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1820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Тогда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Гурзуф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(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назвал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Юрзуф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представлял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собой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небольшое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татарское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селение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endParaRPr lang="ru-RU" sz="1600" b="1" i="0" u="none" dirty="0" smtClean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endParaRPr lang="ru-RU" sz="1600" b="1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"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Юрзуфе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жил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я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сиднем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-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писал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своему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лицейскому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другу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Антону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Дельвигу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-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купался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море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объедался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виноградом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; я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так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привык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к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полуденной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природе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наслаждался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ею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всем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равнодушием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беспечностью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неаполитанского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Lazzaroni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(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бедняка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)". </a:t>
            </a:r>
            <a:endParaRPr lang="ru-RU" sz="1600" b="1" i="0" u="none" dirty="0" smtClean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20"/>
              <a:buFont typeface="Noto Sans Symbols"/>
              <a:buChar char="■"/>
            </a:pPr>
            <a:r>
              <a:rPr lang="en-US" sz="1600" b="1" i="0" u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600" b="1" i="0" u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много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путешествовал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Посетил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Ялту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Георгиевский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монастырь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Бахчисарай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начале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сентября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Пушкин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уезжает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Симферополь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оттуда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1600" b="1" i="0" u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Одессу</a:t>
            </a:r>
            <a:r>
              <a:rPr lang="en-US" sz="1600" b="1" i="0" u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</p:txBody>
      </p:sp>
      <p:sp>
        <p:nvSpPr>
          <p:cNvPr id="509" name="Google Shape;509;p51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510" name="Google Shape;510;p51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88" name="Group 2444"/>
          <p:cNvGraphicFramePr>
            <a:graphicFrameLocks noGrp="1"/>
          </p:cNvGraphicFramePr>
          <p:nvPr/>
        </p:nvGraphicFramePr>
        <p:xfrm>
          <a:off x="538163" y="274638"/>
          <a:ext cx="8069262" cy="6522720"/>
        </p:xfrm>
        <a:graphic>
          <a:graphicData uri="http://schemas.openxmlformats.org/drawingml/2006/table">
            <a:tbl>
              <a:tblPr/>
              <a:tblGrid>
                <a:gridCol w="1554162">
                  <a:extLst>
                    <a:ext uri="{9D8B030D-6E8A-4147-A177-3AD203B41FA5}">
                      <a16:colId xmlns:a16="http://schemas.microsoft.com/office/drawing/2014/main" xmlns="" val="178105981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957960588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xmlns="" val="123156902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54710972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934230940"/>
                    </a:ext>
                  </a:extLst>
                </a:gridCol>
              </a:tblGrid>
              <a:tr h="304800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Пункты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Расстояние в км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Кол-во поездок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расстояние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91299970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Москва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Петербург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20800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75520322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Петербург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Царское село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17031697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Петербург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Михайловское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28964793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Петербург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Екатеринослав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1430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1430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75788395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Екатеринослав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Кисловодск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760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760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40983622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Кисловодск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Гурзуф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01297836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Гурзуф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Кишинев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14800684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Кишинев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Измаил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86745776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Кишинев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Одесса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93141790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Одесса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Псков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23349268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Псков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Михайловское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26951852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Михайловское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Москва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77917862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Москва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Полотняный завод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99342110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Москва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Владикавказ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53893098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Владикавказ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Тифлис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43898960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Тифлис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Арзрум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33307001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Петербург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Болдино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36042512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Петербург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Оренбург - Уральск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1650 + 200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10753234"/>
                  </a:ext>
                </a:extLst>
              </a:tr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ИТОГО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D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D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5530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6D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85901329"/>
                  </a:ext>
                </a:extLst>
              </a:tr>
            </a:tbl>
          </a:graphicData>
        </a:graphic>
      </p:graphicFrame>
      <p:sp>
        <p:nvSpPr>
          <p:cNvPr id="8593" name="Text Box 2449"/>
          <p:cNvSpPr txBox="1">
            <a:spLocks noChangeArrowheads="1"/>
          </p:cNvSpPr>
          <p:nvPr/>
        </p:nvSpPr>
        <p:spPr bwMode="auto">
          <a:xfrm>
            <a:off x="6048375" y="6451600"/>
            <a:ext cx="2555875" cy="346075"/>
          </a:xfrm>
          <a:prstGeom prst="rect">
            <a:avLst/>
          </a:prstGeom>
          <a:solidFill>
            <a:schemeClr val="tx1"/>
          </a:solidFill>
          <a:ln w="9525">
            <a:solidFill>
              <a:srgbClr val="FFFFC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600" b="1">
                <a:solidFill>
                  <a:srgbClr val="FFFFC1"/>
                </a:solidFill>
              </a:rPr>
              <a:t>1 верста = 1,067 км</a:t>
            </a:r>
          </a:p>
        </p:txBody>
      </p:sp>
    </p:spTree>
    <p:extLst>
      <p:ext uri="{BB962C8B-B14F-4D97-AF65-F5344CB8AC3E}">
        <p14:creationId xmlns:p14="http://schemas.microsoft.com/office/powerpoint/2010/main" val="289419205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"/>
          <p:cNvSpPr txBox="1">
            <a:spLocks noGrp="1"/>
          </p:cNvSpPr>
          <p:nvPr>
            <p:ph type="title" idx="4294967295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Карта путешествий</a:t>
            </a:r>
            <a:endParaRPr/>
          </a:p>
        </p:txBody>
      </p:sp>
      <p:sp>
        <p:nvSpPr>
          <p:cNvPr id="68" name="Google Shape;68;p6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pic>
        <p:nvPicPr>
          <p:cNvPr id="69" name="Google Shape;69;p6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195512" y="2133600"/>
            <a:ext cx="5616575" cy="446405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6"/>
          <p:cNvSpPr/>
          <p:nvPr/>
        </p:nvSpPr>
        <p:spPr>
          <a:xfrm>
            <a:off x="900112" y="2133600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Михайловское</a:t>
            </a:r>
            <a:endParaRPr/>
          </a:p>
        </p:txBody>
      </p:sp>
      <p:sp>
        <p:nvSpPr>
          <p:cNvPr id="71" name="Google Shape;71;p6"/>
          <p:cNvSpPr/>
          <p:nvPr/>
        </p:nvSpPr>
        <p:spPr>
          <a:xfrm>
            <a:off x="900112" y="2636837"/>
            <a:ext cx="1296987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Псков</a:t>
            </a:r>
            <a:endParaRPr/>
          </a:p>
        </p:txBody>
      </p:sp>
      <p:sp>
        <p:nvSpPr>
          <p:cNvPr id="72" name="Google Shape;72;p6"/>
          <p:cNvSpPr/>
          <p:nvPr/>
        </p:nvSpPr>
        <p:spPr>
          <a:xfrm>
            <a:off x="900112" y="3141662"/>
            <a:ext cx="1296987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Выра</a:t>
            </a:r>
            <a:endParaRPr/>
          </a:p>
        </p:txBody>
      </p:sp>
      <p:sp>
        <p:nvSpPr>
          <p:cNvPr id="73" name="Google Shape;73;p6"/>
          <p:cNvSpPr/>
          <p:nvPr/>
        </p:nvSpPr>
        <p:spPr>
          <a:xfrm>
            <a:off x="900112" y="3644900"/>
            <a:ext cx="1296987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Санкт-Петербург</a:t>
            </a:r>
            <a:endParaRPr/>
          </a:p>
        </p:txBody>
      </p:sp>
      <p:sp>
        <p:nvSpPr>
          <p:cNvPr id="74" name="Google Shape;74;p6"/>
          <p:cNvSpPr/>
          <p:nvPr/>
        </p:nvSpPr>
        <p:spPr>
          <a:xfrm>
            <a:off x="900112" y="4149725"/>
            <a:ext cx="1296987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Москва</a:t>
            </a:r>
            <a:endParaRPr/>
          </a:p>
        </p:txBody>
      </p:sp>
      <p:sp>
        <p:nvSpPr>
          <p:cNvPr id="75" name="Google Shape;75;p6"/>
          <p:cNvSpPr/>
          <p:nvPr/>
        </p:nvSpPr>
        <p:spPr>
          <a:xfrm>
            <a:off x="900112" y="4652962"/>
            <a:ext cx="1296987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Тифлис</a:t>
            </a:r>
            <a:endParaRPr/>
          </a:p>
        </p:txBody>
      </p:sp>
      <p:sp>
        <p:nvSpPr>
          <p:cNvPr id="76" name="Google Shape;76;p6"/>
          <p:cNvSpPr/>
          <p:nvPr/>
        </p:nvSpPr>
        <p:spPr>
          <a:xfrm>
            <a:off x="900112" y="5157787"/>
            <a:ext cx="1296987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Кишинев</a:t>
            </a:r>
            <a:endParaRPr/>
          </a:p>
        </p:txBody>
      </p:sp>
      <p:sp>
        <p:nvSpPr>
          <p:cNvPr id="77" name="Google Shape;77;p6"/>
          <p:cNvSpPr/>
          <p:nvPr/>
        </p:nvSpPr>
        <p:spPr>
          <a:xfrm>
            <a:off x="900112" y="5661025"/>
            <a:ext cx="1296987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Урал и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2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Поволжье</a:t>
            </a:r>
            <a:endParaRPr/>
          </a:p>
        </p:txBody>
      </p:sp>
      <p:sp>
        <p:nvSpPr>
          <p:cNvPr id="78" name="Google Shape;78;p6"/>
          <p:cNvSpPr/>
          <p:nvPr/>
        </p:nvSpPr>
        <p:spPr>
          <a:xfrm>
            <a:off x="900112" y="6165850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Новгород</a:t>
            </a:r>
            <a:endParaRPr/>
          </a:p>
        </p:txBody>
      </p:sp>
      <p:sp>
        <p:nvSpPr>
          <p:cNvPr id="79" name="Google Shape;79;p6"/>
          <p:cNvSpPr/>
          <p:nvPr/>
        </p:nvSpPr>
        <p:spPr>
          <a:xfrm>
            <a:off x="7812087" y="2133600"/>
            <a:ext cx="1331912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Торжок</a:t>
            </a:r>
            <a:endParaRPr/>
          </a:p>
        </p:txBody>
      </p:sp>
      <p:sp>
        <p:nvSpPr>
          <p:cNvPr id="80" name="Google Shape;80;p6"/>
          <p:cNvSpPr/>
          <p:nvPr/>
        </p:nvSpPr>
        <p:spPr>
          <a:xfrm>
            <a:off x="7812087" y="2636837"/>
            <a:ext cx="1331912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Тверь</a:t>
            </a:r>
            <a:endParaRPr/>
          </a:p>
        </p:txBody>
      </p:sp>
      <p:sp>
        <p:nvSpPr>
          <p:cNvPr id="81" name="Google Shape;81;p6"/>
          <p:cNvSpPr/>
          <p:nvPr/>
        </p:nvSpPr>
        <p:spPr>
          <a:xfrm>
            <a:off x="7812087" y="3141662"/>
            <a:ext cx="1331912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Берново</a:t>
            </a:r>
            <a:endParaRPr/>
          </a:p>
        </p:txBody>
      </p:sp>
      <p:sp>
        <p:nvSpPr>
          <p:cNvPr id="82" name="Google Shape;82;p6"/>
          <p:cNvSpPr/>
          <p:nvPr/>
        </p:nvSpPr>
        <p:spPr>
          <a:xfrm>
            <a:off x="7812087" y="3644900"/>
            <a:ext cx="1331912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Калуга</a:t>
            </a:r>
            <a:endParaRPr/>
          </a:p>
        </p:txBody>
      </p:sp>
      <p:sp>
        <p:nvSpPr>
          <p:cNvPr id="83" name="Google Shape;83;p6"/>
          <p:cNvSpPr/>
          <p:nvPr/>
        </p:nvSpPr>
        <p:spPr>
          <a:xfrm>
            <a:off x="7812087" y="4149725"/>
            <a:ext cx="1331912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Полотняный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завод</a:t>
            </a:r>
            <a:endParaRPr/>
          </a:p>
        </p:txBody>
      </p:sp>
      <p:sp>
        <p:nvSpPr>
          <p:cNvPr id="84" name="Google Shape;84;p6"/>
          <p:cNvSpPr/>
          <p:nvPr/>
        </p:nvSpPr>
        <p:spPr>
          <a:xfrm>
            <a:off x="7812087" y="4652962"/>
            <a:ext cx="1331912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Орел</a:t>
            </a:r>
            <a:endParaRPr/>
          </a:p>
        </p:txBody>
      </p:sp>
      <p:sp>
        <p:nvSpPr>
          <p:cNvPr id="85" name="Google Shape;85;p6"/>
          <p:cNvSpPr/>
          <p:nvPr/>
        </p:nvSpPr>
        <p:spPr>
          <a:xfrm>
            <a:off x="7812087" y="5157787"/>
            <a:ext cx="1331912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Киев</a:t>
            </a:r>
            <a:endParaRPr/>
          </a:p>
        </p:txBody>
      </p:sp>
      <p:sp>
        <p:nvSpPr>
          <p:cNvPr id="86" name="Google Shape;86;p6"/>
          <p:cNvSpPr/>
          <p:nvPr/>
        </p:nvSpPr>
        <p:spPr>
          <a:xfrm>
            <a:off x="7812087" y="5661025"/>
            <a:ext cx="1331912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Таганрог</a:t>
            </a:r>
            <a:endParaRPr/>
          </a:p>
        </p:txBody>
      </p:sp>
      <p:sp>
        <p:nvSpPr>
          <p:cNvPr id="87" name="Google Shape;87;p6"/>
          <p:cNvSpPr/>
          <p:nvPr/>
        </p:nvSpPr>
        <p:spPr>
          <a:xfrm>
            <a:off x="7812087" y="6165850"/>
            <a:ext cx="1331912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Тамань</a:t>
            </a:r>
            <a:endParaRPr/>
          </a:p>
        </p:txBody>
      </p:sp>
      <p:sp>
        <p:nvSpPr>
          <p:cNvPr id="88" name="Google Shape;88;p6"/>
          <p:cNvSpPr/>
          <p:nvPr/>
        </p:nvSpPr>
        <p:spPr>
          <a:xfrm>
            <a:off x="0" y="1916112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Вперед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7"/>
          <p:cNvSpPr txBox="1">
            <a:spLocks noGrp="1"/>
          </p:cNvSpPr>
          <p:nvPr>
            <p:ph type="title" idx="4294967295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Карта путешествий</a:t>
            </a:r>
            <a:endParaRPr/>
          </a:p>
        </p:txBody>
      </p:sp>
      <p:sp>
        <p:nvSpPr>
          <p:cNvPr id="94" name="Google Shape;94;p7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pic>
        <p:nvPicPr>
          <p:cNvPr id="95" name="Google Shape;95;p7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195512" y="2133600"/>
            <a:ext cx="5616575" cy="44640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7"/>
          <p:cNvSpPr/>
          <p:nvPr/>
        </p:nvSpPr>
        <p:spPr>
          <a:xfrm>
            <a:off x="900112" y="2133600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Керчь</a:t>
            </a:r>
            <a:endParaRPr/>
          </a:p>
        </p:txBody>
      </p:sp>
      <p:sp>
        <p:nvSpPr>
          <p:cNvPr id="97" name="Google Shape;97;p7"/>
          <p:cNvSpPr/>
          <p:nvPr/>
        </p:nvSpPr>
        <p:spPr>
          <a:xfrm>
            <a:off x="900112" y="2636837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Николаев</a:t>
            </a:r>
            <a:endParaRPr/>
          </a:p>
        </p:txBody>
      </p:sp>
      <p:sp>
        <p:nvSpPr>
          <p:cNvPr id="98" name="Google Shape;98;p7"/>
          <p:cNvSpPr/>
          <p:nvPr/>
        </p:nvSpPr>
        <p:spPr>
          <a:xfrm>
            <a:off x="0" y="1916112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Назад</a:t>
            </a:r>
            <a:endParaRPr/>
          </a:p>
        </p:txBody>
      </p:sp>
      <p:sp>
        <p:nvSpPr>
          <p:cNvPr id="99" name="Google Shape;99;p7"/>
          <p:cNvSpPr/>
          <p:nvPr/>
        </p:nvSpPr>
        <p:spPr>
          <a:xfrm>
            <a:off x="900112" y="3141662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Царское Село</a:t>
            </a:r>
            <a:endParaRPr/>
          </a:p>
        </p:txBody>
      </p:sp>
      <p:sp>
        <p:nvSpPr>
          <p:cNvPr id="100" name="Google Shape;100;p7"/>
          <p:cNvSpPr/>
          <p:nvPr/>
        </p:nvSpPr>
        <p:spPr>
          <a:xfrm>
            <a:off x="900112" y="3644900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Болдино</a:t>
            </a:r>
            <a:endParaRPr/>
          </a:p>
        </p:txBody>
      </p:sp>
      <p:sp>
        <p:nvSpPr>
          <p:cNvPr id="101" name="Google Shape;101;p7"/>
          <p:cNvSpPr/>
          <p:nvPr/>
        </p:nvSpPr>
        <p:spPr>
          <a:xfrm>
            <a:off x="900112" y="4149725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Пятигорск</a:t>
            </a:r>
            <a:endParaRPr/>
          </a:p>
        </p:txBody>
      </p:sp>
      <p:sp>
        <p:nvSpPr>
          <p:cNvPr id="102" name="Google Shape;102;p7"/>
          <p:cNvSpPr/>
          <p:nvPr/>
        </p:nvSpPr>
        <p:spPr>
          <a:xfrm>
            <a:off x="7848600" y="2133600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Владикавказ</a:t>
            </a:r>
            <a:endParaRPr/>
          </a:p>
        </p:txBody>
      </p:sp>
      <p:sp>
        <p:nvSpPr>
          <p:cNvPr id="103" name="Google Shape;103;p7"/>
          <p:cNvSpPr/>
          <p:nvPr/>
        </p:nvSpPr>
        <p:spPr>
          <a:xfrm>
            <a:off x="7848600" y="2636837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Карс</a:t>
            </a:r>
            <a:endParaRPr/>
          </a:p>
        </p:txBody>
      </p:sp>
      <p:sp>
        <p:nvSpPr>
          <p:cNvPr id="104" name="Google Shape;104;p7"/>
          <p:cNvSpPr/>
          <p:nvPr/>
        </p:nvSpPr>
        <p:spPr>
          <a:xfrm>
            <a:off x="7848600" y="3141662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Одесса</a:t>
            </a:r>
            <a:endParaRPr/>
          </a:p>
        </p:txBody>
      </p:sp>
      <p:sp>
        <p:nvSpPr>
          <p:cNvPr id="105" name="Google Shape;105;p7"/>
          <p:cNvSpPr/>
          <p:nvPr/>
        </p:nvSpPr>
        <p:spPr>
          <a:xfrm>
            <a:off x="7848600" y="3644900"/>
            <a:ext cx="1295400" cy="433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ahoma"/>
              <a:buNone/>
            </a:pPr>
            <a:r>
              <a:rPr lang="en-US" sz="12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Гурзуф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8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Село Михайловское</a:t>
            </a:r>
            <a:endParaRPr/>
          </a:p>
        </p:txBody>
      </p:sp>
      <p:sp>
        <p:nvSpPr>
          <p:cNvPr id="111" name="Google Shape;111;p8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ru-RU" sz="2000" b="0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Михайловское </a:t>
            </a:r>
            <a:r>
              <a:rPr lang="en-US" sz="2000" b="0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принимало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его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как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восторженного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юношу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как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человека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«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гонимого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судьбой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»,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как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человека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уставшего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от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многочисленных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интриг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светской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черни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мечтающего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обрести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покой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тихую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обстановку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для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творчества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endParaRPr lang="ru-RU" sz="2000" b="0" i="0" u="none" strike="noStrike" cap="none" dirty="0" smtClean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 strike="noStrike" cap="none" dirty="0" err="1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Здесь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в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ветхом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дедовском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доме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ему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работалось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хорошо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как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нигде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—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даже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годы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ссылки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даже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дни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жестокой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расправы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царя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друзьями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Его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успокаивала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чудесная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природа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этих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мест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ее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замечательными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зелеными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рощами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парками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голубыми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озерами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тихоструйной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рекою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Соротью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раздольными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зелеными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лугами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</p:txBody>
      </p:sp>
      <p:sp>
        <p:nvSpPr>
          <p:cNvPr id="112" name="Google Shape;112;p8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113" name="Google Shape;113;p8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карте</a:t>
            </a:r>
            <a:endParaRPr/>
          </a:p>
        </p:txBody>
      </p:sp>
      <p:sp>
        <p:nvSpPr>
          <p:cNvPr id="114" name="Google Shape;114;p8"/>
          <p:cNvSpPr/>
          <p:nvPr/>
        </p:nvSpPr>
        <p:spPr>
          <a:xfrm>
            <a:off x="5940425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115" name="Google Shape;115;p8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8"/>
          <p:cNvSpPr/>
          <p:nvPr/>
        </p:nvSpPr>
        <p:spPr>
          <a:xfrm>
            <a:off x="0" y="3357562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Фото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lang="en-US" sz="4400" b="1" i="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Село Михайловское</a:t>
            </a:r>
            <a:endParaRPr/>
          </a:p>
        </p:txBody>
      </p:sp>
      <p:sp>
        <p:nvSpPr>
          <p:cNvPr id="122" name="Google Shape;122;p9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Char char="■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Михайловском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уединении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Пушкин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создал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удивительно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много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произведений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«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Борис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Годунов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», «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Цыганы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», «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Граф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Нулин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срединные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главы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Евгения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Онегина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свыше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ста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лирических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стихотворений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и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среди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них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такие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шедевры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«19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октября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», «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Зимний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вечер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», «Я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помню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чудное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мгновенье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», «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Вновь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я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посетил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» и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многое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многое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другое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Здесь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же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пережил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катастрофу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14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декабря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1825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года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аресты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ссылки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казнь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своих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друзей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—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декабристов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342900" marR="0" lvl="0" indent="-2540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</a:pPr>
            <a:endParaRPr sz="2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9"/>
          <p:cNvSpPr/>
          <p:nvPr/>
        </p:nvSpPr>
        <p:spPr>
          <a:xfrm>
            <a:off x="0" y="11255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ahoma"/>
              <a:buNone/>
            </a:pPr>
            <a:r>
              <a:rPr lang="en-US" sz="1600" b="1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Выход</a:t>
            </a:r>
            <a:endParaRPr/>
          </a:p>
        </p:txBody>
      </p:sp>
      <p:sp>
        <p:nvSpPr>
          <p:cNvPr id="124" name="Google Shape;124;p9"/>
          <p:cNvSpPr/>
          <p:nvPr/>
        </p:nvSpPr>
        <p:spPr>
          <a:xfrm>
            <a:off x="1258887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&lt;&lt;Назад</a:t>
            </a:r>
            <a:endParaRPr/>
          </a:p>
        </p:txBody>
      </p:sp>
      <p:sp>
        <p:nvSpPr>
          <p:cNvPr id="125" name="Google Shape;125;p9"/>
          <p:cNvSpPr/>
          <p:nvPr/>
        </p:nvSpPr>
        <p:spPr>
          <a:xfrm>
            <a:off x="5940425" y="5849937"/>
            <a:ext cx="2952750" cy="10080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ahoma"/>
              <a:buNone/>
            </a:pPr>
            <a:r>
              <a:rPr lang="en-US" sz="20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Вперёд&gt;&gt;</a:t>
            </a:r>
            <a:endParaRPr/>
          </a:p>
        </p:txBody>
      </p:sp>
      <p:sp>
        <p:nvSpPr>
          <p:cNvPr id="126" name="Google Shape;126;p9"/>
          <p:cNvSpPr/>
          <p:nvPr/>
        </p:nvSpPr>
        <p:spPr>
          <a:xfrm>
            <a:off x="0" y="2636837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карте</a:t>
            </a:r>
            <a:endParaRPr/>
          </a:p>
        </p:txBody>
      </p:sp>
      <p:sp>
        <p:nvSpPr>
          <p:cNvPr id="127" name="Google Shape;127;p9"/>
          <p:cNvSpPr/>
          <p:nvPr/>
        </p:nvSpPr>
        <p:spPr>
          <a:xfrm>
            <a:off x="0" y="1916112"/>
            <a:ext cx="827087" cy="6492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4674" y="60000"/>
                </a:lnTo>
                <a:lnTo>
                  <a:pt x="33505" y="60000"/>
                </a:lnTo>
                <a:lnTo>
                  <a:pt x="33505" y="105000"/>
                </a:lnTo>
                <a:lnTo>
                  <a:pt x="86495" y="105000"/>
                </a:lnTo>
                <a:lnTo>
                  <a:pt x="86495" y="60000"/>
                </a:lnTo>
                <a:lnTo>
                  <a:pt x="95326" y="60000"/>
                </a:lnTo>
                <a:lnTo>
                  <a:pt x="82079" y="43125"/>
                </a:ln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</a:path>
              <a:path w="120000" h="120000" fill="darkenLess" extrusionOk="0">
                <a:moveTo>
                  <a:pt x="82079" y="43125"/>
                </a:moveTo>
                <a:lnTo>
                  <a:pt x="82079" y="20625"/>
                </a:lnTo>
                <a:lnTo>
                  <a:pt x="73247" y="20625"/>
                </a:lnTo>
                <a:lnTo>
                  <a:pt x="73247" y="31875"/>
                </a:lnTo>
                <a:close/>
                <a:moveTo>
                  <a:pt x="33505" y="60000"/>
                </a:moveTo>
                <a:lnTo>
                  <a:pt x="33505" y="105000"/>
                </a:lnTo>
                <a:lnTo>
                  <a:pt x="55584" y="105000"/>
                </a:ln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  <a:lnTo>
                  <a:pt x="86495" y="105000"/>
                </a:lnTo>
                <a:lnTo>
                  <a:pt x="86495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4674" y="60000"/>
                </a:lnTo>
                <a:lnTo>
                  <a:pt x="95326" y="60000"/>
                </a:lnTo>
                <a:close/>
                <a:moveTo>
                  <a:pt x="55584" y="82500"/>
                </a:moveTo>
                <a:lnTo>
                  <a:pt x="64416" y="82500"/>
                </a:lnTo>
                <a:lnTo>
                  <a:pt x="64416" y="105000"/>
                </a:lnTo>
                <a:lnTo>
                  <a:pt x="55584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3247" y="31875"/>
                </a:lnTo>
                <a:lnTo>
                  <a:pt x="73247" y="20625"/>
                </a:lnTo>
                <a:lnTo>
                  <a:pt x="82079" y="20625"/>
                </a:lnTo>
                <a:lnTo>
                  <a:pt x="82079" y="43125"/>
                </a:lnTo>
                <a:lnTo>
                  <a:pt x="95326" y="60000"/>
                </a:lnTo>
                <a:lnTo>
                  <a:pt x="86495" y="60000"/>
                </a:lnTo>
                <a:lnTo>
                  <a:pt x="86495" y="105000"/>
                </a:lnTo>
                <a:lnTo>
                  <a:pt x="33505" y="105000"/>
                </a:lnTo>
                <a:lnTo>
                  <a:pt x="33505" y="60000"/>
                </a:lnTo>
                <a:lnTo>
                  <a:pt x="24674" y="60000"/>
                </a:lnTo>
                <a:close/>
                <a:moveTo>
                  <a:pt x="73247" y="31875"/>
                </a:moveTo>
                <a:lnTo>
                  <a:pt x="82079" y="43125"/>
                </a:lnTo>
                <a:moveTo>
                  <a:pt x="86495" y="60000"/>
                </a:moveTo>
                <a:lnTo>
                  <a:pt x="33505" y="60000"/>
                </a:lnTo>
                <a:moveTo>
                  <a:pt x="55584" y="105000"/>
                </a:moveTo>
                <a:lnTo>
                  <a:pt x="55584" y="82500"/>
                </a:lnTo>
                <a:lnTo>
                  <a:pt x="64416" y="82500"/>
                </a:lnTo>
                <a:lnTo>
                  <a:pt x="64416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9"/>
          <p:cNvSpPr/>
          <p:nvPr/>
        </p:nvSpPr>
        <p:spPr>
          <a:xfrm>
            <a:off x="0" y="3357562"/>
            <a:ext cx="827087" cy="64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lang="en-US" sz="1800" b="0" i="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Фото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умерки">
  <a:themeElements>
    <a:clrScheme name="default">
      <a:dk1>
        <a:srgbClr val="FFFFFF"/>
      </a:dk1>
      <a:lt1>
        <a:srgbClr val="000066"/>
      </a:lt1>
      <a:dk2>
        <a:srgbClr val="EAEAEA"/>
      </a:dk2>
      <a:lt2>
        <a:srgbClr val="000099"/>
      </a:lt2>
      <a:accent1>
        <a:srgbClr val="66CCFF"/>
      </a:accent1>
      <a:accent2>
        <a:srgbClr val="0066FF"/>
      </a:accent2>
      <a:accent3>
        <a:srgbClr val="000066"/>
      </a:accent3>
      <a:accent4>
        <a:srgbClr val="66CCFF"/>
      </a:accent4>
      <a:accent5>
        <a:srgbClr val="0066FF"/>
      </a:accent5>
      <a:accent6>
        <a:srgbClr val="000066"/>
      </a:accent6>
      <a:hlink>
        <a:srgbClr val="FFFFCC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3050</Words>
  <Application>Microsoft Office PowerPoint</Application>
  <PresentationFormat>Экран (4:3)</PresentationFormat>
  <Paragraphs>352</Paragraphs>
  <Slides>42</Slides>
  <Notes>38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Times New Roman</vt:lpstr>
      <vt:lpstr>Noto Sans Symbols</vt:lpstr>
      <vt:lpstr>Arial</vt:lpstr>
      <vt:lpstr>Tahoma</vt:lpstr>
      <vt:lpstr>Сумерки</vt:lpstr>
      <vt:lpstr>Маршрутами А.С. Пушкина</vt:lpstr>
      <vt:lpstr>   Виртуальная экскурсия. Пушкинские места России. Учебный проект в рамках изучения курса литературы.</vt:lpstr>
      <vt:lpstr>Цель.</vt:lpstr>
      <vt:lpstr>Задачи:</vt:lpstr>
      <vt:lpstr>Презентация PowerPoint</vt:lpstr>
      <vt:lpstr>Карта путешествий</vt:lpstr>
      <vt:lpstr>Карта путешествий</vt:lpstr>
      <vt:lpstr>Село Михайловское</vt:lpstr>
      <vt:lpstr>Село Михайловское</vt:lpstr>
      <vt:lpstr>Село Михайловское</vt:lpstr>
      <vt:lpstr>Село Михайловское</vt:lpstr>
      <vt:lpstr>Село Михайловское</vt:lpstr>
      <vt:lpstr>Карта-схема села</vt:lpstr>
      <vt:lpstr>Псков</vt:lpstr>
      <vt:lpstr>Выра (почтовая)</vt:lpstr>
      <vt:lpstr>Санкт-Петербург</vt:lpstr>
      <vt:lpstr>Санкт-Петербург</vt:lpstr>
      <vt:lpstr>Санкт-Петербург</vt:lpstr>
      <vt:lpstr>Москва</vt:lpstr>
      <vt:lpstr>Москва</vt:lpstr>
      <vt:lpstr>Кишинев</vt:lpstr>
      <vt:lpstr>Кишинев</vt:lpstr>
      <vt:lpstr>Урал и Поволжье</vt:lpstr>
      <vt:lpstr>Михайловское. Домик няни.</vt:lpstr>
      <vt:lpstr>Михайловское. Липовая аллея.</vt:lpstr>
      <vt:lpstr>Михайловское. Дом-музей Пушкина.</vt:lpstr>
      <vt:lpstr>Михайловское. «Остров уединения».</vt:lpstr>
      <vt:lpstr>Новгород</vt:lpstr>
      <vt:lpstr>Торжок ( по пути) </vt:lpstr>
      <vt:lpstr>Тверь</vt:lpstr>
      <vt:lpstr>Берново</vt:lpstr>
      <vt:lpstr>Калуга</vt:lpstr>
      <vt:lpstr>Орел</vt:lpstr>
      <vt:lpstr>Киев</vt:lpstr>
      <vt:lpstr>Таганрог</vt:lpstr>
      <vt:lpstr>Пушкин (Царское Село)</vt:lpstr>
      <vt:lpstr>Болдино</vt:lpstr>
      <vt:lpstr>Болдино</vt:lpstr>
      <vt:lpstr>Пятигорск</vt:lpstr>
      <vt:lpstr>Владикавказ</vt:lpstr>
      <vt:lpstr>Одесса (конфликт с Воронцовым – отставка) </vt:lpstr>
      <vt:lpstr>Гурзуф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Пушкинские               места</dc:title>
  <dc:creator>Денис</dc:creator>
  <cp:lastModifiedBy>TEMP</cp:lastModifiedBy>
  <cp:revision>6</cp:revision>
  <dcterms:modified xsi:type="dcterms:W3CDTF">2022-05-23T01:22:06Z</dcterms:modified>
</cp:coreProperties>
</file>