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9" r:id="rId16"/>
    <p:sldId id="269" r:id="rId17"/>
    <p:sldId id="277" r:id="rId18"/>
    <p:sldId id="278" r:id="rId19"/>
    <p:sldId id="270" r:id="rId20"/>
    <p:sldId id="271" r:id="rId21"/>
    <p:sldId id="273" r:id="rId22"/>
    <p:sldId id="274" r:id="rId23"/>
    <p:sldId id="275" r:id="rId24"/>
    <p:sldId id="276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F6600"/>
    <a:srgbClr val="FFFF00"/>
    <a:srgbClr val="00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 varScale="1">
        <p:scale>
          <a:sx n="48" d="100"/>
          <a:sy n="48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086600" cy="14700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2800" y="2946400"/>
            <a:ext cx="4432300" cy="1752600"/>
          </a:xfrm>
        </p:spPr>
        <p:txBody>
          <a:bodyPr anchor="ctr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77000" y="6521824"/>
            <a:ext cx="2133600" cy="259976"/>
          </a:xfrm>
        </p:spPr>
        <p:txBody>
          <a:bodyPr/>
          <a:lstStyle>
            <a:lvl1pPr algn="r">
              <a:defRPr/>
            </a:lvl1pPr>
          </a:lstStyle>
          <a:p>
            <a:fld id="{C230D7DF-9A54-4C7F-9080-78A2353D6258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21824"/>
            <a:ext cx="2895600" cy="259976"/>
          </a:xfr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93224"/>
            <a:ext cx="609600" cy="259976"/>
          </a:xfrm>
        </p:spPr>
        <p:txBody>
          <a:bodyPr/>
          <a:lstStyle>
            <a:lvl1pPr algn="ctr">
              <a:defRPr/>
            </a:lvl1pPr>
          </a:lstStyle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7" name="Group 6"/>
          <p:cNvGrpSpPr/>
          <p:nvPr/>
        </p:nvGrpSpPr>
        <p:grpSpPr>
          <a:xfrm>
            <a:off x="685798" y="0"/>
            <a:ext cx="8001004" cy="7950200"/>
            <a:chOff x="685798" y="0"/>
            <a:chExt cx="8001004" cy="7950200"/>
          </a:xfrm>
        </p:grpSpPr>
        <p:sp>
          <p:nvSpPr>
            <p:cNvPr id="8" name="Pie 7"/>
            <p:cNvSpPr/>
            <p:nvPr/>
          </p:nvSpPr>
          <p:spPr>
            <a:xfrm flipH="1" flipV="1">
              <a:off x="1257300" y="5778500"/>
              <a:ext cx="2171700" cy="2171700"/>
            </a:xfrm>
            <a:prstGeom prst="pie">
              <a:avLst>
                <a:gd name="adj1" fmla="val 0"/>
                <a:gd name="adj2" fmla="val 10800000"/>
              </a:avLst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9" name="Group 52"/>
            <p:cNvGrpSpPr/>
            <p:nvPr/>
          </p:nvGrpSpPr>
          <p:grpSpPr>
            <a:xfrm>
              <a:off x="685798" y="0"/>
              <a:ext cx="8001004" cy="6855714"/>
              <a:chOff x="685798" y="0"/>
              <a:chExt cx="8001004" cy="6855714"/>
            </a:xfrm>
          </p:grpSpPr>
          <p:sp>
            <p:nvSpPr>
              <p:cNvPr id="10" name="Freeform 9"/>
              <p:cNvSpPr/>
              <p:nvPr/>
            </p:nvSpPr>
            <p:spPr>
              <a:xfrm>
                <a:off x="685798" y="5880101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2590800" y="5181600"/>
                <a:ext cx="914400" cy="914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838200" y="57912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2362200" y="59436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676400" y="56261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981200" y="5334000"/>
                <a:ext cx="355600" cy="3556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943100" y="55626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2362200" y="50292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3009900" y="4419600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971800" y="46482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314700" y="4724400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3619500" y="50292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3843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3505200" y="52578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295400" y="56642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1447800" y="5511800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6002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352800" y="5943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 flipV="1">
                <a:off x="5486400" y="0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9" name="Oval 28"/>
              <p:cNvSpPr/>
              <p:nvPr/>
            </p:nvSpPr>
            <p:spPr>
              <a:xfrm flipV="1">
                <a:off x="7391402" y="759714"/>
                <a:ext cx="914400" cy="9144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0" name="Oval 29"/>
              <p:cNvSpPr/>
              <p:nvPr/>
            </p:nvSpPr>
            <p:spPr>
              <a:xfrm flipV="1">
                <a:off x="5638802" y="6073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 flipV="1">
                <a:off x="7162802" y="1501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Oval 31"/>
              <p:cNvSpPr/>
              <p:nvPr/>
            </p:nvSpPr>
            <p:spPr>
              <a:xfrm flipV="1">
                <a:off x="6477002" y="7724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 flipV="1">
                <a:off x="6781802" y="11661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4" name="Oval 33"/>
              <p:cNvSpPr/>
              <p:nvPr/>
            </p:nvSpPr>
            <p:spPr>
              <a:xfrm flipV="1">
                <a:off x="6743702" y="8613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5" name="Oval 34"/>
              <p:cNvSpPr/>
              <p:nvPr/>
            </p:nvSpPr>
            <p:spPr>
              <a:xfrm flipV="1">
                <a:off x="7162802" y="10645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" name="Oval 35"/>
              <p:cNvSpPr/>
              <p:nvPr/>
            </p:nvSpPr>
            <p:spPr>
              <a:xfrm flipV="1">
                <a:off x="7810502" y="20805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7" name="Oval 36"/>
              <p:cNvSpPr/>
              <p:nvPr/>
            </p:nvSpPr>
            <p:spPr>
              <a:xfrm flipV="1">
                <a:off x="7772402" y="17757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8" name="Oval 37"/>
              <p:cNvSpPr/>
              <p:nvPr/>
            </p:nvSpPr>
            <p:spPr>
              <a:xfrm flipV="1">
                <a:off x="8115302" y="1928114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" name="Oval 38"/>
              <p:cNvSpPr/>
              <p:nvPr/>
            </p:nvSpPr>
            <p:spPr>
              <a:xfrm flipV="1">
                <a:off x="8420102" y="16233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0" name="Oval 39"/>
              <p:cNvSpPr/>
              <p:nvPr/>
            </p:nvSpPr>
            <p:spPr>
              <a:xfrm flipV="1">
                <a:off x="61849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1" name="Oval 40"/>
              <p:cNvSpPr/>
              <p:nvPr/>
            </p:nvSpPr>
            <p:spPr>
              <a:xfrm flipV="1">
                <a:off x="8305802" y="13947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2" name="Oval 41"/>
              <p:cNvSpPr/>
              <p:nvPr/>
            </p:nvSpPr>
            <p:spPr>
              <a:xfrm flipV="1">
                <a:off x="6096002" y="10645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 flipV="1">
                <a:off x="6248402" y="12169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 flipV="1">
                <a:off x="64008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5" name="Oval 44"/>
              <p:cNvSpPr/>
              <p:nvPr/>
            </p:nvSpPr>
            <p:spPr>
              <a:xfrm flipV="1">
                <a:off x="8153402" y="378714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46" name="Oval 45"/>
          <p:cNvSpPr/>
          <p:nvPr/>
        </p:nvSpPr>
        <p:spPr>
          <a:xfrm>
            <a:off x="86360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8788400" y="6589059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89408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50F8-5C4B-490E-9517-90EEC27D2A76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22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idx="1"/>
          </p:nvPr>
        </p:nvSpPr>
        <p:spPr>
          <a:xfrm>
            <a:off x="5638800" y="838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5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Pictures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4F948-BAEC-4412-8865-2ED9A393D0E8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3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2" name="Picture Placeholder 2"/>
          <p:cNvSpPr>
            <a:spLocks noGrp="1"/>
          </p:cNvSpPr>
          <p:nvPr>
            <p:ph type="pic" idx="1"/>
          </p:nvPr>
        </p:nvSpPr>
        <p:spPr>
          <a:xfrm>
            <a:off x="5715000" y="76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3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4" name="Picture Placeholder 2"/>
          <p:cNvSpPr>
            <a:spLocks noGrp="1"/>
          </p:cNvSpPr>
          <p:nvPr>
            <p:ph type="pic" idx="14"/>
          </p:nvPr>
        </p:nvSpPr>
        <p:spPr>
          <a:xfrm>
            <a:off x="2667000" y="3810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51A9C-1FA6-46C3-A2C5-DDD93EB5705A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33F2D-3C69-4B09-8961-04B1CF41F150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B1422-0C4D-4F10-98EE-853822C28068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0B6E8-161A-4DA9-8069-964CFF350849}" type="slidenum">
              <a:rPr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EFF5B-7591-4B29-A74A-08C8D69ED84B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7" name="Group 6"/>
          <p:cNvGrpSpPr/>
          <p:nvPr/>
        </p:nvGrpSpPr>
        <p:grpSpPr>
          <a:xfrm>
            <a:off x="4592782" y="2133600"/>
            <a:ext cx="3865418" cy="4172197"/>
            <a:chOff x="0" y="0"/>
            <a:chExt cx="1600200" cy="17272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09600" y="990600"/>
            <a:ext cx="1179761" cy="1356814"/>
            <a:chOff x="266700" y="914400"/>
            <a:chExt cx="1179761" cy="1356814"/>
          </a:xfrm>
        </p:grpSpPr>
        <p:sp>
          <p:nvSpPr>
            <p:cNvPr id="23" name="Oval 22"/>
            <p:cNvSpPr/>
            <p:nvPr/>
          </p:nvSpPr>
          <p:spPr>
            <a:xfrm>
              <a:off x="555812" y="1380565"/>
              <a:ext cx="890649" cy="8906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 flipV="1">
              <a:off x="304800" y="121920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7" name="Oval 26"/>
            <p:cNvSpPr/>
            <p:nvPr/>
          </p:nvSpPr>
          <p:spPr>
            <a:xfrm flipV="1">
              <a:off x="266700" y="914400"/>
              <a:ext cx="431800" cy="4318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8" name="Oval 27"/>
            <p:cNvSpPr/>
            <p:nvPr/>
          </p:nvSpPr>
          <p:spPr>
            <a:xfrm flipV="1">
              <a:off x="609600" y="1066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4400" y="2590800"/>
            <a:ext cx="1905000" cy="1905000"/>
          </a:xfrm>
          <a:prstGeom prst="ellipse">
            <a:avLst/>
          </a:prstGeom>
          <a:solidFill>
            <a:schemeClr val="tx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143000"/>
            <a:ext cx="7086600" cy="1472184"/>
          </a:xfrm>
        </p:spPr>
        <p:txBody>
          <a:bodyPr anchor="ctr" anchorCtr="0">
            <a:normAutofit/>
          </a:bodyPr>
          <a:lstStyle>
            <a:lvl1pPr algn="l">
              <a:defRPr sz="3600" b="0" cap="none" baseline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953" y="17526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3622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buFont typeface="Wingdings" pitchFamily="2" charset="2"/>
              <a:buChar char="l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72B68-D3DE-4D15-8775-7265D37D5442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6200000">
            <a:off x="-870003" y="31472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1755648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16200000">
            <a:off x="3259278" y="37568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2359152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9F8DD-171E-4103-BDCF-360604A90395}" type="datetime1">
              <a:rPr/>
              <a:pPr/>
              <a:t>3/5/2008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6A308-50E9-40BB-93A3-480D9EF55114}" type="datetime1">
              <a:rPr/>
              <a:pPr/>
              <a:t>3/5/2008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CA8AE-17A6-44FE-A8D6-2BACC4B287BB}" type="datetime1">
              <a:rPr/>
              <a:pPr/>
              <a:t>3/5/2008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4048"/>
            <a:ext cx="2130552" cy="3044952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667D-E1E4-4A24-8096-9861A741B26D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23" name="Group 22"/>
          <p:cNvGrpSpPr/>
          <p:nvPr/>
        </p:nvGrpSpPr>
        <p:grpSpPr>
          <a:xfrm>
            <a:off x="4695702" y="2133600"/>
            <a:ext cx="4448298" cy="4018808"/>
            <a:chOff x="4695702" y="2133600"/>
            <a:chExt cx="4448298" cy="4018808"/>
          </a:xfrm>
        </p:grpSpPr>
        <p:sp>
          <p:nvSpPr>
            <p:cNvPr id="10" name="Oval 9"/>
            <p:cNvSpPr/>
            <p:nvPr/>
          </p:nvSpPr>
          <p:spPr>
            <a:xfrm>
              <a:off x="4695702" y="5048003"/>
              <a:ext cx="1104405" cy="110440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7065818" y="4572000"/>
              <a:ext cx="858982" cy="858982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339938" y="489461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6693725" y="3048000"/>
              <a:ext cx="1840675" cy="184067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7916883" y="2133600"/>
              <a:ext cx="858982" cy="858982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Oval 14"/>
            <p:cNvSpPr/>
            <p:nvPr/>
          </p:nvSpPr>
          <p:spPr>
            <a:xfrm>
              <a:off x="7824849" y="268580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8653153" y="2869870"/>
              <a:ext cx="490847" cy="490847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552210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6781800" y="5562600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Oval 20"/>
            <p:cNvSpPr/>
            <p:nvPr/>
          </p:nvSpPr>
          <p:spPr>
            <a:xfrm>
              <a:off x="6705600" y="5181600"/>
              <a:ext cx="306779" cy="30677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7073735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0" y="927847"/>
            <a:ext cx="4114800" cy="4114800"/>
          </a:xfr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" tIns="9144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645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8902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25" name="Oval 24"/>
          <p:cNvSpPr/>
          <p:nvPr/>
        </p:nvSpPr>
        <p:spPr>
          <a:xfrm>
            <a:off x="3886200" y="5638800"/>
            <a:ext cx="304800" cy="304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4645152"/>
            <a:ext cx="2514600" cy="1600200"/>
          </a:xfrm>
          <a:solidFill>
            <a:schemeClr val="tx2">
              <a:alpha val="20000"/>
            </a:schemeClr>
          </a:solidFill>
          <a:ln>
            <a:noFill/>
          </a:ln>
        </p:spPr>
        <p:txBody>
          <a:bodyPr vert="horz" lIns="0" tIns="45720" rIns="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1800"/>
              </a:spcBef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26" name="Oval 25"/>
          <p:cNvSpPr/>
          <p:nvPr/>
        </p:nvSpPr>
        <p:spPr>
          <a:xfrm>
            <a:off x="3319153" y="5147953"/>
            <a:ext cx="186047" cy="186047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3225024" y="5103129"/>
            <a:ext cx="186047" cy="186047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00348-8346-46E7-9CC2-98F108BF95F5}" type="datetime1">
              <a:rPr/>
              <a:pPr/>
              <a:t>3/5/2008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grpSp>
        <p:nvGrpSpPr>
          <p:cNvPr id="22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685800"/>
            <a:ext cx="4572000" cy="45720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901952"/>
            <a:ext cx="6629400" cy="4224528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76A05E-13CC-4D8D-8C18-087C8EABDD89}" type="datetime1">
              <a:rPr/>
              <a:pPr/>
              <a:t>3/5/2008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21382-D60C-42BF-80B2-71C971838E6F}" type="slidenum">
              <a:rPr/>
              <a:pPr/>
              <a:t>‹#›</a:t>
            </a:fld>
            <a:endParaRPr/>
          </a:p>
        </p:txBody>
      </p:sp>
      <p:sp>
        <p:nvSpPr>
          <p:cNvPr id="59" name="Oval 58"/>
          <p:cNvSpPr/>
          <p:nvPr/>
        </p:nvSpPr>
        <p:spPr>
          <a:xfrm>
            <a:off x="685800" y="152400"/>
            <a:ext cx="914400" cy="9144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381000" y="1206500"/>
            <a:ext cx="457200" cy="457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Oval 62"/>
          <p:cNvSpPr/>
          <p:nvPr/>
        </p:nvSpPr>
        <p:spPr>
          <a:xfrm>
            <a:off x="685800" y="914400"/>
            <a:ext cx="355600" cy="3556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647700" y="11430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457200" y="0"/>
            <a:ext cx="762000" cy="762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6" name="Oval 65"/>
          <p:cNvSpPr/>
          <p:nvPr/>
        </p:nvSpPr>
        <p:spPr>
          <a:xfrm>
            <a:off x="1714500" y="0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Oval 66"/>
          <p:cNvSpPr/>
          <p:nvPr/>
        </p:nvSpPr>
        <p:spPr>
          <a:xfrm>
            <a:off x="1676400" y="2286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019300" y="304800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1028700" y="15240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0" name="Oval 69"/>
          <p:cNvSpPr/>
          <p:nvPr/>
        </p:nvSpPr>
        <p:spPr>
          <a:xfrm>
            <a:off x="889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1" name="Oval 70"/>
          <p:cNvSpPr/>
          <p:nvPr/>
        </p:nvSpPr>
        <p:spPr>
          <a:xfrm>
            <a:off x="914400" y="17526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2" name="Oval 71"/>
          <p:cNvSpPr/>
          <p:nvPr/>
        </p:nvSpPr>
        <p:spPr>
          <a:xfrm>
            <a:off x="0" y="12446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3" name="Oval 72"/>
          <p:cNvSpPr/>
          <p:nvPr/>
        </p:nvSpPr>
        <p:spPr>
          <a:xfrm>
            <a:off x="152400" y="1092200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3048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7" name="Oval 76"/>
          <p:cNvSpPr/>
          <p:nvPr/>
        </p:nvSpPr>
        <p:spPr>
          <a:xfrm rot="6197586" flipV="1">
            <a:off x="7932464" y="5568366"/>
            <a:ext cx="914400" cy="9144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0" name="Oval 79"/>
          <p:cNvSpPr/>
          <p:nvPr/>
        </p:nvSpPr>
        <p:spPr>
          <a:xfrm rot="6197586" flipV="1">
            <a:off x="8633992" y="4734233"/>
            <a:ext cx="457200" cy="457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1" name="Oval 80"/>
          <p:cNvSpPr/>
          <p:nvPr/>
        </p:nvSpPr>
        <p:spPr>
          <a:xfrm rot="6197586" flipV="1">
            <a:off x="8292676" y="4953384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2" name="Oval 81"/>
          <p:cNvSpPr/>
          <p:nvPr/>
        </p:nvSpPr>
        <p:spPr>
          <a:xfrm rot="6197586" flipV="1">
            <a:off x="8514131" y="4976607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3" name="Oval 82"/>
          <p:cNvSpPr/>
          <p:nvPr/>
        </p:nvSpPr>
        <p:spPr>
          <a:xfrm rot="6197586" flipV="1">
            <a:off x="7856272" y="5295370"/>
            <a:ext cx="762000" cy="762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4" name="Oval 83"/>
          <p:cNvSpPr/>
          <p:nvPr/>
        </p:nvSpPr>
        <p:spPr>
          <a:xfrm rot="6197586" flipV="1">
            <a:off x="199818" y="5914818"/>
            <a:ext cx="216774" cy="216774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5" name="Oval 84"/>
          <p:cNvSpPr/>
          <p:nvPr/>
        </p:nvSpPr>
        <p:spPr>
          <a:xfrm rot="6197586" flipV="1">
            <a:off x="7387699" y="5767494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6" name="Oval 85"/>
          <p:cNvSpPr/>
          <p:nvPr/>
        </p:nvSpPr>
        <p:spPr>
          <a:xfrm rot="6197586" flipV="1">
            <a:off x="7412357" y="6095509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7" name="Oval 86"/>
          <p:cNvSpPr/>
          <p:nvPr/>
        </p:nvSpPr>
        <p:spPr>
          <a:xfrm rot="6197586" flipV="1">
            <a:off x="7638907" y="6462226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8" name="Oval 87"/>
          <p:cNvSpPr/>
          <p:nvPr/>
        </p:nvSpPr>
        <p:spPr>
          <a:xfrm rot="6197586" flipV="1">
            <a:off x="8607584" y="43843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9" name="Oval 88"/>
          <p:cNvSpPr/>
          <p:nvPr/>
        </p:nvSpPr>
        <p:spPr>
          <a:xfrm rot="6197586" flipV="1">
            <a:off x="7887663" y="6403551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0" name="Oval 89"/>
          <p:cNvSpPr/>
          <p:nvPr/>
        </p:nvSpPr>
        <p:spPr>
          <a:xfrm rot="6197586" flipV="1">
            <a:off x="8801061" y="4338664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1" name="Oval 90"/>
          <p:cNvSpPr/>
          <p:nvPr/>
        </p:nvSpPr>
        <p:spPr>
          <a:xfrm rot="6197586" flipV="1">
            <a:off x="8617702" y="445193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2" name="Oval 91"/>
          <p:cNvSpPr/>
          <p:nvPr/>
        </p:nvSpPr>
        <p:spPr>
          <a:xfrm rot="6197586" flipV="1">
            <a:off x="8557941" y="4594415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5" name="Oval 94"/>
          <p:cNvSpPr/>
          <p:nvPr/>
        </p:nvSpPr>
        <p:spPr>
          <a:xfrm rot="6197586" flipV="1">
            <a:off x="243115" y="6241508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6" name="Oval 95"/>
          <p:cNvSpPr/>
          <p:nvPr/>
        </p:nvSpPr>
        <p:spPr>
          <a:xfrm rot="6197586" flipV="1">
            <a:off x="436592" y="6195872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7" name="Oval 96"/>
          <p:cNvSpPr/>
          <p:nvPr/>
        </p:nvSpPr>
        <p:spPr>
          <a:xfrm rot="6197586" flipV="1">
            <a:off x="253233" y="6309147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8" name="Oval 97"/>
          <p:cNvSpPr/>
          <p:nvPr/>
        </p:nvSpPr>
        <p:spPr>
          <a:xfrm rot="6197586" flipV="1">
            <a:off x="193472" y="6451623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1" r:id="rId10"/>
    <p:sldLayoutId id="2147483662" r:id="rId11"/>
    <p:sldLayoutId id="2147483658" r:id="rId12"/>
    <p:sldLayoutId id="2147483659" r:id="rId1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200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14350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06450" indent="-228600" algn="l" defTabSz="914400" rtl="0" eaLnBrk="1" latinLnBrk="0" hangingPunct="1">
        <a:spcBef>
          <a:spcPts val="10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089025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ts val="1000"/>
        </a:spcBef>
        <a:buFont typeface="Wingdings" pitchFamily="2" charset="2"/>
        <a:buChar char="l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&#1045;&#1083;&#1077;&#1085;&#1072;\Desktop\&#1059;&#1088;&#1086;&#1082;&#1080;\&#1052;&#1091;&#1079;&#1099;&#1082;&#1072;\&#1052;&#1091;&#1079;&#1099;&#1082;&#1072;%201\&#1044;&#1077;&#1090;&#1089;&#1082;&#1080;&#1077;%20&#1055;&#1077;&#1089;&#1085;&#1080;%20-%20&#1050;&#1086;&#1075;&#1076;&#1072;%20&#1052;&#1086;&#1080;%20&#1044;&#1088;&#1091;&#1079;&#1100;&#1103;%20&#1057;&#1086;%20&#1052;&#1085;&#1086;&#1081;.mp3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85720" y="428604"/>
            <a:ext cx="8643998" cy="6072230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9933"/>
                </a:solidFill>
                <a:latin typeface="+mn-lt"/>
              </a:rPr>
              <a:t>Поговорим?</a:t>
            </a:r>
            <a:br>
              <a:rPr lang="ru-RU" dirty="0" smtClean="0">
                <a:solidFill>
                  <a:srgbClr val="FF9933"/>
                </a:solidFill>
                <a:latin typeface="+mn-lt"/>
              </a:rPr>
            </a:br>
            <a:r>
              <a:rPr lang="ru-RU" dirty="0" smtClean="0">
                <a:solidFill>
                  <a:srgbClr val="FF9933"/>
                </a:solidFill>
                <a:latin typeface="+mn-lt"/>
              </a:rPr>
              <a:t>О чём?</a:t>
            </a:r>
            <a:br>
              <a:rPr lang="ru-RU" dirty="0" smtClean="0">
                <a:solidFill>
                  <a:srgbClr val="FF9933"/>
                </a:solidFill>
                <a:latin typeface="+mn-lt"/>
              </a:rPr>
            </a:br>
            <a:r>
              <a:rPr lang="ru-RU" dirty="0" smtClean="0">
                <a:solidFill>
                  <a:srgbClr val="FF9933"/>
                </a:solidFill>
                <a:latin typeface="+mn-lt"/>
              </a:rPr>
              <a:t>О разном и о прочем.</a:t>
            </a:r>
            <a:br>
              <a:rPr lang="ru-RU" dirty="0" smtClean="0">
                <a:solidFill>
                  <a:srgbClr val="FF9933"/>
                </a:solidFill>
                <a:latin typeface="+mn-lt"/>
              </a:rPr>
            </a:br>
            <a:r>
              <a:rPr lang="ru-RU" dirty="0" smtClean="0">
                <a:solidFill>
                  <a:srgbClr val="FF9933"/>
                </a:solidFill>
                <a:latin typeface="+mn-lt"/>
              </a:rPr>
              <a:t>О том, что хорошо.</a:t>
            </a:r>
            <a:br>
              <a:rPr lang="ru-RU" dirty="0" smtClean="0">
                <a:solidFill>
                  <a:srgbClr val="FF9933"/>
                </a:solidFill>
                <a:latin typeface="+mn-lt"/>
              </a:rPr>
            </a:br>
            <a:r>
              <a:rPr lang="ru-RU" dirty="0" smtClean="0">
                <a:solidFill>
                  <a:srgbClr val="FF9933"/>
                </a:solidFill>
                <a:latin typeface="+mn-lt"/>
              </a:rPr>
              <a:t>И хорошо не очень.</a:t>
            </a:r>
            <a:br>
              <a:rPr lang="ru-RU" dirty="0" smtClean="0">
                <a:solidFill>
                  <a:srgbClr val="FF9933"/>
                </a:solidFill>
                <a:latin typeface="+mn-lt"/>
              </a:rPr>
            </a:br>
            <a:r>
              <a:rPr lang="ru-RU" dirty="0" smtClean="0">
                <a:solidFill>
                  <a:srgbClr val="FF9933"/>
                </a:solidFill>
                <a:latin typeface="+mn-lt"/>
              </a:rPr>
              <a:t>О чём-то знаешь ты.</a:t>
            </a:r>
            <a:br>
              <a:rPr lang="ru-RU" dirty="0" smtClean="0">
                <a:solidFill>
                  <a:srgbClr val="FF9933"/>
                </a:solidFill>
                <a:latin typeface="+mn-lt"/>
              </a:rPr>
            </a:br>
            <a:r>
              <a:rPr lang="ru-RU" dirty="0" smtClean="0">
                <a:solidFill>
                  <a:srgbClr val="FF9933"/>
                </a:solidFill>
                <a:latin typeface="+mn-lt"/>
              </a:rPr>
              <a:t>А что-то мне известно.</a:t>
            </a:r>
            <a:br>
              <a:rPr lang="ru-RU" dirty="0" smtClean="0">
                <a:solidFill>
                  <a:srgbClr val="FF9933"/>
                </a:solidFill>
                <a:latin typeface="+mn-lt"/>
              </a:rPr>
            </a:br>
            <a:r>
              <a:rPr lang="ru-RU" dirty="0" smtClean="0">
                <a:solidFill>
                  <a:srgbClr val="FF9933"/>
                </a:solidFill>
                <a:latin typeface="+mn-lt"/>
              </a:rPr>
              <a:t>Поговорим?</a:t>
            </a:r>
            <a:br>
              <a:rPr lang="ru-RU" dirty="0" smtClean="0">
                <a:solidFill>
                  <a:srgbClr val="FF9933"/>
                </a:solidFill>
                <a:latin typeface="+mn-lt"/>
              </a:rPr>
            </a:br>
            <a:r>
              <a:rPr lang="ru-RU" dirty="0" smtClean="0">
                <a:solidFill>
                  <a:srgbClr val="FF9933"/>
                </a:solidFill>
                <a:latin typeface="+mn-lt"/>
              </a:rPr>
              <a:t>Поговорим. Вдруг будет интересно.</a:t>
            </a:r>
            <a:br>
              <a:rPr lang="ru-RU" dirty="0" smtClean="0">
                <a:solidFill>
                  <a:srgbClr val="FF9933"/>
                </a:solidFill>
                <a:latin typeface="+mn-lt"/>
              </a:rPr>
            </a:br>
            <a:endParaRPr lang="ru-RU" dirty="0">
              <a:solidFill>
                <a:srgbClr val="FF9933"/>
              </a:solidFill>
              <a:latin typeface="+mn-lt"/>
            </a:endParaRPr>
          </a:p>
        </p:txBody>
      </p:sp>
      <p:pic>
        <p:nvPicPr>
          <p:cNvPr id="5" name="Рисунок 4" descr="C:\Documents and Settings\Admin\Local Settings\Temporary Internet Files\Content.IE5\655Q731A\MC900437801[1].wm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4432" y="5241624"/>
            <a:ext cx="2289600" cy="16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85728"/>
            <a:ext cx="8643998" cy="6357982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latin typeface="Calibri" pitchFamily="34" charset="0"/>
              </a:rPr>
              <a:t>Если друг твой что-то, к сожаленью,</a:t>
            </a:r>
            <a:br>
              <a:rPr lang="ru-RU" sz="3600" dirty="0" smtClean="0">
                <a:latin typeface="Calibri" pitchFamily="34" charset="0"/>
              </a:rPr>
            </a:br>
            <a:r>
              <a:rPr lang="ru-RU" sz="3600" dirty="0" smtClean="0">
                <a:latin typeface="Calibri" pitchFamily="34" charset="0"/>
              </a:rPr>
              <a:t>Плохо сделал или же сказал,</a:t>
            </a:r>
            <a:br>
              <a:rPr lang="ru-RU" sz="3600" dirty="0" smtClean="0">
                <a:latin typeface="Calibri" pitchFamily="34" charset="0"/>
              </a:rPr>
            </a:br>
            <a:r>
              <a:rPr lang="ru-RU" sz="3600" dirty="0" smtClean="0">
                <a:latin typeface="Calibri" pitchFamily="34" charset="0"/>
              </a:rPr>
              <a:t>Надо честно, прямо, без сомненья</a:t>
            </a:r>
            <a:br>
              <a:rPr lang="ru-RU" sz="3600" dirty="0" smtClean="0">
                <a:latin typeface="Calibri" pitchFamily="34" charset="0"/>
              </a:rPr>
            </a:br>
            <a:r>
              <a:rPr lang="ru-RU" sz="3600" dirty="0" smtClean="0">
                <a:latin typeface="Calibri" pitchFamily="34" charset="0"/>
              </a:rPr>
              <a:t>Правду высказать ему в глаза.</a:t>
            </a:r>
            <a:br>
              <a:rPr lang="ru-RU" sz="3600" dirty="0" smtClean="0">
                <a:latin typeface="Calibri" pitchFamily="34" charset="0"/>
              </a:rPr>
            </a:br>
            <a:r>
              <a:rPr lang="ru-RU" sz="3600" dirty="0" smtClean="0">
                <a:latin typeface="Calibri" pitchFamily="34" charset="0"/>
              </a:rPr>
              <a:t>Может быть, понять он всё не сможет,</a:t>
            </a:r>
            <a:br>
              <a:rPr lang="ru-RU" sz="3600" dirty="0" smtClean="0">
                <a:latin typeface="Calibri" pitchFamily="34" charset="0"/>
              </a:rPr>
            </a:br>
            <a:r>
              <a:rPr lang="ru-RU" sz="3600" dirty="0" smtClean="0">
                <a:latin typeface="Calibri" pitchFamily="34" charset="0"/>
              </a:rPr>
              <a:t>Может быть, обидится он вдруг.</a:t>
            </a:r>
            <a:br>
              <a:rPr lang="ru-RU" sz="3600" dirty="0" smtClean="0">
                <a:latin typeface="Calibri" pitchFamily="34" charset="0"/>
              </a:rPr>
            </a:br>
            <a:r>
              <a:rPr lang="ru-RU" sz="3600" dirty="0" smtClean="0">
                <a:latin typeface="Calibri" pitchFamily="34" charset="0"/>
              </a:rPr>
              <a:t>Всё равно сказать ты правду должен,</a:t>
            </a:r>
            <a:br>
              <a:rPr lang="ru-RU" sz="3600" dirty="0" smtClean="0">
                <a:latin typeface="Calibri" pitchFamily="34" charset="0"/>
              </a:rPr>
            </a:br>
            <a:r>
              <a:rPr lang="ru-RU" sz="3600" dirty="0" smtClean="0">
                <a:latin typeface="Calibri" pitchFamily="34" charset="0"/>
              </a:rPr>
              <a:t>Ведь на то и нужен лучший друг.</a:t>
            </a:r>
            <a:br>
              <a:rPr lang="ru-RU" sz="3600" dirty="0" smtClean="0">
                <a:latin typeface="Calibri" pitchFamily="34" charset="0"/>
              </a:rPr>
            </a:br>
            <a:endParaRPr lang="ru-RU" sz="36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786874" cy="6429420"/>
          </a:xfrm>
        </p:spPr>
        <p:txBody>
          <a:bodyPr/>
          <a:lstStyle/>
          <a:p>
            <a:r>
              <a:rPr lang="ru-RU" dirty="0" smtClean="0">
                <a:latin typeface="Calibri" pitchFamily="34" charset="0"/>
              </a:rPr>
              <a:t>Дружба в радости и дружба в горе.</a:t>
            </a:r>
            <a:br>
              <a:rPr lang="ru-RU" dirty="0" smtClean="0">
                <a:latin typeface="Calibri" pitchFamily="34" charset="0"/>
              </a:rPr>
            </a:br>
            <a:r>
              <a:rPr lang="ru-RU" dirty="0" smtClean="0">
                <a:latin typeface="Calibri" pitchFamily="34" charset="0"/>
              </a:rPr>
              <a:t>Друг последнее всегда отдаст.</a:t>
            </a:r>
            <a:br>
              <a:rPr lang="ru-RU" dirty="0" smtClean="0">
                <a:latin typeface="Calibri" pitchFamily="34" charset="0"/>
              </a:rPr>
            </a:br>
            <a:r>
              <a:rPr lang="ru-RU" dirty="0" smtClean="0">
                <a:latin typeface="Calibri" pitchFamily="34" charset="0"/>
              </a:rPr>
              <a:t>Друг не тот, кто льстит, а тот, кто спорит.</a:t>
            </a:r>
            <a:br>
              <a:rPr lang="ru-RU" dirty="0" smtClean="0">
                <a:latin typeface="Calibri" pitchFamily="34" charset="0"/>
              </a:rPr>
            </a:br>
            <a:r>
              <a:rPr lang="ru-RU" dirty="0" smtClean="0">
                <a:latin typeface="Calibri" pitchFamily="34" charset="0"/>
              </a:rPr>
              <a:t>Тот, кто не обманет, не предаст.</a:t>
            </a:r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609600"/>
            <a:ext cx="8715436" cy="5891234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Calibri" pitchFamily="34" charset="0"/>
              </a:rPr>
              <a:t>Дружба никогда границ не знает,</a:t>
            </a:r>
            <a:br>
              <a:rPr lang="ru-RU" sz="3600" dirty="0" smtClean="0">
                <a:latin typeface="Calibri" pitchFamily="34" charset="0"/>
              </a:rPr>
            </a:br>
            <a:r>
              <a:rPr lang="ru-RU" sz="3600" dirty="0" smtClean="0">
                <a:latin typeface="Calibri" pitchFamily="34" charset="0"/>
              </a:rPr>
              <a:t>Нет преград для дружбы никаких.</a:t>
            </a:r>
            <a:br>
              <a:rPr lang="ru-RU" sz="3600" dirty="0" smtClean="0">
                <a:latin typeface="Calibri" pitchFamily="34" charset="0"/>
              </a:rPr>
            </a:br>
            <a:r>
              <a:rPr lang="ru-RU" sz="3600" dirty="0" smtClean="0">
                <a:latin typeface="Calibri" pitchFamily="34" charset="0"/>
              </a:rPr>
              <a:t>Дружба на Земле объединяет</a:t>
            </a:r>
            <a:br>
              <a:rPr lang="ru-RU" sz="3600" dirty="0" smtClean="0">
                <a:latin typeface="Calibri" pitchFamily="34" charset="0"/>
              </a:rPr>
            </a:br>
            <a:r>
              <a:rPr lang="ru-RU" sz="3600" dirty="0" smtClean="0">
                <a:latin typeface="Calibri" pitchFamily="34" charset="0"/>
              </a:rPr>
              <a:t>Всех детей – и белых, и цветных.</a:t>
            </a:r>
            <a:br>
              <a:rPr lang="ru-RU" sz="3600" dirty="0" smtClean="0">
                <a:latin typeface="Calibri" pitchFamily="34" charset="0"/>
              </a:rPr>
            </a:br>
            <a:r>
              <a:rPr lang="ru-RU" sz="3600" dirty="0" smtClean="0">
                <a:latin typeface="Calibri" pitchFamily="34" charset="0"/>
              </a:rPr>
              <a:t/>
            </a:r>
            <a:br>
              <a:rPr lang="ru-RU" sz="3600" dirty="0" smtClean="0">
                <a:latin typeface="Calibri" pitchFamily="34" charset="0"/>
              </a:rPr>
            </a:br>
            <a:r>
              <a:rPr lang="ru-RU" sz="3600" dirty="0" smtClean="0">
                <a:latin typeface="Calibri" pitchFamily="34" charset="0"/>
              </a:rPr>
              <a:t>Дружба – это если пишут дети</a:t>
            </a:r>
            <a:br>
              <a:rPr lang="ru-RU" sz="3600" dirty="0" smtClean="0">
                <a:latin typeface="Calibri" pitchFamily="34" charset="0"/>
              </a:rPr>
            </a:br>
            <a:r>
              <a:rPr lang="ru-RU" sz="3600" dirty="0" smtClean="0">
                <a:latin typeface="Calibri" pitchFamily="34" charset="0"/>
              </a:rPr>
              <a:t>Письма детям из другой страны.</a:t>
            </a:r>
            <a:br>
              <a:rPr lang="ru-RU" sz="3600" dirty="0" smtClean="0">
                <a:latin typeface="Calibri" pitchFamily="34" charset="0"/>
              </a:rPr>
            </a:br>
            <a:r>
              <a:rPr lang="ru-RU" sz="3600" dirty="0" smtClean="0">
                <a:latin typeface="Calibri" pitchFamily="34" charset="0"/>
              </a:rPr>
              <a:t>Дружба – это мир на всей планете</a:t>
            </a:r>
            <a:br>
              <a:rPr lang="ru-RU" sz="3600" dirty="0" smtClean="0">
                <a:latin typeface="Calibri" pitchFamily="34" charset="0"/>
              </a:rPr>
            </a:br>
            <a:r>
              <a:rPr lang="ru-RU" sz="3600" dirty="0" smtClean="0">
                <a:latin typeface="Calibri" pitchFamily="34" charset="0"/>
              </a:rPr>
              <a:t>Без сирот, без ужасов войны.</a:t>
            </a:r>
            <a:endParaRPr lang="ru-RU" sz="36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785926"/>
            <a:ext cx="8572560" cy="4071966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+mn-lt"/>
              </a:rPr>
              <a:t>ДРУЖБА</a:t>
            </a:r>
            <a:r>
              <a:rPr lang="ru-RU" dirty="0" smtClean="0">
                <a:latin typeface="+mn-lt"/>
              </a:rPr>
              <a:t> – близкие отношения, основанные на взаимном доверии, привязанности, общности интересов.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С.И. Ожегов 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000108"/>
            <a:ext cx="7791480" cy="4429156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atin typeface="+mn-lt"/>
              </a:rPr>
              <a:t/>
            </a:r>
            <a:br>
              <a:rPr lang="ru-RU" sz="5400" b="1" dirty="0" smtClean="0">
                <a:latin typeface="+mn-lt"/>
              </a:rPr>
            </a:br>
            <a:r>
              <a:rPr lang="ru-RU" sz="5400" b="1" dirty="0" smtClean="0">
                <a:latin typeface="+mn-lt"/>
              </a:rPr>
              <a:t>ДРУГ</a:t>
            </a:r>
            <a:r>
              <a:rPr lang="ru-RU" sz="5400" dirty="0" smtClean="0">
                <a:latin typeface="+mn-lt"/>
              </a:rPr>
              <a:t> – тот, кто связан с кем-то дружбой.</a:t>
            </a:r>
            <a:endParaRPr lang="ru-RU" sz="5400" dirty="0">
              <a:latin typeface="+mn-lt"/>
            </a:endParaRPr>
          </a:p>
        </p:txBody>
      </p:sp>
      <p:pic>
        <p:nvPicPr>
          <p:cNvPr id="3" name="Рисунок 2" descr="C:\Documents and Settings\Admin\Local Settings\Temporary Internet Files\Content.IE5\655Q731A\MC900437801[1].wm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68680" y="285728"/>
            <a:ext cx="2289600" cy="16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071546"/>
            <a:ext cx="8572560" cy="3714776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latin typeface="+mn-lt"/>
              </a:rPr>
              <a:t>Друг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sz="3600" dirty="0" smtClean="0">
                <a:latin typeface="+mn-lt"/>
              </a:rPr>
              <a:t>Какое маленькое слово</a:t>
            </a:r>
            <a:br>
              <a:rPr lang="ru-RU" sz="3600" dirty="0" smtClean="0">
                <a:latin typeface="+mn-lt"/>
              </a:rPr>
            </a:br>
            <a:r>
              <a:rPr lang="ru-RU" sz="3600" dirty="0" smtClean="0">
                <a:latin typeface="+mn-lt"/>
              </a:rPr>
              <a:t>И как легко его сказать.</a:t>
            </a:r>
            <a:br>
              <a:rPr lang="ru-RU" sz="3600" dirty="0" smtClean="0">
                <a:latin typeface="+mn-lt"/>
              </a:rPr>
            </a:br>
            <a:r>
              <a:rPr lang="ru-RU" sz="3600" dirty="0" smtClean="0">
                <a:latin typeface="+mn-lt"/>
              </a:rPr>
              <a:t>И сколько в нём хорошего, простого,</a:t>
            </a:r>
            <a:br>
              <a:rPr lang="ru-RU" sz="3600" dirty="0" smtClean="0">
                <a:latin typeface="+mn-lt"/>
              </a:rPr>
            </a:br>
            <a:r>
              <a:rPr lang="ru-RU" sz="3600" dirty="0" smtClean="0">
                <a:latin typeface="+mn-lt"/>
              </a:rPr>
              <a:t>Но им не каждый может стать!</a:t>
            </a:r>
            <a:br>
              <a:rPr lang="ru-RU" sz="3600" dirty="0" smtClean="0">
                <a:latin typeface="+mn-lt"/>
              </a:rPr>
            </a:br>
            <a:endParaRPr lang="ru-RU" sz="3600" dirty="0">
              <a:latin typeface="+mn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1000124" y="357166"/>
            <a:ext cx="3429000" cy="585791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kern="0" dirty="0" smtClean="0">
                <a:effectLst/>
              </a:rPr>
              <a:t>добрый</a:t>
            </a:r>
          </a:p>
          <a:p>
            <a:pPr algn="ctr">
              <a:buNone/>
            </a:pPr>
            <a:r>
              <a:rPr lang="ru-RU" sz="2400" kern="0" dirty="0" smtClean="0">
                <a:effectLst/>
              </a:rPr>
              <a:t>храбрый</a:t>
            </a:r>
          </a:p>
          <a:p>
            <a:pPr algn="ctr">
              <a:buNone/>
            </a:pPr>
            <a:r>
              <a:rPr lang="ru-RU" sz="2400" kern="0" dirty="0" smtClean="0">
                <a:effectLst/>
              </a:rPr>
              <a:t>отзывчивый</a:t>
            </a:r>
          </a:p>
          <a:p>
            <a:pPr algn="ctr">
              <a:buNone/>
            </a:pPr>
            <a:r>
              <a:rPr lang="ru-RU" sz="2400" kern="0" dirty="0" smtClean="0">
                <a:effectLst/>
              </a:rPr>
              <a:t>внимательный</a:t>
            </a:r>
          </a:p>
          <a:p>
            <a:pPr algn="ctr">
              <a:buNone/>
            </a:pPr>
            <a:r>
              <a:rPr lang="ru-RU" sz="2400" kern="0" dirty="0" smtClean="0">
                <a:effectLst/>
              </a:rPr>
              <a:t>смелый</a:t>
            </a:r>
          </a:p>
          <a:p>
            <a:pPr algn="ctr">
              <a:buNone/>
            </a:pPr>
            <a:r>
              <a:rPr lang="ru-RU" sz="2400" kern="0" dirty="0" smtClean="0">
                <a:effectLst/>
              </a:rPr>
              <a:t>верный</a:t>
            </a:r>
          </a:p>
          <a:p>
            <a:pPr algn="ctr">
              <a:buNone/>
            </a:pPr>
            <a:r>
              <a:rPr lang="ru-RU" sz="2400" kern="0" dirty="0" smtClean="0">
                <a:effectLst/>
              </a:rPr>
              <a:t>надёжный</a:t>
            </a:r>
          </a:p>
          <a:p>
            <a:pPr algn="ctr">
              <a:buNone/>
            </a:pPr>
            <a:r>
              <a:rPr lang="ru-RU" sz="2400" kern="0" dirty="0" smtClean="0">
                <a:effectLst/>
              </a:rPr>
              <a:t>умный</a:t>
            </a:r>
          </a:p>
          <a:p>
            <a:pPr algn="ctr">
              <a:buNone/>
            </a:pPr>
            <a:endParaRPr lang="ru-RU" sz="2400" kern="0" dirty="0" smtClean="0">
              <a:effectLst/>
            </a:endParaRPr>
          </a:p>
          <a:p>
            <a:pPr algn="ctr">
              <a:buNone/>
            </a:pPr>
            <a:endParaRPr lang="ru-RU" sz="2400" kern="0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800600" y="1895484"/>
            <a:ext cx="3429000" cy="460535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dirty="0" smtClean="0">
                <a:effectLst/>
              </a:rPr>
              <a:t>злой</a:t>
            </a:r>
          </a:p>
          <a:p>
            <a:pPr algn="ctr">
              <a:buNone/>
            </a:pPr>
            <a:r>
              <a:rPr lang="ru-RU" sz="3200" dirty="0" smtClean="0">
                <a:effectLst/>
              </a:rPr>
              <a:t>лживый</a:t>
            </a:r>
          </a:p>
          <a:p>
            <a:pPr algn="ctr">
              <a:buNone/>
            </a:pPr>
            <a:r>
              <a:rPr lang="ru-RU" sz="3200" dirty="0" smtClean="0">
                <a:effectLst/>
              </a:rPr>
              <a:t>глупый</a:t>
            </a:r>
          </a:p>
          <a:p>
            <a:pPr algn="ctr">
              <a:buNone/>
            </a:pPr>
            <a:r>
              <a:rPr lang="ru-RU" sz="3200" dirty="0" smtClean="0">
                <a:effectLst/>
              </a:rPr>
              <a:t>хитрый</a:t>
            </a:r>
          </a:p>
          <a:p>
            <a:pPr algn="ctr">
              <a:buNone/>
            </a:pPr>
            <a:r>
              <a:rPr lang="ru-RU" sz="3200" dirty="0" smtClean="0">
                <a:effectLst/>
              </a:rPr>
              <a:t>ленивый</a:t>
            </a:r>
          </a:p>
          <a:p>
            <a:pPr algn="ctr">
              <a:buNone/>
            </a:pPr>
            <a:endParaRPr lang="ru-RU" sz="3200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 l="5576" t="5435" r="5204" b="3985"/>
          <a:stretch>
            <a:fillRect/>
          </a:stretch>
        </p:blipFill>
        <p:spPr bwMode="auto">
          <a:xfrm>
            <a:off x="7358082" y="411744"/>
            <a:ext cx="1382400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3"/>
          <a:srcRect l="6666" t="6626" r="1667" b="4819"/>
          <a:stretch>
            <a:fillRect/>
          </a:stretch>
        </p:blipFill>
        <p:spPr bwMode="auto">
          <a:xfrm>
            <a:off x="6357950" y="3786190"/>
            <a:ext cx="1616327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071546"/>
            <a:ext cx="1817269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500438"/>
            <a:ext cx="1367584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5" name="Picture 7"/>
          <p:cNvPicPr>
            <a:picLocks noChangeAspect="1" noChangeArrowheads="1"/>
          </p:cNvPicPr>
          <p:nvPr/>
        </p:nvPicPr>
        <p:blipFill>
          <a:blip r:embed="rId6"/>
          <a:srcRect l="31250" t="11667" r="37500" b="1666"/>
          <a:stretch>
            <a:fillRect/>
          </a:stretch>
        </p:blipFill>
        <p:spPr bwMode="auto">
          <a:xfrm>
            <a:off x="2500298" y="571480"/>
            <a:ext cx="1038462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6" name="Picture 8"/>
          <p:cNvPicPr>
            <a:picLocks noChangeAspect="1" noChangeArrowheads="1"/>
          </p:cNvPicPr>
          <p:nvPr/>
        </p:nvPicPr>
        <p:blipFill>
          <a:blip r:embed="rId7"/>
          <a:srcRect l="26136" t="8966" r="22727" b="4407"/>
          <a:stretch>
            <a:fillRect/>
          </a:stretch>
        </p:blipFill>
        <p:spPr bwMode="auto">
          <a:xfrm>
            <a:off x="3428992" y="4286256"/>
            <a:ext cx="1705263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Двойная стрелка влево/вправо 7"/>
          <p:cNvSpPr/>
          <p:nvPr/>
        </p:nvSpPr>
        <p:spPr>
          <a:xfrm rot="19910148">
            <a:off x="1966478" y="3525666"/>
            <a:ext cx="2344765" cy="416054"/>
          </a:xfrm>
          <a:prstGeom prst="left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войная стрелка влево/вправо 8"/>
          <p:cNvSpPr/>
          <p:nvPr/>
        </p:nvSpPr>
        <p:spPr>
          <a:xfrm rot="2375641">
            <a:off x="2742049" y="3348690"/>
            <a:ext cx="1594314" cy="435814"/>
          </a:xfrm>
          <a:prstGeom prst="left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войная стрелка влево/вправо 9"/>
          <p:cNvSpPr/>
          <p:nvPr/>
        </p:nvSpPr>
        <p:spPr>
          <a:xfrm rot="17848762">
            <a:off x="7009405" y="2949834"/>
            <a:ext cx="1077171" cy="370347"/>
          </a:xfrm>
          <a:prstGeom prst="left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8224" y="3269264"/>
            <a:ext cx="1652008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411744"/>
            <a:ext cx="1496466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 l="56117"/>
          <a:stretch>
            <a:fillRect/>
          </a:stretch>
        </p:blipFill>
        <p:spPr bwMode="auto">
          <a:xfrm>
            <a:off x="7643834" y="357166"/>
            <a:ext cx="1094913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/>
          <a:srcRect r="42737"/>
          <a:stretch>
            <a:fillRect/>
          </a:stretch>
        </p:blipFill>
        <p:spPr bwMode="auto">
          <a:xfrm>
            <a:off x="4857752" y="1643050"/>
            <a:ext cx="142876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4214818"/>
            <a:ext cx="1833776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4197958"/>
            <a:ext cx="1453649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Двойная стрелка влево/вправо 9"/>
          <p:cNvSpPr/>
          <p:nvPr/>
        </p:nvSpPr>
        <p:spPr>
          <a:xfrm rot="18653900">
            <a:off x="657584" y="1995298"/>
            <a:ext cx="2067192" cy="416054"/>
          </a:xfrm>
          <a:prstGeom prst="left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войная стрелка влево/вправо 11"/>
          <p:cNvSpPr/>
          <p:nvPr/>
        </p:nvSpPr>
        <p:spPr>
          <a:xfrm rot="19491606">
            <a:off x="6365572" y="1959208"/>
            <a:ext cx="1230322" cy="416054"/>
          </a:xfrm>
          <a:prstGeom prst="left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войная стрелка влево/вправо 12"/>
          <p:cNvSpPr/>
          <p:nvPr/>
        </p:nvSpPr>
        <p:spPr>
          <a:xfrm rot="19491606">
            <a:off x="4936811" y="5102479"/>
            <a:ext cx="1230322" cy="416054"/>
          </a:xfrm>
          <a:prstGeom prst="left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571612"/>
            <a:ext cx="8858312" cy="45720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+mn-lt"/>
              </a:rPr>
              <a:t>Кто любит лгать, того нельзя в друзья брать.</a:t>
            </a:r>
            <a:br>
              <a:rPr lang="ru-RU" sz="3600" dirty="0" smtClean="0">
                <a:solidFill>
                  <a:schemeClr val="bg1"/>
                </a:solidFill>
                <a:latin typeface="+mn-lt"/>
              </a:rPr>
            </a:br>
            <a:r>
              <a:rPr lang="ru-RU" sz="3600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ru-RU" sz="3600" dirty="0" smtClean="0">
                <a:solidFill>
                  <a:schemeClr val="bg1"/>
                </a:solidFill>
                <a:latin typeface="+mn-lt"/>
              </a:rPr>
            </a:br>
            <a:r>
              <a:rPr lang="ru-RU" sz="3600" dirty="0" smtClean="0">
                <a:solidFill>
                  <a:schemeClr val="bg1"/>
                </a:solidFill>
                <a:latin typeface="+mn-lt"/>
              </a:rPr>
              <a:t>Лучше честный враг, чем коварный друг.</a:t>
            </a:r>
            <a:br>
              <a:rPr lang="ru-RU" sz="3600" dirty="0" smtClean="0">
                <a:solidFill>
                  <a:schemeClr val="bg1"/>
                </a:solidFill>
                <a:latin typeface="+mn-lt"/>
              </a:rPr>
            </a:br>
            <a:r>
              <a:rPr lang="ru-RU" sz="3600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ru-RU" sz="3600" dirty="0" smtClean="0">
                <a:solidFill>
                  <a:schemeClr val="bg1"/>
                </a:solidFill>
                <a:latin typeface="+mn-lt"/>
              </a:rPr>
            </a:br>
            <a:r>
              <a:rPr lang="ru-RU" sz="3600" dirty="0" smtClean="0">
                <a:solidFill>
                  <a:schemeClr val="bg1"/>
                </a:solidFill>
                <a:latin typeface="+mn-lt"/>
              </a:rPr>
              <a:t>Не бойся врага умного, бойся друга глупого.</a:t>
            </a:r>
            <a:endParaRPr lang="ru-RU" sz="36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14282" y="3159244"/>
            <a:ext cx="5072098" cy="3484466"/>
          </a:xfrm>
        </p:spPr>
        <p:txBody>
          <a:bodyPr>
            <a:normAutofit fontScale="77500" lnSpcReduction="20000"/>
          </a:bodyPr>
          <a:lstStyle/>
          <a:p>
            <a:r>
              <a:rPr lang="ru-RU" sz="3800" b="1" spc="150" dirty="0" smtClean="0">
                <a:solidFill>
                  <a:schemeClr val="bg2">
                    <a:lumMod val="75000"/>
                  </a:schemeClr>
                </a:solidFill>
                <a:effectLst/>
              </a:rPr>
              <a:t>Классный час</a:t>
            </a:r>
          </a:p>
          <a:p>
            <a:r>
              <a:rPr lang="ru-RU" sz="4100" i="1" dirty="0" smtClean="0">
                <a:solidFill>
                  <a:srgbClr val="FF6600"/>
                </a:solidFill>
                <a:effectLst/>
              </a:rPr>
              <a:t>3 класс</a:t>
            </a:r>
          </a:p>
          <a:p>
            <a:r>
              <a:rPr lang="ru-RU" sz="2000" dirty="0" smtClean="0">
                <a:effectLst/>
              </a:rPr>
              <a:t>Классный руководитель:</a:t>
            </a:r>
          </a:p>
          <a:p>
            <a:endParaRPr lang="ru-RU" sz="1200" dirty="0" smtClean="0">
              <a:effectLst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600" i="1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Колесниченко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600" i="1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Елена Дмитриевна</a:t>
            </a:r>
            <a:endParaRPr lang="ru-RU" sz="2600" i="1" dirty="0"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500166" y="214290"/>
            <a:ext cx="7429552" cy="2286016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Дружба – главное чудо всегда,</a:t>
            </a:r>
            <a:br>
              <a:rPr lang="ru-RU" sz="2800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</a:br>
            <a:r>
              <a:rPr lang="ru-RU" sz="2800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Сто открытий для всех настоящее,</a:t>
            </a:r>
            <a:br>
              <a:rPr lang="ru-RU" sz="2800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</a:br>
            <a:r>
              <a:rPr lang="ru-RU" sz="2800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И любая беда – не беда,</a:t>
            </a:r>
            <a:br>
              <a:rPr lang="ru-RU" sz="2800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</a:br>
            <a:r>
              <a:rPr lang="ru-RU" sz="2800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Если рядом друзья настоящие. </a:t>
            </a:r>
            <a:endParaRPr lang="ru-RU" sz="2800" b="1" i="1" dirty="0">
              <a:solidFill>
                <a:schemeClr val="accent4">
                  <a:lumMod val="60000"/>
                  <a:lumOff val="40000"/>
                </a:schemeClr>
              </a:solidFill>
              <a:latin typeface="+mn-lt"/>
            </a:endParaRPr>
          </a:p>
        </p:txBody>
      </p:sp>
      <p:pic>
        <p:nvPicPr>
          <p:cNvPr id="5" name="Рисунок 4" descr="C:\Documents and Settings\Admin\Local Settings\Temporary Internet Files\Content.IE5\655Q731A\MC900437801[1].wm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4432" y="5241624"/>
            <a:ext cx="2289600" cy="16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Детские Песни - Когда Мои Друзья Со Мно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12445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0020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7086600" cy="1470025"/>
          </a:xfrm>
        </p:spPr>
        <p:txBody>
          <a:bodyPr/>
          <a:lstStyle/>
          <a:p>
            <a:pPr algn="l"/>
            <a:r>
              <a:rPr lang="ru-RU" dirty="0" smtClean="0"/>
              <a:t>Правила дружбы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08" y="1714488"/>
            <a:ext cx="5641992" cy="4429156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ru-RU" dirty="0" smtClean="0">
                <a:effectLst/>
              </a:rPr>
              <a:t>Уступать</a:t>
            </a:r>
          </a:p>
          <a:p>
            <a:pPr marL="457200" indent="-457200">
              <a:buAutoNum type="arabicPeriod"/>
            </a:pPr>
            <a:r>
              <a:rPr lang="ru-RU" dirty="0" smtClean="0">
                <a:effectLst/>
              </a:rPr>
              <a:t>Не грубить</a:t>
            </a:r>
          </a:p>
          <a:p>
            <a:pPr marL="457200" indent="-457200">
              <a:buAutoNum type="arabicPeriod"/>
            </a:pPr>
            <a:r>
              <a:rPr lang="ru-RU" dirty="0" smtClean="0">
                <a:effectLst/>
              </a:rPr>
              <a:t>Не жадничать</a:t>
            </a:r>
          </a:p>
          <a:p>
            <a:pPr marL="457200" indent="-457200">
              <a:buAutoNum type="arabicPeriod"/>
            </a:pPr>
            <a:r>
              <a:rPr lang="ru-RU" dirty="0" smtClean="0">
                <a:effectLst/>
              </a:rPr>
              <a:t>Помогать</a:t>
            </a:r>
          </a:p>
          <a:p>
            <a:pPr marL="457200" indent="-457200">
              <a:buAutoNum type="arabicPeriod"/>
            </a:pPr>
            <a:r>
              <a:rPr lang="ru-RU" dirty="0" smtClean="0">
                <a:effectLst/>
              </a:rPr>
              <a:t>Быть честным</a:t>
            </a:r>
          </a:p>
          <a:p>
            <a:pPr marL="457200" indent="-457200">
              <a:buAutoNum type="arabicPeriod"/>
            </a:pPr>
            <a:r>
              <a:rPr lang="ru-RU" dirty="0" smtClean="0">
                <a:effectLst/>
              </a:rPr>
              <a:t>Прощать</a:t>
            </a:r>
          </a:p>
          <a:p>
            <a:pPr marL="457200" indent="-457200">
              <a:buAutoNum type="arabicPeriod"/>
            </a:pPr>
            <a:r>
              <a:rPr lang="ru-RU" dirty="0" smtClean="0">
                <a:effectLst/>
              </a:rPr>
              <a:t>Не злиться</a:t>
            </a:r>
          </a:p>
          <a:p>
            <a:pPr marL="457200" indent="-457200">
              <a:buAutoNum type="arabicPeriod"/>
            </a:pPr>
            <a:endParaRPr lang="ru-RU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 l="20274" r="20274" b="31250"/>
          <a:stretch>
            <a:fillRect/>
          </a:stretch>
        </p:blipFill>
        <p:spPr bwMode="auto">
          <a:xfrm>
            <a:off x="6591291" y="-16884"/>
            <a:ext cx="2552741" cy="180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09600"/>
            <a:ext cx="8286808" cy="560548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+mn-lt"/>
              </a:rPr>
              <a:t>Дружба народов?</a:t>
            </a:r>
            <a:br>
              <a:rPr lang="ru-RU" b="1" dirty="0" smtClean="0">
                <a:solidFill>
                  <a:srgbClr val="FFFF00"/>
                </a:solidFill>
                <a:latin typeface="+mn-lt"/>
              </a:rPr>
            </a:br>
            <a:r>
              <a:rPr lang="ru-RU" b="1" dirty="0" smtClean="0">
                <a:solidFill>
                  <a:srgbClr val="FFFF00"/>
                </a:solidFill>
                <a:latin typeface="+mn-lt"/>
              </a:rPr>
              <a:t/>
            </a:r>
            <a:br>
              <a:rPr lang="ru-RU" b="1" dirty="0" smtClean="0">
                <a:solidFill>
                  <a:srgbClr val="FFFF00"/>
                </a:solidFill>
                <a:latin typeface="+mn-lt"/>
              </a:rPr>
            </a:br>
            <a:r>
              <a:rPr lang="ru-RU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  <a:t>Что содействует укреплению мира и дружбы среди народов Земли?</a:t>
            </a:r>
            <a:endParaRPr lang="ru-RU" b="1" dirty="0">
              <a:solidFill>
                <a:schemeClr val="accent1">
                  <a:lumMod val="40000"/>
                  <a:lumOff val="6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ьная выноска 1"/>
          <p:cNvSpPr/>
          <p:nvPr/>
        </p:nvSpPr>
        <p:spPr>
          <a:xfrm>
            <a:off x="5857852" y="1571612"/>
            <a:ext cx="3286148" cy="2143140"/>
          </a:xfrm>
          <a:prstGeom prst="wedgeEllipseCallout">
            <a:avLst>
              <a:gd name="adj1" fmla="val -53718"/>
              <a:gd name="adj2" fmla="val 67672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Желание действовать вместе</a:t>
            </a:r>
            <a:endParaRPr lang="ru-RU" sz="2800" dirty="0"/>
          </a:p>
        </p:txBody>
      </p:sp>
      <p:sp>
        <p:nvSpPr>
          <p:cNvPr id="3" name="Овальная выноска 2"/>
          <p:cNvSpPr/>
          <p:nvPr/>
        </p:nvSpPr>
        <p:spPr>
          <a:xfrm>
            <a:off x="3857620" y="0"/>
            <a:ext cx="3286148" cy="2143140"/>
          </a:xfrm>
          <a:prstGeom prst="wedgeEllipseCallout">
            <a:avLst>
              <a:gd name="adj1" fmla="val -53718"/>
              <a:gd name="adj2" fmla="val 67672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Желание жить в мире</a:t>
            </a:r>
            <a:endParaRPr lang="ru-RU" sz="2800" dirty="0"/>
          </a:p>
        </p:txBody>
      </p:sp>
      <p:sp>
        <p:nvSpPr>
          <p:cNvPr id="4" name="Овальная выноска 3"/>
          <p:cNvSpPr/>
          <p:nvPr/>
        </p:nvSpPr>
        <p:spPr>
          <a:xfrm>
            <a:off x="714348" y="214290"/>
            <a:ext cx="3286148" cy="2143140"/>
          </a:xfrm>
          <a:prstGeom prst="wedgeEllipseCallout">
            <a:avLst>
              <a:gd name="adj1" fmla="val -53718"/>
              <a:gd name="adj2" fmla="val 67672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Желание помогать друг другу</a:t>
            </a:r>
            <a:endParaRPr lang="ru-RU" sz="2800" dirty="0"/>
          </a:p>
        </p:txBody>
      </p:sp>
      <p:sp>
        <p:nvSpPr>
          <p:cNvPr id="5" name="Овальная выноска 4"/>
          <p:cNvSpPr/>
          <p:nvPr/>
        </p:nvSpPr>
        <p:spPr>
          <a:xfrm>
            <a:off x="214282" y="2428868"/>
            <a:ext cx="3286148" cy="2143140"/>
          </a:xfrm>
          <a:prstGeom prst="wedgeEllipseCallout">
            <a:avLst>
              <a:gd name="adj1" fmla="val -53718"/>
              <a:gd name="adj2" fmla="val 67672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Желание решать проблемы мирным путём</a:t>
            </a:r>
            <a:endParaRPr lang="ru-RU" sz="2400" dirty="0"/>
          </a:p>
        </p:txBody>
      </p:sp>
      <p:sp>
        <p:nvSpPr>
          <p:cNvPr id="6" name="Овальная выноска 5"/>
          <p:cNvSpPr/>
          <p:nvPr/>
        </p:nvSpPr>
        <p:spPr>
          <a:xfrm>
            <a:off x="3143240" y="2857496"/>
            <a:ext cx="3286148" cy="2143140"/>
          </a:xfrm>
          <a:prstGeom prst="wedgeEllipseCallout">
            <a:avLst>
              <a:gd name="adj1" fmla="val -53718"/>
              <a:gd name="adj2" fmla="val 67672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Желание проводить совместные праздники</a:t>
            </a:r>
            <a:endParaRPr lang="ru-RU" sz="2800" dirty="0"/>
          </a:p>
        </p:txBody>
      </p:sp>
      <p:sp>
        <p:nvSpPr>
          <p:cNvPr id="7" name="Овальная выноска 6"/>
          <p:cNvSpPr/>
          <p:nvPr/>
        </p:nvSpPr>
        <p:spPr>
          <a:xfrm>
            <a:off x="5572132" y="4143380"/>
            <a:ext cx="3286148" cy="2143140"/>
          </a:xfrm>
          <a:prstGeom prst="wedgeEllipseCallout">
            <a:avLst>
              <a:gd name="adj1" fmla="val -53718"/>
              <a:gd name="adj2" fmla="val 67672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Желание находить новых друзей и общаться сними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85984" y="0"/>
            <a:ext cx="6572296" cy="214311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Calibri" pitchFamily="34" charset="0"/>
              </a:rPr>
              <a:t>Во многих странах, и у нас в России, есть государственные награды, вручаемые за укрепление дружбы между народами.</a:t>
            </a:r>
            <a:endParaRPr lang="ru-RU" sz="2800" b="1" dirty="0"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t="2037"/>
          <a:stretch>
            <a:fillRect/>
          </a:stretch>
        </p:blipFill>
        <p:spPr bwMode="auto">
          <a:xfrm>
            <a:off x="1000124" y="3000372"/>
            <a:ext cx="342900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0" y="2214554"/>
            <a:ext cx="5357818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3600" cap="all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latin typeface="Calibri" pitchFamily="34" charset="0"/>
              </a:rPr>
              <a:t>Орден Дружбы Народов</a:t>
            </a:r>
            <a:endParaRPr lang="ru-RU" sz="3600" cap="all" spc="0" dirty="0">
              <a:ln w="18000">
                <a:solidFill>
                  <a:srgbClr val="FF0000"/>
                </a:solidFill>
                <a:prstDash val="solid"/>
                <a:miter lim="800000"/>
              </a:ln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609600"/>
            <a:ext cx="7643866" cy="1819268"/>
          </a:xfrm>
        </p:spPr>
        <p:txBody>
          <a:bodyPr>
            <a:noAutofit/>
          </a:bodyPr>
          <a:lstStyle/>
          <a:p>
            <a:r>
              <a:rPr lang="ru-RU" i="1" dirty="0" smtClean="0">
                <a:latin typeface="Calibri" pitchFamily="34" charset="0"/>
              </a:rPr>
              <a:t>«Дружба – это созвучие душ в соединённости судеб»</a:t>
            </a:r>
            <a:endParaRPr lang="ru-RU" i="1" dirty="0">
              <a:latin typeface="Calibri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14348" y="0"/>
            <a:ext cx="728667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Чтобы солнышко светило,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Чтоб на всех его хватило,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Чтоб цвели в лугах цветы,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Чтоб дружили я и ты.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 руки возьмёмся, встанем в круг.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Каждый человек человеку – друг!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 руки возьмёмся, пусть пойдёт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 Земле огромный хоровод!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2052008"/>
            <a:ext cx="3360000" cy="252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4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4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4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4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4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4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4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4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4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4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439977"/>
            <a:ext cx="8858312" cy="2203469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dirty="0" smtClean="0">
                <a:latin typeface="+mn-lt"/>
              </a:rPr>
              <a:t>О дружбе размышляли во все времена. О ней письменно и устно излагали свои мысли и поэты, и писатели, и учёные, и философы, и крестьяне, и дворяне, и богатые, и бедные.</a:t>
            </a:r>
            <a:endParaRPr lang="ru-RU" sz="28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6" y="142852"/>
            <a:ext cx="5429256" cy="2143140"/>
          </a:xfrm>
        </p:spPr>
        <p:txBody>
          <a:bodyPr>
            <a:normAutofit fontScale="92500" lnSpcReduction="20000"/>
          </a:bodyPr>
          <a:lstStyle/>
          <a:p>
            <a:r>
              <a:rPr lang="ru-RU" sz="2400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/>
              </a:rPr>
              <a:t>«Никакое общение между людьми невозможно без дружбы»</a:t>
            </a:r>
          </a:p>
          <a:p>
            <a:r>
              <a:rPr lang="ru-RU" sz="2400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/>
              </a:rPr>
              <a:t>Сократ</a:t>
            </a:r>
            <a:endParaRPr lang="ru-RU" sz="2400" dirty="0">
              <a:solidFill>
                <a:schemeClr val="accent1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714488"/>
            <a:ext cx="8715436" cy="2786082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+mn-lt"/>
              </a:rPr>
              <a:t>Пословицы и поговорки </a:t>
            </a:r>
            <a:br>
              <a:rPr lang="ru-RU" sz="5400" dirty="0" smtClean="0">
                <a:latin typeface="+mn-lt"/>
              </a:rPr>
            </a:br>
            <a:r>
              <a:rPr lang="ru-RU" sz="5400" dirty="0" smtClean="0">
                <a:latin typeface="+mn-lt"/>
              </a:rPr>
              <a:t>о дружбе</a:t>
            </a:r>
            <a:br>
              <a:rPr lang="ru-RU" sz="5400" dirty="0" smtClean="0">
                <a:latin typeface="+mn-lt"/>
              </a:rPr>
            </a:br>
            <a:endParaRPr lang="ru-RU" sz="5400" dirty="0">
              <a:latin typeface="+mn-lt"/>
            </a:endParaRPr>
          </a:p>
        </p:txBody>
      </p:sp>
      <p:pic>
        <p:nvPicPr>
          <p:cNvPr id="3" name="Рисунок 2" descr="C:\Documents and Settings\Admin\Local Settings\Temporary Internet Files\Content.IE5\655Q731A\MC900437801[1].wm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98748"/>
            <a:ext cx="2289600" cy="16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09600"/>
            <a:ext cx="8286808" cy="5962672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Л. Измайлов </a:t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>Монолог   о  дружбе</a:t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15436" cy="6286544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Calibri" pitchFamily="34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Calibri" pitchFamily="34" charset="0"/>
                <a:cs typeface="Times New Roman" pitchFamily="18" charset="0"/>
              </a:rPr>
            </a:br>
            <a:r>
              <a:rPr lang="ru-RU" sz="3600" dirty="0" smtClean="0">
                <a:latin typeface="Calibri" pitchFamily="34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Calibri" pitchFamily="34" charset="0"/>
                <a:cs typeface="Times New Roman" pitchFamily="18" charset="0"/>
              </a:rPr>
            </a:br>
            <a:r>
              <a:rPr lang="ru-RU" sz="3600" dirty="0" smtClean="0">
                <a:latin typeface="Calibri" pitchFamily="34" charset="0"/>
                <a:cs typeface="Times New Roman" pitchFamily="18" charset="0"/>
              </a:rPr>
              <a:t>Что такое дружба? Каждый знает?</a:t>
            </a:r>
            <a:br>
              <a:rPr lang="ru-RU" sz="3600" dirty="0" smtClean="0">
                <a:latin typeface="Calibri" pitchFamily="34" charset="0"/>
                <a:cs typeface="Times New Roman" pitchFamily="18" charset="0"/>
              </a:rPr>
            </a:br>
            <a:r>
              <a:rPr lang="ru-RU" sz="3600" dirty="0" smtClean="0">
                <a:latin typeface="Calibri" pitchFamily="34" charset="0"/>
                <a:cs typeface="Times New Roman" pitchFamily="18" charset="0"/>
              </a:rPr>
              <a:t>Может быть, и спрашивать смешно?</a:t>
            </a:r>
            <a:br>
              <a:rPr lang="ru-RU" sz="3600" dirty="0" smtClean="0">
                <a:latin typeface="Calibri" pitchFamily="34" charset="0"/>
                <a:cs typeface="Times New Roman" pitchFamily="18" charset="0"/>
              </a:rPr>
            </a:br>
            <a:r>
              <a:rPr lang="ru-RU" sz="3600" dirty="0" smtClean="0">
                <a:latin typeface="Calibri" pitchFamily="34" charset="0"/>
                <a:cs typeface="Times New Roman" pitchFamily="18" charset="0"/>
              </a:rPr>
              <a:t>Слово «дружба» что обозначает?</a:t>
            </a:r>
            <a:br>
              <a:rPr lang="ru-RU" sz="3600" dirty="0" smtClean="0">
                <a:latin typeface="Calibri" pitchFamily="34" charset="0"/>
                <a:cs typeface="Times New Roman" pitchFamily="18" charset="0"/>
              </a:rPr>
            </a:br>
            <a:r>
              <a:rPr lang="ru-RU" sz="3600" dirty="0" smtClean="0">
                <a:latin typeface="Calibri" pitchFamily="34" charset="0"/>
                <a:cs typeface="Times New Roman" pitchFamily="18" charset="0"/>
              </a:rPr>
              <a:t>Может быть, поход вдвоём в кино,</a:t>
            </a:r>
            <a:br>
              <a:rPr lang="ru-RU" sz="3600" dirty="0" smtClean="0">
                <a:latin typeface="Calibri" pitchFamily="34" charset="0"/>
                <a:cs typeface="Times New Roman" pitchFamily="18" charset="0"/>
              </a:rPr>
            </a:br>
            <a:r>
              <a:rPr lang="ru-RU" sz="3600" dirty="0" smtClean="0">
                <a:latin typeface="Calibri" pitchFamily="34" charset="0"/>
                <a:cs typeface="Times New Roman" pitchFamily="18" charset="0"/>
              </a:rPr>
              <a:t>Может быть, хороший пас в футболе,</a:t>
            </a:r>
            <a:br>
              <a:rPr lang="ru-RU" sz="3600" dirty="0" smtClean="0">
                <a:latin typeface="Calibri" pitchFamily="34" charset="0"/>
                <a:cs typeface="Times New Roman" pitchFamily="18" charset="0"/>
              </a:rPr>
            </a:br>
            <a:r>
              <a:rPr lang="ru-RU" sz="3600" dirty="0" smtClean="0">
                <a:latin typeface="Calibri" pitchFamily="34" charset="0"/>
                <a:cs typeface="Times New Roman" pitchFamily="18" charset="0"/>
              </a:rPr>
              <a:t>Может быть, подсказку у доски,</a:t>
            </a:r>
            <a:br>
              <a:rPr lang="ru-RU" sz="3600" dirty="0" smtClean="0">
                <a:latin typeface="Calibri" pitchFamily="34" charset="0"/>
                <a:cs typeface="Times New Roman" pitchFamily="18" charset="0"/>
              </a:rPr>
            </a:br>
            <a:r>
              <a:rPr lang="ru-RU" sz="3600" dirty="0" smtClean="0">
                <a:latin typeface="Calibri" pitchFamily="34" charset="0"/>
                <a:cs typeface="Times New Roman" pitchFamily="18" charset="0"/>
              </a:rPr>
              <a:t>Может быть, защиту в драке школьной</a:t>
            </a:r>
            <a:br>
              <a:rPr lang="ru-RU" sz="3600" dirty="0" smtClean="0">
                <a:latin typeface="Calibri" pitchFamily="34" charset="0"/>
                <a:cs typeface="Times New Roman" pitchFamily="18" charset="0"/>
              </a:rPr>
            </a:br>
            <a:r>
              <a:rPr lang="ru-RU" sz="3600" dirty="0" smtClean="0">
                <a:latin typeface="Calibri" pitchFamily="34" charset="0"/>
                <a:cs typeface="Times New Roman" pitchFamily="18" charset="0"/>
              </a:rPr>
              <a:t>Или просто средство от тоски? </a:t>
            </a:r>
            <a:endParaRPr lang="ru-RU" sz="3600" dirty="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214422"/>
            <a:ext cx="8858312" cy="542928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Calibri" pitchFamily="34" charset="0"/>
              </a:rPr>
              <a:t>Ну, а может быть, молчанье в классе,</a:t>
            </a:r>
            <a:br>
              <a:rPr lang="ru-RU" sz="3600" b="1" dirty="0" smtClean="0">
                <a:latin typeface="Calibri" pitchFamily="34" charset="0"/>
              </a:rPr>
            </a:br>
            <a:r>
              <a:rPr lang="ru-RU" sz="3600" b="1" dirty="0" smtClean="0">
                <a:latin typeface="Calibri" pitchFamily="34" charset="0"/>
              </a:rPr>
              <a:t>Если друг плохое совершит?</a:t>
            </a:r>
            <a:br>
              <a:rPr lang="ru-RU" sz="3600" b="1" dirty="0" smtClean="0">
                <a:latin typeface="Calibri" pitchFamily="34" charset="0"/>
              </a:rPr>
            </a:br>
            <a:r>
              <a:rPr lang="ru-RU" sz="3600" b="1" dirty="0" smtClean="0">
                <a:latin typeface="Calibri" pitchFamily="34" charset="0"/>
              </a:rPr>
              <a:t>Скажем, Коля стены разукрасил,</a:t>
            </a:r>
            <a:br>
              <a:rPr lang="ru-RU" sz="3600" b="1" dirty="0" smtClean="0">
                <a:latin typeface="Calibri" pitchFamily="34" charset="0"/>
              </a:rPr>
            </a:br>
            <a:r>
              <a:rPr lang="ru-RU" sz="3600" b="1" dirty="0" smtClean="0">
                <a:latin typeface="Calibri" pitchFamily="34" charset="0"/>
              </a:rPr>
              <a:t>Михаил всё видел, но молчит.</a:t>
            </a:r>
            <a:br>
              <a:rPr lang="ru-RU" sz="3600" b="1" dirty="0" smtClean="0">
                <a:latin typeface="Calibri" pitchFamily="34" charset="0"/>
              </a:rPr>
            </a:br>
            <a:r>
              <a:rPr lang="ru-RU" sz="3600" b="1" dirty="0" smtClean="0">
                <a:latin typeface="Calibri" pitchFamily="34" charset="0"/>
              </a:rPr>
              <a:t>Разве это дружба, если кто-то</a:t>
            </a:r>
            <a:br>
              <a:rPr lang="ru-RU" sz="3600" b="1" dirty="0" smtClean="0">
                <a:latin typeface="Calibri" pitchFamily="34" charset="0"/>
              </a:rPr>
            </a:br>
            <a:r>
              <a:rPr lang="ru-RU" sz="3600" b="1" dirty="0" smtClean="0">
                <a:latin typeface="Calibri" pitchFamily="34" charset="0"/>
              </a:rPr>
              <a:t>Дроби дома не хотел решать:</a:t>
            </a:r>
            <a:br>
              <a:rPr lang="ru-RU" sz="3600" b="1" dirty="0" smtClean="0">
                <a:latin typeface="Calibri" pitchFamily="34" charset="0"/>
              </a:rPr>
            </a:br>
            <a:r>
              <a:rPr lang="ru-RU" sz="3600" b="1" dirty="0" smtClean="0">
                <a:latin typeface="Calibri" pitchFamily="34" charset="0"/>
              </a:rPr>
              <a:t>Заниматься не было охоты,</a:t>
            </a:r>
            <a:br>
              <a:rPr lang="ru-RU" sz="3600" b="1" dirty="0" smtClean="0">
                <a:latin typeface="Calibri" pitchFamily="34" charset="0"/>
              </a:rPr>
            </a:br>
            <a:r>
              <a:rPr lang="ru-RU" sz="3600" b="1" dirty="0" smtClean="0">
                <a:latin typeface="Calibri" pitchFamily="34" charset="0"/>
              </a:rPr>
              <a:t>А дружок даёт ему списать …</a:t>
            </a:r>
            <a:endParaRPr lang="ru-RU" sz="36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42942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latin typeface="Calibri" pitchFamily="34" charset="0"/>
              </a:rPr>
              <a:t>Ну, а может, дружба – это если</a:t>
            </a:r>
            <a:br>
              <a:rPr lang="ru-RU" sz="4400" b="1" dirty="0" smtClean="0">
                <a:latin typeface="Calibri" pitchFamily="34" charset="0"/>
              </a:rPr>
            </a:br>
            <a:r>
              <a:rPr lang="ru-RU" sz="4400" b="1" dirty="0" smtClean="0">
                <a:latin typeface="Calibri" pitchFamily="34" charset="0"/>
              </a:rPr>
              <a:t>Друг приятно говорит всегда,</a:t>
            </a:r>
            <a:br>
              <a:rPr lang="ru-RU" sz="4400" b="1" dirty="0" smtClean="0">
                <a:latin typeface="Calibri" pitchFamily="34" charset="0"/>
              </a:rPr>
            </a:br>
            <a:r>
              <a:rPr lang="ru-RU" sz="4400" b="1" dirty="0" smtClean="0">
                <a:latin typeface="Calibri" pitchFamily="34" charset="0"/>
              </a:rPr>
              <a:t>Речь свою пересыпая лестью,</a:t>
            </a:r>
            <a:br>
              <a:rPr lang="ru-RU" sz="4400" b="1" dirty="0" smtClean="0">
                <a:latin typeface="Calibri" pitchFamily="34" charset="0"/>
              </a:rPr>
            </a:br>
            <a:r>
              <a:rPr lang="ru-RU" sz="4400" b="1" dirty="0" smtClean="0">
                <a:latin typeface="Calibri" pitchFamily="34" charset="0"/>
              </a:rPr>
              <a:t>И не скажет резкость никогда?</a:t>
            </a:r>
            <a:endParaRPr lang="ru-RU" sz="44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42852"/>
            <a:ext cx="8501122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Что такое дружба? Каждый знает?</a:t>
            </a:r>
            <a:br>
              <a:rPr lang="ru-RU" sz="3200" dirty="0" smtClean="0">
                <a:latin typeface="Calibri" pitchFamily="34" charset="0"/>
                <a:cs typeface="Times New Roman" pitchFamily="18" charset="0"/>
              </a:rPr>
            </a:b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Может быть, и спрашивать смешно?</a:t>
            </a:r>
            <a:br>
              <a:rPr lang="ru-RU" sz="3200" dirty="0" smtClean="0">
                <a:latin typeface="Calibri" pitchFamily="34" charset="0"/>
                <a:cs typeface="Times New Roman" pitchFamily="18" charset="0"/>
              </a:rPr>
            </a:b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Ну а всё же, что обозначает?</a:t>
            </a:r>
          </a:p>
          <a:p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Это слово? Значит что оно?</a:t>
            </a:r>
          </a:p>
          <a:p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Calibri" pitchFamily="34" charset="0"/>
                <a:cs typeface="Times New Roman" pitchFamily="18" charset="0"/>
              </a:rPr>
            </a:br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Дружба – это если друг твой болен,</a:t>
            </a:r>
          </a:p>
          <a:p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И не может в школу приходить,</a:t>
            </a:r>
          </a:p>
          <a:p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Навещать его по доброй воле,</a:t>
            </a:r>
          </a:p>
          <a:p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Школьные уроки приносить,</a:t>
            </a:r>
          </a:p>
          <a:p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Терпеливо объяснять заданья,</a:t>
            </a:r>
          </a:p>
          <a:p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На себя взять часть его забот.</a:t>
            </a:r>
          </a:p>
          <a:p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Отдавать ему своё вниманье</a:t>
            </a:r>
          </a:p>
          <a:p>
            <a:r>
              <a:rPr lang="ru-RU" sz="3200" dirty="0" smtClean="0">
                <a:latin typeface="Calibri" pitchFamily="34" charset="0"/>
                <a:cs typeface="Times New Roman" pitchFamily="18" charset="0"/>
              </a:rPr>
              <a:t>Дни, недели, месяц или год …</a:t>
            </a:r>
            <a:br>
              <a:rPr lang="ru-RU" sz="3200" dirty="0" smtClean="0">
                <a:latin typeface="Calibri" pitchFamily="34" charset="0"/>
                <a:cs typeface="Times New Roman" pitchFamily="18" charset="0"/>
              </a:rPr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bbles">
  <a:themeElements>
    <a:clrScheme name="Bubbles">
      <a:dk1>
        <a:srgbClr val="0C002C"/>
      </a:dk1>
      <a:lt1>
        <a:srgbClr val="FFFFFF"/>
      </a:lt1>
      <a:dk2>
        <a:srgbClr val="236626"/>
      </a:dk2>
      <a:lt2>
        <a:srgbClr val="D7C8FE"/>
      </a:lt2>
      <a:accent1>
        <a:srgbClr val="4203E7"/>
      </a:accent1>
      <a:accent2>
        <a:srgbClr val="842F73"/>
      </a:accent2>
      <a:accent3>
        <a:srgbClr val="7532A8"/>
      </a:accent3>
      <a:accent4>
        <a:srgbClr val="F7A107"/>
      </a:accent4>
      <a:accent5>
        <a:srgbClr val="C86DCF"/>
      </a:accent5>
      <a:accent6>
        <a:srgbClr val="E6B500"/>
      </a:accent6>
      <a:hlink>
        <a:srgbClr val="FFDE66"/>
      </a:hlink>
      <a:folHlink>
        <a:srgbClr val="D490C5"/>
      </a:folHlink>
    </a:clrScheme>
    <a:fontScheme name="Bubbles">
      <a:majorFont>
        <a:latin typeface="Impact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mic Sans M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shade val="80000"/>
                <a:satMod val="125000"/>
              </a:schemeClr>
            </a:gs>
            <a:gs pos="100000">
              <a:schemeClr val="phClr">
                <a:tint val="100000"/>
                <a:satMod val="125000"/>
                <a:lumOff val="40000"/>
                <a:lumMod val="100000"/>
              </a:schemeClr>
            </a:gs>
          </a:gsLst>
          <a:lin ang="7800000" scaled="1"/>
        </a:gradFill>
        <a:gradFill rotWithShape="1">
          <a:gsLst>
            <a:gs pos="0">
              <a:schemeClr val="phClr">
                <a:shade val="95000"/>
                <a:lumMod val="95000"/>
              </a:schemeClr>
            </a:gs>
            <a:gs pos="60000">
              <a:schemeClr val="phClr">
                <a:satMod val="125000"/>
                <a:lumOff val="10000"/>
                <a:lumMod val="100000"/>
              </a:schemeClr>
            </a:gs>
            <a:gs pos="100000">
              <a:schemeClr val="phClr">
                <a:shade val="95000"/>
                <a:satMod val="135000"/>
                <a:lumOff val="50000"/>
                <a:lumMod val="100000"/>
              </a:schemeClr>
            </a:gs>
          </a:gsLst>
          <a:lin ang="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254</TotalTime>
  <Words>284</Words>
  <Application>Microsoft Office PowerPoint</Application>
  <PresentationFormat>Экран (4:3)</PresentationFormat>
  <Paragraphs>80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Bubbles</vt:lpstr>
      <vt:lpstr>Поговорим? О чём? О разном и о прочем. О том, что хорошо. И хорошо не очень. О чём-то знаешь ты. А что-то мне известно. Поговорим? Поговорим. Вдруг будет интересно. </vt:lpstr>
      <vt:lpstr>Дружба – главное чудо всегда, Сто открытий для всех настоящее, И любая беда – не беда, Если рядом друзья настоящие. </vt:lpstr>
      <vt:lpstr>О дружбе размышляли во все времена. О ней письменно и устно излагали свои мысли и поэты, и писатели, и учёные, и философы, и крестьяне, и дворяне, и богатые, и бедные.</vt:lpstr>
      <vt:lpstr>Пословицы и поговорки  о дружбе </vt:lpstr>
      <vt:lpstr>Л. Измайлов   Монолог   о  дружбе  </vt:lpstr>
      <vt:lpstr>  Что такое дружба? Каждый знает? Может быть, и спрашивать смешно? Слово «дружба» что обозначает? Может быть, поход вдвоём в кино, Может быть, хороший пас в футболе, Может быть, подсказку у доски, Может быть, защиту в драке школьной Или просто средство от тоски? </vt:lpstr>
      <vt:lpstr>Ну, а может быть, молчанье в классе, Если друг плохое совершит? Скажем, Коля стены разукрасил, Михаил всё видел, но молчит. Разве это дружба, если кто-то Дроби дома не хотел решать: Заниматься не было охоты, А дружок даёт ему списать …</vt:lpstr>
      <vt:lpstr>Ну, а может, дружба – это если Друг приятно говорит всегда, Речь свою пересыпая лестью, И не скажет резкость никогда?</vt:lpstr>
      <vt:lpstr>Слайд 9</vt:lpstr>
      <vt:lpstr>Если друг твой что-то, к сожаленью, Плохо сделал или же сказал, Надо честно, прямо, без сомненья Правду высказать ему в глаза. Может быть, понять он всё не сможет, Может быть, обидится он вдруг. Всё равно сказать ты правду должен, Ведь на то и нужен лучший друг. </vt:lpstr>
      <vt:lpstr>Дружба в радости и дружба в горе. Друг последнее всегда отдаст. Друг не тот, кто льстит, а тот, кто спорит. Тот, кто не обманет, не предаст.</vt:lpstr>
      <vt:lpstr>Дружба никогда границ не знает, Нет преград для дружбы никаких. Дружба на Земле объединяет Всех детей – и белых, и цветных.  Дружба – это если пишут дети Письма детям из другой страны. Дружба – это мир на всей планете Без сирот, без ужасов войны.</vt:lpstr>
      <vt:lpstr>ДРУЖБА – близкие отношения, основанные на взаимном доверии, привязанности, общности интересов.  С.И. Ожегов </vt:lpstr>
      <vt:lpstr> ДРУГ – тот, кто связан с кем-то дружбой.</vt:lpstr>
      <vt:lpstr>Друг  Какое маленькое слово И как легко его сказать. И сколько в нём хорошего, простого, Но им не каждый может стать! </vt:lpstr>
      <vt:lpstr>Слайд 16</vt:lpstr>
      <vt:lpstr>Слайд 17</vt:lpstr>
      <vt:lpstr>Слайд 18</vt:lpstr>
      <vt:lpstr>Кто любит лгать, того нельзя в друзья брать.  Лучше честный враг, чем коварный друг.  Не бойся врага умного, бойся друга глупого.</vt:lpstr>
      <vt:lpstr>Правила дружбы</vt:lpstr>
      <vt:lpstr>Дружба народов?  Что содействует укреплению мира и дружбы среди народов Земли?</vt:lpstr>
      <vt:lpstr>Слайд 22</vt:lpstr>
      <vt:lpstr>Во многих странах, и у нас в России, есть государственные награды, вручаемые за укрепление дружбы между народами.</vt:lpstr>
      <vt:lpstr>«Дружба – это созвучие душ в соединённости судеб»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Дружба – главное чудо всегда, Сто открытий для всех настоящее, И любая беда – не беда, Если рядом друзья настоящие. </dc:title>
  <dc:creator>Admin</dc:creator>
  <cp:lastModifiedBy>Елена</cp:lastModifiedBy>
  <cp:revision>54</cp:revision>
  <dcterms:created xsi:type="dcterms:W3CDTF">2010-11-09T12:51:43Z</dcterms:created>
  <dcterms:modified xsi:type="dcterms:W3CDTF">2010-11-22T03:13:20Z</dcterms:modified>
</cp:coreProperties>
</file>