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9" r:id="rId7"/>
    <p:sldId id="262" r:id="rId8"/>
    <p:sldId id="263" r:id="rId9"/>
    <p:sldId id="265" r:id="rId10"/>
    <p:sldId id="270" r:id="rId11"/>
    <p:sldId id="264" r:id="rId12"/>
    <p:sldId id="266" r:id="rId13"/>
    <p:sldId id="268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829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68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548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394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341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214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450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250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778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092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33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B6821-4DEC-4F9A-AF9A-C216E35BB1C1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3F78A-5109-4EAB-891F-FD18FB30B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96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7.jpeg"/><Relationship Id="rId7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Республики Башкортостан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общеобразовательное учреждение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Салаватская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коррекционная школа для обучающихся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ограниченными возможностями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</a:t>
            </a:r>
            <a: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46913" y="1910687"/>
            <a:ext cx="8516203" cy="247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4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Методическая разработка занятия на тему:</a:t>
            </a: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«Мир ароматов» в рамках </a:t>
            </a:r>
            <a:r>
              <a:rPr lang="en-US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 </a:t>
            </a: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Всероссийского конкурса </a:t>
            </a:r>
            <a:endParaRPr lang="ru-RU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Современное воспитание подрастающего поколения</a:t>
            </a: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обучающихся с ОВЗ для 7 –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</a:t>
            </a:r>
            <a:r>
              <a:rPr lang="ru-RU" sz="24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классов </a:t>
            </a:r>
            <a:endParaRPr lang="ru-RU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0800000" flipV="1">
            <a:off x="4722125" y="3999835"/>
            <a:ext cx="7192371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endParaRPr lang="ru-RU" dirty="0" smtClean="0">
              <a:effectLst/>
              <a:latin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ru-RU" dirty="0" smtClean="0">
              <a:effectLst/>
              <a:latin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endParaRPr lang="ru-RU" dirty="0" smtClean="0">
              <a:effectLst/>
              <a:latin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ru-RU" sz="2000" smtClean="0">
                <a:effectLst/>
                <a:latin typeface="Times New Roman" panose="02020603050405020304" pitchFamily="18" charset="0"/>
              </a:rPr>
              <a:t>Подготовила: Тым</a:t>
            </a:r>
            <a:r>
              <a:rPr lang="ru-RU" sz="2000" dirty="0" smtClean="0">
                <a:effectLst/>
                <a:latin typeface="Times New Roman" panose="02020603050405020304" pitchFamily="18" charset="0"/>
              </a:rPr>
              <a:t> </a:t>
            </a:r>
            <a:r>
              <a:rPr lang="ru-RU" sz="2000" dirty="0" smtClean="0">
                <a:effectLst/>
                <a:latin typeface="Times New Roman" panose="02020603050405020304" pitchFamily="18" charset="0"/>
              </a:rPr>
              <a:t>Э.Р.</a:t>
            </a:r>
            <a:endParaRPr lang="ru-RU" dirty="0" smtClean="0">
              <a:effectLst/>
              <a:latin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</a:rPr>
              <a:t>г. Салават, 2023 год</a:t>
            </a:r>
            <a:endParaRPr lang="ru-RU" dirty="0">
              <a:effectLst/>
            </a:endParaRPr>
          </a:p>
        </p:txBody>
      </p:sp>
      <p:pic>
        <p:nvPicPr>
          <p:cNvPr id="20" name="Picture 2" descr="https://dar22.ru/image/cache/catalog/tovar/fotopatr/4676-features-hd-spa-1024x7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29" y="4176215"/>
            <a:ext cx="3730390" cy="25685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9" r="17515"/>
          <a:stretch/>
        </p:blipFill>
        <p:spPr>
          <a:xfrm rot="5400000">
            <a:off x="90839" y="45635"/>
            <a:ext cx="2784146" cy="29658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t="3582" r="37239" b="9273"/>
          <a:stretch/>
        </p:blipFill>
        <p:spPr>
          <a:xfrm rot="5400000">
            <a:off x="9050787" y="-220593"/>
            <a:ext cx="2784146" cy="34982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0" b="31940"/>
          <a:stretch/>
        </p:blipFill>
        <p:spPr>
          <a:xfrm>
            <a:off x="3307283" y="232012"/>
            <a:ext cx="5044979" cy="284014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b="27562"/>
          <a:stretch/>
        </p:blipFill>
        <p:spPr>
          <a:xfrm>
            <a:off x="2965827" y="3452882"/>
            <a:ext cx="6055057" cy="32345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29925" y="3703234"/>
            <a:ext cx="3098042" cy="25973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9414" y="3689027"/>
            <a:ext cx="3098042" cy="26257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47462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755" y="3807725"/>
            <a:ext cx="3885063" cy="29137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94" y="3807725"/>
            <a:ext cx="3443783" cy="29137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8610" y="359533"/>
            <a:ext cx="3098042" cy="25973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11739" y="345326"/>
            <a:ext cx="3098042" cy="26257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233" y="233719"/>
            <a:ext cx="4667533" cy="31731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3" r="25180"/>
          <a:stretch/>
        </p:blipFill>
        <p:spPr>
          <a:xfrm rot="5400000">
            <a:off x="4389117" y="3378866"/>
            <a:ext cx="3057097" cy="35804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82216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</a:t>
            </a:r>
            <a:endParaRPr lang="ru-RU" sz="54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ds03.infourok.ru/uploads/ex/0d5c/00009613-a3c8142b/img1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415671"/>
            <a:ext cx="5009515" cy="52171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s://cf2.ppt-online.org/files2/slide/i/Ix0tS4dbVDO38Hsq2Cfwk1vh9iYjnzLKacEyUgMW5p/slide-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055" y="1445028"/>
            <a:ext cx="5894845" cy="51877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2270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cf2.ppt-online.org/files2/slide/b/BsrOnNXEtjQUDMC8SRF3LqKf1bHe294miwavkG/slide-1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495105"/>
            <a:ext cx="5676900" cy="38994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https://ds02.infourok.ru/uploads/ex/0f8e/0000369d-30823042/img1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2" y="2444842"/>
            <a:ext cx="5553075" cy="39427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6886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bs.twimg.com/profile_banners/1198556693665173505/1574594411/1500x5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63986" cy="685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4968" y="1678674"/>
            <a:ext cx="7069540" cy="334370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6000" i="1" dirty="0" smtClean="0">
                <a:solidFill>
                  <a:srgbClr val="7030A0"/>
                </a:solidFill>
              </a:rPr>
              <a:t>Спасибо за внимание!</a:t>
            </a:r>
            <a:br>
              <a:rPr lang="ru-RU" sz="6000" i="1" dirty="0" smtClean="0">
                <a:solidFill>
                  <a:srgbClr val="7030A0"/>
                </a:solidFill>
              </a:rPr>
            </a:br>
            <a:r>
              <a:rPr lang="ru-RU" sz="6000" i="1" dirty="0" smtClean="0">
                <a:solidFill>
                  <a:srgbClr val="7030A0"/>
                </a:solidFill>
              </a:rPr>
              <a:t>Будьте здоровы!</a:t>
            </a:r>
            <a:endParaRPr lang="ru-RU" sz="60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750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2264" y="313899"/>
            <a:ext cx="11313994" cy="6382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 – это вершина, </a:t>
            </a:r>
            <a:endParaRPr lang="ru-RU" sz="2000" b="1" dirty="0" smtClean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которую человек должен подняться сам. И. </a:t>
            </a:r>
            <a:r>
              <a:rPr lang="ru-RU" sz="2000" b="1" i="1" dirty="0" err="1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Брехман</a:t>
            </a:r>
            <a:endParaRPr lang="ru-RU" sz="2000" b="1" dirty="0" smtClean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укрепление здоровья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снижение психоэмоционального напряжения у обучающихся с помощью ароматерапии,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обстановки доверия и эмоционального комфорта. </a:t>
            </a:r>
          </a:p>
          <a:p>
            <a:pPr algn="just"/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endParaRPr lang="ru-RU" sz="2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 здорового образа жизни обучающихся с ОВЗ;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понятия стресса и его влияние на организм человека;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знакомство с ароматерапией, одним из способов управления своим эмоциональным состоянием;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положительного эмоционального климата с помощью ароматерапии;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мотивация обучающихся с ОВЗ к сохранению и укреплению здоровья.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Развивающие: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обоняние учеников посредством игры;                           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обогащение словарного запаса детей, его активизация.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Воспитательные: 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познавательный интерес;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эстетические чувства при восприятии запахов.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https://avatars.mds.yandex.net/get-zen_doc/1907561/pub_5f91725ad26325382e807cfb_5f91728a2f985a0dd7420135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16" y="4544704"/>
            <a:ext cx="3392842" cy="215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210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4149" y="744612"/>
            <a:ext cx="11259403" cy="6337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Участники</a:t>
            </a:r>
            <a:r>
              <a:rPr lang="ru-RU" sz="24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обучающиеся 5 - 6 классов (14 человек) </a:t>
            </a:r>
            <a:endParaRPr lang="ru-RU" sz="2400" dirty="0" smtClean="0">
              <a:effectLst/>
            </a:endParaRPr>
          </a:p>
          <a:p>
            <a:pPr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Время проведен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ия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 35 минут.</a:t>
            </a:r>
            <a:endParaRPr lang="ru-RU" sz="2400" dirty="0" smtClean="0">
              <a:effectLst/>
            </a:endParaRPr>
          </a:p>
          <a:p>
            <a:pPr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Необходимые материалы и оборудование:</a:t>
            </a:r>
            <a:endParaRPr lang="ru-RU" sz="2400" dirty="0" smtClean="0">
              <a:effectLst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коллекция </a:t>
            </a:r>
            <a:r>
              <a:rPr lang="ru-RU" sz="24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аромапалочек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саше с ароматами,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картинки с изображением овощей, фруктов, цветов, коктейлей; 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надписи названия групп: цветы – врачи, коктейли – эксперты, фрукты – тележурналисты, овощи – психологи; 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цветок с надписями на лепестках началом пословиц; 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распечатанный текст для участников: врачей, экспертов, тележурналистов, психологов;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доска, мел, карандаши, альбомные листы, компьютер, мультимедийный проектор, презентация </a:t>
            </a:r>
            <a:r>
              <a:rPr lang="ru-RU" sz="24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Point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Используемые технологии, методы приемы: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ароматерапия игровая;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зрительные, голосовые, обонятельные, релаксационные;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тестирование, практикум.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815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48" y="-13646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avatars.mds.yandex.net/get-zen_doc/1907561/pub_5f91725ad26325382e807cfb_5f91728a2f985a0dd7420135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251"/>
            <a:ext cx="3971499" cy="36405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03760" y="491319"/>
            <a:ext cx="5691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Игра «Приветствие»</a:t>
            </a:r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" t="11343" b="19602"/>
          <a:stretch/>
        </p:blipFill>
        <p:spPr>
          <a:xfrm>
            <a:off x="177421" y="4147851"/>
            <a:ext cx="4813110" cy="25747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8"/>
          <a:stretch/>
        </p:blipFill>
        <p:spPr>
          <a:xfrm>
            <a:off x="4080987" y="1181222"/>
            <a:ext cx="4659188" cy="267432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8" t="7728" r="33116" b="11078"/>
          <a:stretch/>
        </p:blipFill>
        <p:spPr>
          <a:xfrm rot="5400000">
            <a:off x="9079175" y="3659945"/>
            <a:ext cx="2818263" cy="34073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3" t="36418" r="31579"/>
          <a:stretch/>
        </p:blipFill>
        <p:spPr>
          <a:xfrm rot="5400000">
            <a:off x="8727551" y="265570"/>
            <a:ext cx="3597895" cy="30667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531" y="4094632"/>
            <a:ext cx="3699864" cy="26532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8418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69493" y="423082"/>
            <a:ext cx="10276763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Объединение в группы</a:t>
            </a:r>
            <a:endParaRPr lang="ru-RU" sz="2400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Распределение участников игры: цветы – врачи, коктейли – эксперты, фрукты – тележурналисты, овощи – психологи, зрители – участники научно-исследовательского института «Царство ароматов»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4" b="10846"/>
          <a:stretch/>
        </p:blipFill>
        <p:spPr>
          <a:xfrm>
            <a:off x="4178370" y="2524836"/>
            <a:ext cx="3398383" cy="35347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4" t="13135" r="9105" b="-398"/>
          <a:stretch/>
        </p:blipFill>
        <p:spPr>
          <a:xfrm>
            <a:off x="7983743" y="2519186"/>
            <a:ext cx="3862513" cy="34392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88" y="2415654"/>
            <a:ext cx="3659738" cy="35427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10921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4024" y="163773"/>
            <a:ext cx="11013743" cy="6426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Как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аромат влияет на наше здоровье и на настроение человека? </a:t>
            </a:r>
            <a:r>
              <a:rPr lang="ru-RU" sz="280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Аромат — это один из наиболее ощутимых из всех видов энергии, которые мы можем чувствовать. Запахи могут вызывать разнообразные реакции, могут управлять нашим настроением и влиять на нашу работоспособность. Сегодня мы познакомимся с удивительным миром ароматов и их влиянием на организм.</a:t>
            </a:r>
            <a:endParaRPr lang="ru-RU" sz="2800" i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i="1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</a:rPr>
              <a:t>     Уже давно доказано, что запахи существенно влияют на наш организм. Они способны развеять нахлынувшую тоску, избавить от плохого аппетита, настроить на энергичный лад или наоборот, расслабить нервную систему. </a:t>
            </a:r>
            <a:endParaRPr lang="ru-RU" sz="2800" i="1" dirty="0" smtClean="0">
              <a:effectLst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Ароматерапия - это наука и искусство влияния ароматов на психическое состояние человека. Специалистами в области ароматерапии разработаны принципы действия определенных ароматов на человека.</a:t>
            </a:r>
            <a:endParaRPr lang="ru-RU" sz="2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783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4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65279" y="846161"/>
            <a:ext cx="8284190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- тест «Мир ароматов»</a:t>
            </a:r>
            <a:endParaRPr lang="ru-RU" sz="36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30" b="12239"/>
          <a:stretch/>
        </p:blipFill>
        <p:spPr>
          <a:xfrm>
            <a:off x="8385179" y="1593771"/>
            <a:ext cx="3728579" cy="39062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8" t="14342" r="13766" b="5777"/>
          <a:stretch/>
        </p:blipFill>
        <p:spPr>
          <a:xfrm>
            <a:off x="4001850" y="1376522"/>
            <a:ext cx="4050246" cy="2849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" t="4179" b="34925"/>
          <a:stretch/>
        </p:blipFill>
        <p:spPr>
          <a:xfrm>
            <a:off x="4116747" y="4368131"/>
            <a:ext cx="3820452" cy="23474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9" t="4190" r="16120" b="398"/>
          <a:stretch/>
        </p:blipFill>
        <p:spPr>
          <a:xfrm rot="5400000">
            <a:off x="284234" y="3130047"/>
            <a:ext cx="3268891" cy="35870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47449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rus-buket.ru/files/blog/articles/rusbuket-15789042645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07" y="232012"/>
            <a:ext cx="3742519" cy="249111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4" t="2769" r="26516"/>
          <a:stretch/>
        </p:blipFill>
        <p:spPr>
          <a:xfrm rot="5400000">
            <a:off x="8112100" y="2680202"/>
            <a:ext cx="3017352" cy="48083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0" b="9652"/>
          <a:stretch/>
        </p:blipFill>
        <p:spPr>
          <a:xfrm>
            <a:off x="4261133" y="232012"/>
            <a:ext cx="5576838" cy="30298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5" r="3681" b="25771"/>
          <a:stretch/>
        </p:blipFill>
        <p:spPr>
          <a:xfrm>
            <a:off x="1012831" y="3651972"/>
            <a:ext cx="5190927" cy="28796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05573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2j6dbq0eux0bg.cloudfront.net/startersite/images/14404113/1531730931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s://ae01.alicdn.com/kf/HTB1N1HQt3KTBuNkSne1q6yJoXXaA/120g-Colorful-Dried-Cotton-Shell-Natural-Decorative-Flower-Scented-Sachet-Filling-DIY-Dried-Flower-Material-Fr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48" y="1895331"/>
            <a:ext cx="3361899" cy="306733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54500"/>
              </p:ext>
            </p:extLst>
          </p:nvPr>
        </p:nvGraphicFramePr>
        <p:xfrm>
          <a:off x="3809528" y="1181687"/>
          <a:ext cx="8021400" cy="54723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7173"/>
                <a:gridCol w="1449360"/>
                <a:gridCol w="359865"/>
                <a:gridCol w="359865"/>
                <a:gridCol w="359865"/>
                <a:gridCol w="359865"/>
                <a:gridCol w="359865"/>
                <a:gridCol w="359865"/>
                <a:gridCol w="359865"/>
                <a:gridCol w="359865"/>
                <a:gridCol w="359865"/>
                <a:gridCol w="485818"/>
                <a:gridCol w="485818"/>
                <a:gridCol w="499314"/>
                <a:gridCol w="499314"/>
                <a:gridCol w="485818"/>
              </a:tblGrid>
              <a:tr h="9470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№ п/п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Аромат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6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7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8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9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10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11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12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13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14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50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Кофе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50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Лаванда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4992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Ваниль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50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Роза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50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Апельсин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50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Мята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50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Смородина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+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50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Розмарин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  <a:tr h="50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Шоколад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+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809525" y="496139"/>
            <a:ext cx="768378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Игра-</a:t>
            </a:r>
            <a:r>
              <a:rPr kumimoji="0" lang="ru-RU" altLang="ru-RU" sz="3200" b="1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«Мир ароматов»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5919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147</Words>
  <Application>Microsoft Office PowerPoint</Application>
  <PresentationFormat>Широкоэкранный</PresentationFormat>
  <Paragraphs>212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Тема Office</vt:lpstr>
      <vt:lpstr>Министерство образования и науки Республики Башкортостан Государственное бюджетное общеобразовательное учреждение Салаватская коррекционная школа для обучающихся с ограниченными возможностями здоровья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Памятки</vt:lpstr>
      <vt:lpstr>Презентация PowerPoint</vt:lpstr>
      <vt:lpstr> Спасибо за внимание! Будьте здоровы!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31</cp:revision>
  <dcterms:created xsi:type="dcterms:W3CDTF">2021-02-09T12:00:51Z</dcterms:created>
  <dcterms:modified xsi:type="dcterms:W3CDTF">2023-11-14T05:01:52Z</dcterms:modified>
</cp:coreProperties>
</file>