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298748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272632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670633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935241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79404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391665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446134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486518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936073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3871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428090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289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28794" y="214290"/>
            <a:ext cx="4929222" cy="92869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Занятие №5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85852" y="1214422"/>
            <a:ext cx="6643734" cy="1714512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Уникурсальные фигуры</a:t>
            </a:r>
          </a:p>
          <a:p>
            <a:endParaRPr lang="ru-RU" sz="2400" dirty="0"/>
          </a:p>
        </p:txBody>
      </p:sp>
      <p:sp>
        <p:nvSpPr>
          <p:cNvPr id="6" name="Полилиния 5"/>
          <p:cNvSpPr/>
          <p:nvPr/>
        </p:nvSpPr>
        <p:spPr>
          <a:xfrm>
            <a:off x="2714613" y="3786190"/>
            <a:ext cx="3357586" cy="2000264"/>
          </a:xfrm>
          <a:custGeom>
            <a:avLst/>
            <a:gdLst>
              <a:gd name="connsiteX0" fmla="*/ 29496 w 3406877"/>
              <a:gd name="connsiteY0" fmla="*/ 1902542 h 1946787"/>
              <a:gd name="connsiteX1" fmla="*/ 14748 w 3406877"/>
              <a:gd name="connsiteY1" fmla="*/ 707922 h 1946787"/>
              <a:gd name="connsiteX2" fmla="*/ 3392129 w 3406877"/>
              <a:gd name="connsiteY2" fmla="*/ 707922 h 1946787"/>
              <a:gd name="connsiteX3" fmla="*/ 3406877 w 3406877"/>
              <a:gd name="connsiteY3" fmla="*/ 1946787 h 1946787"/>
              <a:gd name="connsiteX4" fmla="*/ 0 w 3406877"/>
              <a:gd name="connsiteY4" fmla="*/ 693174 h 1946787"/>
              <a:gd name="connsiteX5" fmla="*/ 1533832 w 3406877"/>
              <a:gd name="connsiteY5" fmla="*/ 0 h 1946787"/>
              <a:gd name="connsiteX6" fmla="*/ 3377380 w 3406877"/>
              <a:gd name="connsiteY6" fmla="*/ 707922 h 1946787"/>
              <a:gd name="connsiteX7" fmla="*/ 29496 w 3406877"/>
              <a:gd name="connsiteY7" fmla="*/ 1902542 h 1946787"/>
              <a:gd name="connsiteX0" fmla="*/ 29496 w 3406877"/>
              <a:gd name="connsiteY0" fmla="*/ 1941717 h 1985962"/>
              <a:gd name="connsiteX1" fmla="*/ 14748 w 3406877"/>
              <a:gd name="connsiteY1" fmla="*/ 747097 h 1985962"/>
              <a:gd name="connsiteX2" fmla="*/ 3392129 w 3406877"/>
              <a:gd name="connsiteY2" fmla="*/ 747097 h 1985962"/>
              <a:gd name="connsiteX3" fmla="*/ 3406877 w 3406877"/>
              <a:gd name="connsiteY3" fmla="*/ 1985962 h 1985962"/>
              <a:gd name="connsiteX4" fmla="*/ 0 w 3406877"/>
              <a:gd name="connsiteY4" fmla="*/ 732349 h 1985962"/>
              <a:gd name="connsiteX5" fmla="*/ 1631538 w 3406877"/>
              <a:gd name="connsiteY5" fmla="*/ 0 h 1985962"/>
              <a:gd name="connsiteX6" fmla="*/ 3377380 w 3406877"/>
              <a:gd name="connsiteY6" fmla="*/ 747097 h 1985962"/>
              <a:gd name="connsiteX7" fmla="*/ 29496 w 3406877"/>
              <a:gd name="connsiteY7" fmla="*/ 1941717 h 1985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06877" h="1985962">
                <a:moveTo>
                  <a:pt x="29496" y="1941717"/>
                </a:moveTo>
                <a:lnTo>
                  <a:pt x="14748" y="747097"/>
                </a:lnTo>
                <a:lnTo>
                  <a:pt x="3392129" y="747097"/>
                </a:lnTo>
                <a:lnTo>
                  <a:pt x="3406877" y="1985962"/>
                </a:lnTo>
                <a:lnTo>
                  <a:pt x="0" y="732349"/>
                </a:lnTo>
                <a:lnTo>
                  <a:pt x="1631538" y="0"/>
                </a:lnTo>
                <a:lnTo>
                  <a:pt x="3377380" y="747097"/>
                </a:lnTo>
                <a:lnTo>
                  <a:pt x="29496" y="1941717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714612" y="4500570"/>
            <a:ext cx="29596" cy="12180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6" idx="1"/>
            <a:endCxn id="6" idx="6"/>
          </p:cNvCxnSpPr>
          <p:nvPr/>
        </p:nvCxnSpPr>
        <p:spPr>
          <a:xfrm>
            <a:off x="2729148" y="4538667"/>
            <a:ext cx="331398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6" idx="6"/>
            <a:endCxn id="6" idx="3"/>
          </p:cNvCxnSpPr>
          <p:nvPr/>
        </p:nvCxnSpPr>
        <p:spPr>
          <a:xfrm>
            <a:off x="6043130" y="4538667"/>
            <a:ext cx="29069" cy="12477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6" idx="3"/>
          </p:cNvCxnSpPr>
          <p:nvPr/>
        </p:nvCxnSpPr>
        <p:spPr>
          <a:xfrm flipH="1" flipV="1">
            <a:off x="2714613" y="4500571"/>
            <a:ext cx="3357586" cy="1285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2714612" y="3786190"/>
            <a:ext cx="1637063" cy="7376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286248" y="3786190"/>
            <a:ext cx="1751754" cy="7524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6" idx="6"/>
            <a:endCxn id="6" idx="0"/>
          </p:cNvCxnSpPr>
          <p:nvPr/>
        </p:nvCxnSpPr>
        <p:spPr>
          <a:xfrm flipH="1">
            <a:off x="2743682" y="4538667"/>
            <a:ext cx="3299448" cy="12032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6" idx="0"/>
            <a:endCxn id="6" idx="3"/>
          </p:cNvCxnSpPr>
          <p:nvPr/>
        </p:nvCxnSpPr>
        <p:spPr>
          <a:xfrm>
            <a:off x="2743682" y="5741890"/>
            <a:ext cx="3328517" cy="44564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6" idx="0"/>
          </p:cNvCxnSpPr>
          <p:nvPr/>
        </p:nvCxnSpPr>
        <p:spPr>
          <a:xfrm>
            <a:off x="2743682" y="5741890"/>
            <a:ext cx="3328516" cy="445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407372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229600" cy="5840435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2</a:t>
            </a:r>
            <a:r>
              <a:rPr lang="ru-RU" sz="2800" dirty="0" smtClean="0"/>
              <a:t>. </a:t>
            </a:r>
            <a:r>
              <a:rPr lang="ru-RU" sz="3600" dirty="0" smtClean="0"/>
              <a:t>Пять мальчиков, встретившись, обменялись рукопожатиями. Сколько всего было рукопожатий?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5400" i="1" dirty="0" smtClean="0"/>
          </a:p>
          <a:p>
            <a:pPr>
              <a:buNone/>
            </a:pPr>
            <a:r>
              <a:rPr lang="ru-RU" sz="4000" i="1" dirty="0" smtClean="0"/>
              <a:t>Решение</a:t>
            </a:r>
            <a:r>
              <a:rPr lang="ru-RU" sz="4800" i="1" dirty="0" smtClean="0"/>
              <a:t>.</a:t>
            </a:r>
            <a:r>
              <a:rPr lang="ru-RU" sz="4800" dirty="0" smtClean="0"/>
              <a:t> 5·4:2=10.</a:t>
            </a:r>
            <a:endParaRPr lang="ru-RU" sz="2800" dirty="0"/>
          </a:p>
        </p:txBody>
      </p:sp>
      <p:pic>
        <p:nvPicPr>
          <p:cNvPr id="4" name="Рисунок 3" descr="C:\Documents and Settings\нина\Local Settings\Temporary Internet Files\Content.IE5\3TOX6EK1\MCj04403790000[1]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428868"/>
            <a:ext cx="235745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01588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285776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ru-RU" sz="4000" b="1" i="1" dirty="0" smtClean="0">
                <a:solidFill>
                  <a:schemeClr val="accent4">
                    <a:lumMod val="75000"/>
                  </a:schemeClr>
                </a:solidFill>
              </a:rPr>
              <a:t>Разминка</a:t>
            </a: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686800" cy="5483245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1.</a:t>
            </a:r>
            <a:r>
              <a:rPr lang="ru-RU" dirty="0" smtClean="0"/>
              <a:t>Ваня раскладывает на столе камешки на расстоянии 2 см друг от друга. Сколько камешков он разложил на протяжении 10 см?</a:t>
            </a:r>
            <a:endParaRPr lang="en-US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000232" y="350043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143240" y="350043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43372" y="350043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143504" y="350043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15074" y="350043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286644" y="350043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357422" y="3857628"/>
            <a:ext cx="71438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428992" y="3857628"/>
            <a:ext cx="71438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429124" y="3857628"/>
            <a:ext cx="71438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429256" y="3857628"/>
            <a:ext cx="71438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572264" y="3857628"/>
            <a:ext cx="71438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43174" y="34290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2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71868" y="34290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2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34290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2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43570" y="34290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2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786578" y="34290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2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3793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Найти общую часть слов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/>
              <a:t>К А Б (         ) О Ш К О</a:t>
            </a:r>
          </a:p>
          <a:p>
            <a:pPr lvl="0"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Вставьте недостающее число</a:t>
            </a:r>
          </a:p>
          <a:p>
            <a:pPr lvl="0">
              <a:buNone/>
            </a:pPr>
            <a:endParaRPr lang="ru-RU" sz="6000" b="1" dirty="0" smtClean="0"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8992" y="1785926"/>
            <a:ext cx="13340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***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1571612"/>
            <a:ext cx="15231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ЛУК</a:t>
            </a:r>
            <a:endParaRPr lang="ru-RU" sz="6000" b="1" dirty="0">
              <a:solidFill>
                <a:srgbClr val="7030A0"/>
              </a:solidFill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2357777" y="3357538"/>
            <a:ext cx="3571900" cy="3500462"/>
            <a:chOff x="2357777" y="3357538"/>
            <a:chExt cx="3571900" cy="3500462"/>
          </a:xfrm>
        </p:grpSpPr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3441786" y="3726712"/>
              <a:ext cx="597094" cy="70583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1100" smtClean="0">
                  <a:solidFill>
                    <a:prstClr val="black"/>
                  </a:solidFill>
                </a:rPr>
                <a:t>3</a:t>
              </a: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>
              <a:off x="4177491" y="3726712"/>
              <a:ext cx="673508" cy="80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1100" smtClean="0">
                  <a:solidFill>
                    <a:prstClr val="black"/>
                  </a:solidFill>
                </a:rPr>
                <a:t>5</a:t>
              </a: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4850999" y="4432543"/>
              <a:ext cx="646852" cy="759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1100" smtClean="0">
                  <a:solidFill>
                    <a:prstClr val="black"/>
                  </a:solidFill>
                </a:rPr>
                <a:t>8</a:t>
              </a: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2949540" y="5006389"/>
              <a:ext cx="646852" cy="759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1100" noProof="1" smtClean="0">
                  <a:solidFill>
                    <a:prstClr val="black"/>
                  </a:solidFill>
                </a:rPr>
                <a:t>?</a:t>
              </a: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6" name="Text Box 12"/>
            <p:cNvSpPr txBox="1">
              <a:spLocks noChangeArrowheads="1"/>
            </p:cNvSpPr>
            <p:nvPr/>
          </p:nvSpPr>
          <p:spPr bwMode="auto">
            <a:xfrm>
              <a:off x="3441786" y="5951323"/>
              <a:ext cx="1030698" cy="759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1100" smtClean="0">
                  <a:solidFill>
                    <a:prstClr val="black"/>
                  </a:solidFill>
                </a:rPr>
                <a:t>25</a:t>
              </a: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grpSp>
          <p:nvGrpSpPr>
            <p:cNvPr id="1037" name="Group 13"/>
            <p:cNvGrpSpPr>
              <a:grpSpLocks/>
            </p:cNvGrpSpPr>
            <p:nvPr/>
          </p:nvGrpSpPr>
          <p:grpSpPr bwMode="auto">
            <a:xfrm>
              <a:off x="2357777" y="3357538"/>
              <a:ext cx="3571900" cy="3500462"/>
              <a:chOff x="3800" y="3435"/>
              <a:chExt cx="2010" cy="1830"/>
            </a:xfrm>
          </p:grpSpPr>
          <p:sp>
            <p:nvSpPr>
              <p:cNvPr id="1038" name="Oval 14"/>
              <p:cNvSpPr>
                <a:spLocks noChangeArrowheads="1"/>
              </p:cNvSpPr>
              <p:nvPr/>
            </p:nvSpPr>
            <p:spPr bwMode="auto">
              <a:xfrm>
                <a:off x="3800" y="3435"/>
                <a:ext cx="2010" cy="1830"/>
              </a:xfrm>
              <a:prstGeom prst="ellipse">
                <a:avLst/>
              </a:prstGeom>
              <a:solidFill>
                <a:srgbClr val="4F81BD"/>
              </a:solidFill>
              <a:ln w="38100">
                <a:solidFill>
                  <a:srgbClr val="F2F2F2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039" name="AutoShape 15"/>
              <p:cNvCxnSpPr>
                <a:cxnSpLocks noChangeShapeType="1"/>
              </p:cNvCxnSpPr>
              <p:nvPr/>
            </p:nvCxnSpPr>
            <p:spPr bwMode="auto">
              <a:xfrm>
                <a:off x="4824" y="3435"/>
                <a:ext cx="0" cy="1830"/>
              </a:xfrm>
              <a:prstGeom prst="straightConnector1">
                <a:avLst/>
              </a:prstGeom>
              <a:noFill/>
              <a:ln w="38100">
                <a:solidFill>
                  <a:srgbClr val="F2F2F2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040" name="AutoShape 16"/>
              <p:cNvCxnSpPr>
                <a:cxnSpLocks noChangeShapeType="1"/>
              </p:cNvCxnSpPr>
              <p:nvPr/>
            </p:nvCxnSpPr>
            <p:spPr bwMode="auto">
              <a:xfrm flipV="1">
                <a:off x="3930" y="3953"/>
                <a:ext cx="1815" cy="794"/>
              </a:xfrm>
              <a:prstGeom prst="straightConnector1">
                <a:avLst/>
              </a:prstGeom>
              <a:noFill/>
              <a:ln w="38100">
                <a:solidFill>
                  <a:srgbClr val="F2F2F2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041" name="AutoShape 17"/>
              <p:cNvCxnSpPr>
                <a:cxnSpLocks noChangeShapeType="1"/>
              </p:cNvCxnSpPr>
              <p:nvPr/>
            </p:nvCxnSpPr>
            <p:spPr bwMode="auto">
              <a:xfrm>
                <a:off x="4020" y="3870"/>
                <a:ext cx="1635" cy="990"/>
              </a:xfrm>
              <a:prstGeom prst="straightConnector1">
                <a:avLst/>
              </a:prstGeom>
              <a:noFill/>
              <a:ln w="38100">
                <a:solidFill>
                  <a:srgbClr val="F2F2F2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>
              <a:off x="3286116" y="3643314"/>
              <a:ext cx="780131" cy="747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3600" b="1" dirty="0" smtClean="0">
                  <a:solidFill>
                    <a:prstClr val="black"/>
                  </a:solidFill>
                </a:rPr>
                <a:t>3</a:t>
              </a:r>
              <a:endParaRPr lang="ru-RU" sz="5400" b="1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43" name="Text Box 19"/>
            <p:cNvSpPr txBox="1">
              <a:spLocks noChangeArrowheads="1"/>
            </p:cNvSpPr>
            <p:nvPr/>
          </p:nvSpPr>
          <p:spPr bwMode="auto">
            <a:xfrm>
              <a:off x="4643438" y="3714752"/>
              <a:ext cx="500066" cy="747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3600" b="1" dirty="0" smtClean="0">
                  <a:solidFill>
                    <a:prstClr val="black"/>
                  </a:solidFill>
                </a:rPr>
                <a:t>5</a:t>
              </a:r>
              <a:endParaRPr lang="ru-RU" sz="5400" b="1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44" name="Text Box 20"/>
            <p:cNvSpPr txBox="1">
              <a:spLocks noChangeArrowheads="1"/>
            </p:cNvSpPr>
            <p:nvPr/>
          </p:nvSpPr>
          <p:spPr bwMode="auto">
            <a:xfrm>
              <a:off x="4429124" y="5857892"/>
              <a:ext cx="780131" cy="747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3600" b="1" dirty="0" smtClean="0">
                  <a:solidFill>
                    <a:prstClr val="black"/>
                  </a:solidFill>
                </a:rPr>
                <a:t>9</a:t>
              </a:r>
              <a:endParaRPr lang="ru-RU" sz="5400" b="1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45" name="Text Box 21"/>
            <p:cNvSpPr txBox="1">
              <a:spLocks noChangeArrowheads="1"/>
            </p:cNvSpPr>
            <p:nvPr/>
          </p:nvSpPr>
          <p:spPr bwMode="auto">
            <a:xfrm>
              <a:off x="3143240" y="5857892"/>
              <a:ext cx="913411" cy="747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3200" b="1" dirty="0" smtClean="0">
                  <a:solidFill>
                    <a:prstClr val="black"/>
                  </a:solidFill>
                </a:rPr>
                <a:t>25</a:t>
              </a:r>
              <a:endParaRPr lang="ru-RU" sz="4800" b="1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46" name="Text Box 22"/>
            <p:cNvSpPr txBox="1">
              <a:spLocks noChangeArrowheads="1"/>
            </p:cNvSpPr>
            <p:nvPr/>
          </p:nvSpPr>
          <p:spPr bwMode="auto">
            <a:xfrm>
              <a:off x="4929190" y="4857760"/>
              <a:ext cx="780131" cy="747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3600" b="1" dirty="0" smtClean="0">
                  <a:solidFill>
                    <a:prstClr val="black"/>
                  </a:solidFill>
                </a:rPr>
                <a:t>8</a:t>
              </a:r>
              <a:endParaRPr lang="ru-RU" sz="5400" b="1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1047" name="Text Box 23"/>
          <p:cNvSpPr txBox="1">
            <a:spLocks noChangeArrowheads="1"/>
          </p:cNvSpPr>
          <p:nvPr/>
        </p:nvSpPr>
        <p:spPr bwMode="auto">
          <a:xfrm>
            <a:off x="2571736" y="4643446"/>
            <a:ext cx="780131" cy="7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ru-RU" sz="4400" b="1" dirty="0" smtClean="0">
                <a:solidFill>
                  <a:srgbClr val="C00000"/>
                </a:solidFill>
              </a:rPr>
              <a:t>?</a:t>
            </a:r>
            <a:endParaRPr lang="ru-RU" sz="66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00298" y="4786322"/>
            <a:ext cx="585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</a:rPr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33094537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/>
      <p:bldP spid="5" grpId="0"/>
      <p:bldP spid="1047" grpId="0" build="allAtOnce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Решения домашних задач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8605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4.1</a:t>
            </a:r>
            <a:r>
              <a:rPr lang="ru-RU" b="1" dirty="0" smtClean="0"/>
              <a:t>. </a:t>
            </a:r>
            <a:r>
              <a:rPr lang="ru-RU" dirty="0" smtClean="0"/>
              <a:t>59 минут.</a:t>
            </a:r>
          </a:p>
          <a:p>
            <a:r>
              <a:rPr lang="ru-RU" sz="2800" b="1" dirty="0" smtClean="0"/>
              <a:t>4.2. </a:t>
            </a:r>
            <a:r>
              <a:rPr lang="ru-RU" dirty="0" smtClean="0"/>
              <a:t>С помощью операции деления пополам в два приёма отвесить 2кг 250г. С помощью гирь в 200г и 50г убираем  лишние  250г.</a:t>
            </a:r>
          </a:p>
          <a:p>
            <a:r>
              <a:rPr lang="ru-RU" sz="2800" b="1" dirty="0" smtClean="0"/>
              <a:t>4.3.</a:t>
            </a:r>
          </a:p>
          <a:p>
            <a:endParaRPr lang="ru-RU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785918" y="4214818"/>
            <a:ext cx="2500330" cy="2357454"/>
            <a:chOff x="3023" y="10295"/>
            <a:chExt cx="3011" cy="2730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3023" y="10295"/>
              <a:ext cx="3011" cy="2730"/>
              <a:chOff x="6863" y="3987"/>
              <a:chExt cx="3011" cy="2730"/>
            </a:xfrm>
          </p:grpSpPr>
          <p:sp>
            <p:nvSpPr>
              <p:cNvPr id="1028" name="Rectangle 4"/>
              <p:cNvSpPr>
                <a:spLocks noChangeArrowheads="1"/>
              </p:cNvSpPr>
              <p:nvPr/>
            </p:nvSpPr>
            <p:spPr bwMode="auto">
              <a:xfrm>
                <a:off x="6863" y="3987"/>
                <a:ext cx="3011" cy="2730"/>
              </a:xfrm>
              <a:prstGeom prst="rect">
                <a:avLst/>
              </a:prstGeom>
              <a:solidFill>
                <a:srgbClr val="FBD4B4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29" name="Rectangle 5"/>
              <p:cNvSpPr>
                <a:spLocks noChangeArrowheads="1"/>
              </p:cNvSpPr>
              <p:nvPr/>
            </p:nvSpPr>
            <p:spPr bwMode="auto">
              <a:xfrm>
                <a:off x="8434" y="3987"/>
                <a:ext cx="1440" cy="1440"/>
              </a:xfrm>
              <a:prstGeom prst="rect">
                <a:avLst/>
              </a:prstGeom>
              <a:gradFill rotWithShape="1">
                <a:gsLst>
                  <a:gs pos="0">
                    <a:srgbClr val="FABF8F">
                      <a:gamma/>
                      <a:shade val="46275"/>
                      <a:invGamma/>
                    </a:srgbClr>
                  </a:gs>
                  <a:gs pos="100000">
                    <a:srgbClr val="FABF8F">
                      <a:alpha val="50999"/>
                    </a:srgbClr>
                  </a:gs>
                </a:gsLst>
                <a:lin ang="189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030" name="AutoShape 6"/>
            <p:cNvCxnSpPr>
              <a:cxnSpLocks noChangeShapeType="1"/>
            </p:cNvCxnSpPr>
            <p:nvPr/>
          </p:nvCxnSpPr>
          <p:spPr bwMode="auto">
            <a:xfrm flipH="1">
              <a:off x="3780" y="10958"/>
              <a:ext cx="81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>
              <a:off x="3780" y="10958"/>
              <a:ext cx="0" cy="77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 flipH="1">
              <a:off x="3023" y="11735"/>
              <a:ext cx="75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>
              <a:off x="3780" y="11735"/>
              <a:ext cx="0" cy="6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4" name="AutoShape 10"/>
            <p:cNvCxnSpPr>
              <a:cxnSpLocks noChangeShapeType="1"/>
            </p:cNvCxnSpPr>
            <p:nvPr/>
          </p:nvCxnSpPr>
          <p:spPr bwMode="auto">
            <a:xfrm>
              <a:off x="3780" y="12368"/>
              <a:ext cx="15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 flipV="1">
              <a:off x="5340" y="11735"/>
              <a:ext cx="0" cy="6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>
              <a:off x="4594" y="12368"/>
              <a:ext cx="0" cy="65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</p:spTree>
    <p:extLst>
      <p:ext uri="{BB962C8B-B14F-4D97-AF65-F5344CB8AC3E}">
        <p14:creationId xmlns:p14="http://schemas.microsoft.com/office/powerpoint/2010/main" val="5959399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6500826" y="3286124"/>
            <a:ext cx="2428892" cy="2714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b="1" i="1" dirty="0" smtClean="0">
                <a:solidFill>
                  <a:srgbClr val="FF0000"/>
                </a:solidFill>
              </a:rPr>
              <a:t>Уникурсальные фигуры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/>
              <a:t>Начертите  каждую из фигур, изображённых на рисунке, не отрывая карандаша от бумаги и не проводя более раза по одной и той же линии.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4357686" y="6143644"/>
            <a:ext cx="85725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ru-RU" sz="2000" b="1" i="1" dirty="0" smtClean="0">
                <a:solidFill>
                  <a:prstClr val="black"/>
                </a:solidFill>
              </a:rPr>
              <a:t>б)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6" name="Рисунок 5" descr="H:\Мама\Математика\занимат. материалы\сканирование0001.tif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5720" y="3429000"/>
            <a:ext cx="2714644" cy="2541620"/>
          </a:xfrm>
          <a:prstGeom prst="rect">
            <a:avLst/>
          </a:prstGeom>
          <a:noFill/>
          <a:ln>
            <a:noFill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14414" y="6215082"/>
            <a:ext cx="57150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</a:rPr>
              <a:t>а</a:t>
            </a:r>
            <a:r>
              <a:rPr lang="ru-RU" sz="1600" b="1" dirty="0" smtClean="0">
                <a:solidFill>
                  <a:prstClr val="black"/>
                </a:solidFill>
              </a:rPr>
              <a:t>)</a:t>
            </a:r>
            <a:endParaRPr lang="ru-RU" sz="28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6572264" y="3571876"/>
            <a:ext cx="2214578" cy="2143140"/>
            <a:chOff x="5730" y="10740"/>
            <a:chExt cx="2098" cy="2098"/>
          </a:xfrm>
          <a:solidFill>
            <a:schemeClr val="bg1"/>
          </a:solidFill>
        </p:grpSpPr>
        <p:sp>
          <p:nvSpPr>
            <p:cNvPr id="2053" name="Oval 5"/>
            <p:cNvSpPr>
              <a:spLocks noChangeArrowheads="1"/>
            </p:cNvSpPr>
            <p:nvPr/>
          </p:nvSpPr>
          <p:spPr bwMode="auto">
            <a:xfrm>
              <a:off x="5730" y="10740"/>
              <a:ext cx="2098" cy="2098"/>
            </a:xfrm>
            <a:prstGeom prst="ellips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cxnSp>
          <p:nvCxnSpPr>
            <p:cNvPr id="2054" name="AutoShape 6"/>
            <p:cNvCxnSpPr>
              <a:cxnSpLocks noChangeShapeType="1"/>
            </p:cNvCxnSpPr>
            <p:nvPr/>
          </p:nvCxnSpPr>
          <p:spPr bwMode="auto">
            <a:xfrm>
              <a:off x="6780" y="10740"/>
              <a:ext cx="15" cy="1080"/>
            </a:xfrm>
            <a:prstGeom prst="straightConnector1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55" name="AutoShape 7"/>
            <p:cNvCxnSpPr>
              <a:cxnSpLocks noChangeShapeType="1"/>
            </p:cNvCxnSpPr>
            <p:nvPr/>
          </p:nvCxnSpPr>
          <p:spPr bwMode="auto">
            <a:xfrm flipH="1">
              <a:off x="5940" y="11820"/>
              <a:ext cx="855" cy="555"/>
            </a:xfrm>
            <a:prstGeom prst="straightConnector1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56" name="AutoShape 8"/>
            <p:cNvCxnSpPr>
              <a:cxnSpLocks noChangeShapeType="1"/>
            </p:cNvCxnSpPr>
            <p:nvPr/>
          </p:nvCxnSpPr>
          <p:spPr bwMode="auto">
            <a:xfrm>
              <a:off x="6795" y="11820"/>
              <a:ext cx="861" cy="555"/>
            </a:xfrm>
            <a:prstGeom prst="straightConnector1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7286644" y="6143644"/>
            <a:ext cx="78581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ru-RU" sz="2000" b="1" i="1" dirty="0" smtClean="0">
                <a:solidFill>
                  <a:prstClr val="black"/>
                </a:solidFill>
              </a:rPr>
              <a:t>в)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3214678" y="3286124"/>
            <a:ext cx="2928958" cy="2723494"/>
            <a:chOff x="3286116" y="3286124"/>
            <a:chExt cx="3071834" cy="2723494"/>
          </a:xfrm>
        </p:grpSpPr>
        <p:pic>
          <p:nvPicPr>
            <p:cNvPr id="4" name="Рисунок 3" descr="H:\Мама\Математика\занимат. материалы\сканирование0003.tif"/>
            <p:cNvPicPr/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3286116" y="3286124"/>
              <a:ext cx="3071834" cy="272349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5" name="Прямая соединительная линия 14"/>
            <p:cNvCxnSpPr/>
            <p:nvPr/>
          </p:nvCxnSpPr>
          <p:spPr>
            <a:xfrm rot="10800000">
              <a:off x="3571868" y="4714884"/>
              <a:ext cx="1285884" cy="114300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 flipV="1">
              <a:off x="3567444" y="3433425"/>
              <a:ext cx="1294735" cy="128588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3571868" y="4643446"/>
              <a:ext cx="2500330" cy="7143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61182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/>
      <p:bldP spid="2050" grpId="0"/>
      <p:bldP spid="2051" grpId="0"/>
      <p:bldP spid="20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66" y="0"/>
            <a:ext cx="8729634" cy="215420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i="1" dirty="0" smtClean="0">
                <a:solidFill>
                  <a:srgbClr val="FF0000"/>
                </a:solidFill>
              </a:rPr>
              <a:t/>
            </a:r>
            <a:br>
              <a:rPr lang="ru-RU" sz="3600" i="1" dirty="0" smtClean="0">
                <a:solidFill>
                  <a:srgbClr val="FF0000"/>
                </a:solidFill>
              </a:rPr>
            </a:br>
            <a:r>
              <a:rPr lang="ru-RU" sz="3600" i="1" dirty="0" smtClean="0"/>
              <a:t>Однажды в Англии объявили премию в 1 млн. фунтов, если кто-то найдёт  способ нарисовать фигуру одним росчерком. </a:t>
            </a:r>
            <a:br>
              <a:rPr lang="ru-RU" sz="3600" i="1" dirty="0" smtClean="0"/>
            </a:br>
            <a:r>
              <a:rPr lang="ru-RU" sz="3600" i="1" dirty="0" smtClean="0"/>
              <a:t>Премия не была выдана. Почему?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571604" y="2786058"/>
            <a:ext cx="6072230" cy="3286148"/>
            <a:chOff x="5205" y="14295"/>
            <a:chExt cx="3135" cy="144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5205" y="14295"/>
              <a:ext cx="3135" cy="1440"/>
            </a:xfrm>
            <a:prstGeom prst="rect">
              <a:avLst/>
            </a:prstGeom>
            <a:noFill/>
            <a:ln w="57150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endParaRPr>
            </a:p>
          </p:txBody>
        </p:sp>
        <p:cxnSp>
          <p:nvCxnSpPr>
            <p:cNvPr id="3076" name="AutoShape 4"/>
            <p:cNvCxnSpPr>
              <a:cxnSpLocks noChangeShapeType="1"/>
            </p:cNvCxnSpPr>
            <p:nvPr/>
          </p:nvCxnSpPr>
          <p:spPr bwMode="auto">
            <a:xfrm>
              <a:off x="5205" y="14295"/>
              <a:ext cx="3135" cy="144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3077" name="AutoShape 5"/>
            <p:cNvCxnSpPr>
              <a:cxnSpLocks noChangeShapeType="1"/>
            </p:cNvCxnSpPr>
            <p:nvPr/>
          </p:nvCxnSpPr>
          <p:spPr bwMode="auto">
            <a:xfrm flipH="1">
              <a:off x="5205" y="14295"/>
              <a:ext cx="3135" cy="144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</p:spPr>
        </p:cxnSp>
      </p:grpSp>
    </p:spTree>
    <p:extLst>
      <p:ext uri="{BB962C8B-B14F-4D97-AF65-F5344CB8AC3E}">
        <p14:creationId xmlns:p14="http://schemas.microsoft.com/office/powerpoint/2010/main" val="16783918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002060"/>
                </a:solidFill>
              </a:rPr>
              <a:t>Начертите одним росчерком фигуры: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:\Мама\Математика\занимат. материалы\сканирование0006.tif"/>
          <p:cNvPicPr/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 rot="5400000">
            <a:off x="-428661" y="2571746"/>
            <a:ext cx="428628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Мама\Математика\занимат. материалы\сканирование0006.tif"/>
          <p:cNvPicPr/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 rot="5400000">
            <a:off x="2393142" y="2607462"/>
            <a:ext cx="4214841" cy="228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:\Мама\Математика\занимат. материалы\сканирование0010.tif"/>
          <p:cNvPicPr/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 rot="16200000">
            <a:off x="5179222" y="2536026"/>
            <a:ext cx="421484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37125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Мама\Математика\занимат. материалы\сканирование0010.t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28686" y="1714488"/>
            <a:ext cx="685800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80739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Решение олимпиадных задач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1. </a:t>
            </a:r>
            <a:r>
              <a:rPr lang="ru-RU" dirty="0" smtClean="0"/>
              <a:t>Даны восемь точек. Никакие три из них не лежат на одном отрезке прямой. Сколько всего разных отрезков прямых можно провести через эти восемь точек?</a:t>
            </a:r>
          </a:p>
          <a:p>
            <a:pPr>
              <a:buNone/>
            </a:pPr>
            <a:r>
              <a:rPr lang="ru-RU" b="1" i="1" dirty="0" smtClean="0"/>
              <a:t>Решение. </a:t>
            </a:r>
            <a:r>
              <a:rPr lang="ru-RU" i="1" dirty="0" smtClean="0"/>
              <a:t>Каждая из восьми точек может быть соединена с каждой из семи точек  (8·7).  При этом каждый отрезок проводится дважды (от 1 к 3 и от 3 к 1). Всех отрезков будет 8·7:2=28.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8959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1_Тема Office</vt:lpstr>
      <vt:lpstr>Занятие №5</vt:lpstr>
      <vt:lpstr>Разминка</vt:lpstr>
      <vt:lpstr>Найти общую часть слов</vt:lpstr>
      <vt:lpstr>Решения домашних задач </vt:lpstr>
      <vt:lpstr>Уникурсальные фигуры</vt:lpstr>
      <vt:lpstr> Однажды в Англии объявили премию в 1 млн. фунтов, если кто-то найдёт  способ нарисовать фигуру одним росчерком.  Премия не была выдана. Почему? </vt:lpstr>
      <vt:lpstr> Начертите одним росчерком фигуры: </vt:lpstr>
      <vt:lpstr>Презентация PowerPoint</vt:lpstr>
      <vt:lpstr>Решение олимпиадных задач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№5</dc:title>
  <dc:creator>Elena</dc:creator>
  <cp:lastModifiedBy>Elena</cp:lastModifiedBy>
  <cp:revision>2</cp:revision>
  <dcterms:created xsi:type="dcterms:W3CDTF">2023-11-19T12:01:45Z</dcterms:created>
  <dcterms:modified xsi:type="dcterms:W3CDTF">2023-11-19T12:20:21Z</dcterms:modified>
</cp:coreProperties>
</file>