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95" r:id="rId4"/>
    <p:sldId id="263" r:id="rId5"/>
    <p:sldId id="264" r:id="rId6"/>
    <p:sldId id="261" r:id="rId7"/>
    <p:sldId id="257" r:id="rId8"/>
    <p:sldId id="278" r:id="rId9"/>
    <p:sldId id="268" r:id="rId10"/>
    <p:sldId id="270" r:id="rId11"/>
    <p:sldId id="269" r:id="rId12"/>
    <p:sldId id="273" r:id="rId13"/>
    <p:sldId id="283" r:id="rId14"/>
    <p:sldId id="285" r:id="rId15"/>
    <p:sldId id="284" r:id="rId16"/>
    <p:sldId id="286" r:id="rId17"/>
    <p:sldId id="277" r:id="rId18"/>
    <p:sldId id="267" r:id="rId19"/>
    <p:sldId id="296" r:id="rId20"/>
    <p:sldId id="271" r:id="rId21"/>
    <p:sldId id="297" r:id="rId22"/>
    <p:sldId id="274" r:id="rId23"/>
    <p:sldId id="298" r:id="rId24"/>
    <p:sldId id="275" r:id="rId25"/>
    <p:sldId id="292" r:id="rId26"/>
    <p:sldId id="276" r:id="rId27"/>
    <p:sldId id="293" r:id="rId28"/>
    <p:sldId id="294" r:id="rId29"/>
    <p:sldId id="280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52600" y="1219200"/>
            <a:ext cx="470231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Деловая игра</a:t>
            </a:r>
            <a:endParaRPr lang="ru-RU" sz="60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39333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МУРМАНСКА № 136</a:t>
            </a:r>
          </a:p>
          <a:p>
            <a:pPr algn="ctr"/>
            <a:r>
              <a:rPr lang="ru-RU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548640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Учитель-логопед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Нахайчук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Л.И.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6324600"/>
            <a:ext cx="1992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Мурманск 2021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2209800"/>
            <a:ext cx="59602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sz="60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Уроки дружбы</a:t>
            </a:r>
            <a:r>
              <a:rPr lang="ru-RU" sz="60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sz="60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914400"/>
            <a:ext cx="4343400" cy="326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181600" y="4419600"/>
            <a:ext cx="25403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ОТЕЦ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71600" y="4419600"/>
            <a:ext cx="33301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ДОЧКА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19200"/>
            <a:ext cx="63912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838200"/>
            <a:ext cx="4953000" cy="287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114800" y="4191000"/>
            <a:ext cx="472430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ДЕДУШКА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43400" y="1524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914400"/>
            <a:ext cx="6760340" cy="338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7200" y="4648200"/>
            <a:ext cx="45649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ИГРУШКИ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304800"/>
            <a:ext cx="683231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3581400" y="4800600"/>
            <a:ext cx="54026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ВОСПИТАТЕЛЬ</a:t>
            </a:r>
            <a:endParaRPr lang="ru-RU" sz="6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5800" y="4648200"/>
            <a:ext cx="35838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БЕСЕДА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622" y="457200"/>
            <a:ext cx="647522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28600"/>
            <a:ext cx="7353503" cy="354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810000" y="4572000"/>
            <a:ext cx="54552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ПРОГРАММА</a:t>
            </a:r>
            <a:endParaRPr lang="ru-RU" sz="7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05000" y="990600"/>
            <a:ext cx="531408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Сказочный </a:t>
            </a:r>
          </a:p>
          <a:p>
            <a:pPr algn="ctr"/>
            <a:r>
              <a:rPr lang="ru-RU" sz="8000" b="1" cap="none" spc="0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кубик</a:t>
            </a:r>
            <a:endParaRPr lang="ru-RU" sz="8000" b="1" cap="none" spc="0" dirty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3276600"/>
            <a:ext cx="327188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https://i.ytimg.com/vi/gGGyh_qX0Bc/maxresdefault.jpg"/>
          <p:cNvPicPr/>
          <p:nvPr/>
        </p:nvPicPr>
        <p:blipFill>
          <a:blip r:embed="rId3"/>
          <a:srcRect l="22448" r="22715"/>
          <a:stretch>
            <a:fillRect/>
          </a:stretch>
        </p:blipFill>
        <p:spPr bwMode="auto">
          <a:xfrm>
            <a:off x="304800" y="228600"/>
            <a:ext cx="3048000" cy="3505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01826">
            <a:off x="4335215" y="1860460"/>
            <a:ext cx="4768508" cy="437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67200" y="0"/>
            <a:ext cx="4040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48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82" name="Picture 2" descr="https://static.dochkisinochki.ru/upload/_catalog/f1/8a/31/GL000368595_001.jpg"/>
          <p:cNvPicPr>
            <a:picLocks noChangeAspect="1" noChangeArrowheads="1"/>
          </p:cNvPicPr>
          <p:nvPr/>
        </p:nvPicPr>
        <p:blipFill>
          <a:blip r:embed="rId3" cstate="print"/>
          <a:srcRect l="13450" r="13536"/>
          <a:stretch>
            <a:fillRect/>
          </a:stretch>
        </p:blipFill>
        <p:spPr bwMode="auto">
          <a:xfrm>
            <a:off x="152400" y="228600"/>
            <a:ext cx="2430236" cy="3581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122723">
            <a:off x="4074509" y="1824609"/>
            <a:ext cx="4485199" cy="500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34000" y="3048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http://www.playcast.ru/uploads/2015/05/11/13556347.jpg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Горизонтальный свиток 47"/>
          <p:cNvSpPr/>
          <p:nvPr/>
        </p:nvSpPr>
        <p:spPr>
          <a:xfrm>
            <a:off x="0" y="2895600"/>
            <a:ext cx="6019800" cy="396240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s://ds04.infourok.ru/uploads/ex/0235/0003d2c4-6ceb912f/3/img3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09" r="7824" b="15330"/>
          <a:stretch>
            <a:fillRect/>
          </a:stretch>
        </p:blipFill>
        <p:spPr bwMode="auto">
          <a:xfrm>
            <a:off x="457201" y="381000"/>
            <a:ext cx="1600200" cy="2476460"/>
          </a:xfrm>
          <a:prstGeom prst="rect">
            <a:avLst/>
          </a:prstGeom>
          <a:noFill/>
        </p:spPr>
      </p:pic>
      <p:pic>
        <p:nvPicPr>
          <p:cNvPr id="19460" name="Picture 4" descr="https://3.bp.blogspot.com/-GE8f84XRwXE/WfiftWc_ilI/AAAAAAAAK_s/uvlDJaZLHdchoOW26dQStyqilr5yZOqTgCEwYBhgL/s1600/%25D1%25813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914400"/>
            <a:ext cx="1295400" cy="1981200"/>
          </a:xfrm>
          <a:prstGeom prst="rect">
            <a:avLst/>
          </a:prstGeom>
          <a:noFill/>
        </p:spPr>
      </p:pic>
      <p:pic>
        <p:nvPicPr>
          <p:cNvPr id="19462" name="Picture 6" descr="https://klike.net/uploads/posts/2020-07/1594011248_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54" t="5769" r="28846" b="7692"/>
          <a:stretch>
            <a:fillRect/>
          </a:stretch>
        </p:blipFill>
        <p:spPr bwMode="auto">
          <a:xfrm rot="341049">
            <a:off x="4502096" y="1264853"/>
            <a:ext cx="990913" cy="1715041"/>
          </a:xfrm>
          <a:prstGeom prst="rect">
            <a:avLst/>
          </a:prstGeom>
          <a:noFill/>
        </p:spPr>
      </p:pic>
      <p:pic>
        <p:nvPicPr>
          <p:cNvPr id="19466" name="Picture 10" descr="http://zabavnik.club/wp-content/uploads/bukva_Ya_11_2916454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5" t="13176" r="13933" b="16235"/>
          <a:stretch>
            <a:fillRect/>
          </a:stretch>
        </p:blipFill>
        <p:spPr bwMode="auto">
          <a:xfrm>
            <a:off x="5486400" y="1447800"/>
            <a:ext cx="990600" cy="1485900"/>
          </a:xfrm>
          <a:prstGeom prst="rect">
            <a:avLst/>
          </a:prstGeom>
          <a:noFill/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85937">
            <a:off x="6763137" y="1071598"/>
            <a:ext cx="722151" cy="42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1828800"/>
            <a:ext cx="67733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0453">
            <a:off x="7366634" y="2226516"/>
            <a:ext cx="609600" cy="74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4" name="Picture 18" descr="https://steamuserimages-a.akamaihd.net/ugc/772847088735421650/4684EB81E1A82B05D497E0313F3C363AAFE1937B/?imw=512&amp;amp;imh=481&amp;amp;ima=fit&amp;amp;impolicy=Letterbox&amp;amp;imcolor=%23000000&amp;amp;letterbox=tru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371600"/>
            <a:ext cx="1447800" cy="1752600"/>
          </a:xfrm>
          <a:prstGeom prst="rect">
            <a:avLst/>
          </a:prstGeom>
          <a:noFill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514063" flipH="1">
            <a:off x="7247057" y="1502077"/>
            <a:ext cx="722151" cy="42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олилиния 16"/>
          <p:cNvSpPr/>
          <p:nvPr/>
        </p:nvSpPr>
        <p:spPr>
          <a:xfrm>
            <a:off x="6710289" y="2096086"/>
            <a:ext cx="140677" cy="42203"/>
          </a:xfrm>
          <a:custGeom>
            <a:avLst/>
            <a:gdLst>
              <a:gd name="connsiteX0" fmla="*/ 0 w 140677"/>
              <a:gd name="connsiteY0" fmla="*/ 42203 h 42203"/>
              <a:gd name="connsiteX1" fmla="*/ 112542 w 140677"/>
              <a:gd name="connsiteY1" fmla="*/ 28136 h 42203"/>
              <a:gd name="connsiteX2" fmla="*/ 140677 w 140677"/>
              <a:gd name="connsiteY2" fmla="*/ 0 h 4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677" h="42203">
                <a:moveTo>
                  <a:pt x="0" y="42203"/>
                </a:moveTo>
                <a:cubicBezTo>
                  <a:pt x="37514" y="37514"/>
                  <a:pt x="76330" y="38999"/>
                  <a:pt x="112542" y="28136"/>
                </a:cubicBezTo>
                <a:cubicBezTo>
                  <a:pt x="125246" y="24325"/>
                  <a:pt x="140677" y="0"/>
                  <a:pt x="140677" y="0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34018" flipH="1">
            <a:off x="4780025" y="825631"/>
            <a:ext cx="838200" cy="74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9" name="Picture 23" descr="https://ds04.infourok.ru/uploads/ex/00c3/000fdf42-d91f01a9/hello_html_37109894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1066800"/>
            <a:ext cx="1905000" cy="1752600"/>
          </a:xfrm>
          <a:prstGeom prst="rect">
            <a:avLst/>
          </a:prstGeom>
          <a:noFill/>
        </p:spPr>
      </p:pic>
      <p:pic>
        <p:nvPicPr>
          <p:cNvPr id="19482" name="Picture 26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066800"/>
            <a:ext cx="1321568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84" name="Picture 28" descr="https://sun9-58.userapi.com/BkS9HxcuKndH8LUwJOVQY262YRVTR7bNbDWfvg/cNtVCiLkVCU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1600200"/>
            <a:ext cx="1219200" cy="1447800"/>
          </a:xfrm>
          <a:prstGeom prst="rect">
            <a:avLst/>
          </a:prstGeom>
          <a:noFill/>
        </p:spPr>
      </p:pic>
      <p:pic>
        <p:nvPicPr>
          <p:cNvPr id="19488" name="Picture 3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1905" b="5882"/>
          <a:stretch>
            <a:fillRect/>
          </a:stretch>
        </p:blipFill>
        <p:spPr bwMode="auto">
          <a:xfrm rot="20090472" flipH="1">
            <a:off x="7934145" y="1313146"/>
            <a:ext cx="559634" cy="52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9"/>
          <a:stretch>
            <a:fillRect/>
          </a:stretch>
        </p:blipFill>
        <p:spPr bwMode="auto">
          <a:xfrm flipH="1">
            <a:off x="8305800" y="1447800"/>
            <a:ext cx="533400" cy="61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89" name="Picture 33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6991">
            <a:off x="8614021" y="2017622"/>
            <a:ext cx="373514" cy="92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91" name="Picture 35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1981200"/>
            <a:ext cx="7334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92" name="Picture 36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1905000"/>
            <a:ext cx="2000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6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29600" y="1905000"/>
            <a:ext cx="2000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94" name="Picture 38" descr="https://hatsandcaps.ru/components/com_jshopping/files/img_products/full_21-330-08%280%29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10807">
            <a:off x="1074920" y="236719"/>
            <a:ext cx="1143000" cy="1143000"/>
          </a:xfrm>
          <a:prstGeom prst="rect">
            <a:avLst/>
          </a:prstGeom>
          <a:noFill/>
        </p:spPr>
      </p:pic>
      <p:pic>
        <p:nvPicPr>
          <p:cNvPr id="19498" name="Picture 42" descr="http://grafamania.net/uploads/posts/2013-12/1386069531_zllfbxkmkqxdj35.jpe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000"/>
          <a:stretch>
            <a:fillRect/>
          </a:stretch>
        </p:blipFill>
        <p:spPr bwMode="auto">
          <a:xfrm rot="760821">
            <a:off x="2209800" y="457200"/>
            <a:ext cx="1014307" cy="990600"/>
          </a:xfrm>
          <a:prstGeom prst="rect">
            <a:avLst/>
          </a:prstGeom>
          <a:noFill/>
        </p:spPr>
      </p:pic>
      <p:pic>
        <p:nvPicPr>
          <p:cNvPr id="19502" name="Picture 46" descr="http://zabavnik.club/wp-content/uploads/Kartinki_pro_guby_16_14214919-735x1024.png"/>
          <p:cNvPicPr>
            <a:picLocks noChangeAspect="1" noChangeArrowheads="1"/>
          </p:cNvPicPr>
          <p:nvPr/>
        </p:nvPicPr>
        <p:blipFill>
          <a:blip r:embed="rId21" cstate="print"/>
          <a:srcRect l="13719" t="40483"/>
          <a:stretch>
            <a:fillRect/>
          </a:stretch>
        </p:blipFill>
        <p:spPr bwMode="auto">
          <a:xfrm>
            <a:off x="1905000" y="1447800"/>
            <a:ext cx="396449" cy="381000"/>
          </a:xfrm>
          <a:prstGeom prst="rect">
            <a:avLst/>
          </a:prstGeom>
          <a:noFill/>
        </p:spPr>
      </p:pic>
      <p:pic>
        <p:nvPicPr>
          <p:cNvPr id="19506" name="Picture 50" descr="https://egitimgrafik.com/wp-content/uploads/2019/03/kirmiziyildizbalon-1024x1024.pn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26317" r="26689"/>
          <a:stretch>
            <a:fillRect/>
          </a:stretch>
        </p:blipFill>
        <p:spPr bwMode="auto">
          <a:xfrm rot="652952">
            <a:off x="3094862" y="78160"/>
            <a:ext cx="1038480" cy="2209800"/>
          </a:xfrm>
          <a:prstGeom prst="rect">
            <a:avLst/>
          </a:prstGeom>
          <a:noFill/>
        </p:spPr>
      </p:pic>
      <p:pic>
        <p:nvPicPr>
          <p:cNvPr id="19508" name="Picture 52" descr="https://clipart-best.com/img/pacifier/pacifier-clip-art-42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5486400" y="1828800"/>
            <a:ext cx="609600" cy="609600"/>
          </a:xfrm>
          <a:prstGeom prst="rect">
            <a:avLst/>
          </a:prstGeom>
          <a:noFill/>
        </p:spPr>
      </p:pic>
      <p:pic>
        <p:nvPicPr>
          <p:cNvPr id="19511" name="Picture 55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143000"/>
            <a:ext cx="866775" cy="61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Прямоугольник 46"/>
          <p:cNvSpPr/>
          <p:nvPr/>
        </p:nvSpPr>
        <p:spPr>
          <a:xfrm>
            <a:off x="457200" y="3429000"/>
            <a:ext cx="6096000" cy="304698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/>
              <a:t>Семья – это то, что мы делим на всех,</a:t>
            </a:r>
            <a:br>
              <a:rPr lang="ru-RU" sz="2400" b="1" dirty="0" smtClean="0"/>
            </a:br>
            <a:r>
              <a:rPr lang="ru-RU" sz="2400" b="1" dirty="0" smtClean="0"/>
              <a:t>Всем понемножку: и слёзы, и смех,</a:t>
            </a:r>
            <a:br>
              <a:rPr lang="ru-RU" sz="2400" b="1" dirty="0" smtClean="0"/>
            </a:br>
            <a:r>
              <a:rPr lang="ru-RU" sz="2400" b="1" dirty="0" smtClean="0"/>
              <a:t>Взлёт и падение, радость, печаль,</a:t>
            </a:r>
            <a:br>
              <a:rPr lang="ru-RU" sz="2400" b="1" dirty="0" smtClean="0"/>
            </a:br>
            <a:r>
              <a:rPr lang="ru-RU" sz="2400" b="1" dirty="0" smtClean="0"/>
              <a:t>Дружбу и ссоры, молчанья печать, </a:t>
            </a:r>
            <a:br>
              <a:rPr lang="ru-RU" sz="2400" b="1" dirty="0" smtClean="0"/>
            </a:br>
            <a:r>
              <a:rPr lang="ru-RU" sz="2400" b="1" dirty="0" smtClean="0"/>
              <a:t>Семья – это то, что с тобою всегда.</a:t>
            </a:r>
            <a:br>
              <a:rPr lang="ru-RU" sz="2400" b="1" dirty="0" smtClean="0"/>
            </a:br>
            <a:r>
              <a:rPr lang="ru-RU" sz="2400" b="1" dirty="0" smtClean="0"/>
              <a:t>Пусть мчатся секунды, недели , года,</a:t>
            </a:r>
            <a:br>
              <a:rPr lang="ru-RU" sz="2400" b="1" dirty="0" smtClean="0"/>
            </a:br>
            <a:r>
              <a:rPr lang="ru-RU" sz="2400" b="1" dirty="0" smtClean="0"/>
              <a:t>Но стены родные, отчий твой дом – </a:t>
            </a:r>
            <a:br>
              <a:rPr lang="ru-RU" sz="2400" b="1" dirty="0" smtClean="0"/>
            </a:br>
            <a:r>
              <a:rPr lang="ru-RU" sz="2400" b="1" dirty="0" smtClean="0"/>
              <a:t>Сердце навеки останется в нём!</a:t>
            </a:r>
            <a:endParaRPr lang="ru-RU" sz="2400" b="1" dirty="0"/>
          </a:p>
        </p:txBody>
      </p:sp>
      <p:pic>
        <p:nvPicPr>
          <p:cNvPr id="6146" name="Picture 2" descr="https://clipart-best.com/img/moustache/moustache-clip-art-30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57200" y="1143000"/>
            <a:ext cx="883720" cy="685800"/>
          </a:xfrm>
          <a:prstGeom prst="rect">
            <a:avLst/>
          </a:prstGeom>
          <a:noFill/>
        </p:spPr>
      </p:pic>
      <p:pic>
        <p:nvPicPr>
          <p:cNvPr id="6148" name="Picture 4" descr="https://sufab.ru/image/cache/data/kawai/17644-500x500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000"/>
          <a:stretch>
            <a:fillRect/>
          </a:stretch>
        </p:blipFill>
        <p:spPr bwMode="auto">
          <a:xfrm>
            <a:off x="1905000" y="1905000"/>
            <a:ext cx="1676400" cy="533400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227904" y="0"/>
            <a:ext cx="891609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Прямоугольник 33"/>
          <p:cNvSpPr/>
          <p:nvPr/>
        </p:nvSpPr>
        <p:spPr>
          <a:xfrm>
            <a:off x="3657600" y="0"/>
            <a:ext cx="533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«Семья всегда будет основой общества.»</a:t>
            </a:r>
            <a:endParaRPr lang="ru-RU" b="1" dirty="0" smtClean="0"/>
          </a:p>
          <a:p>
            <a:pPr algn="ctr"/>
            <a:endParaRPr lang="ru-RU" dirty="0" smtClean="0"/>
          </a:p>
          <a:p>
            <a:pPr algn="r"/>
            <a:r>
              <a:rPr lang="ru-RU" b="1" i="1" dirty="0" smtClean="0">
                <a:solidFill>
                  <a:srgbClr val="FF0000"/>
                </a:solidFill>
              </a:rPr>
              <a:t>Оноре де Бальзак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http://i.mycdn.me/i?r=AzEPZsRbOZEKgBhR0XGMT1Rk7Up-10FgU4mHPkqb7bTJla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28600"/>
            <a:ext cx="3554047" cy="236263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1" y="1981200"/>
            <a:ext cx="6378877" cy="46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85800" y="152400"/>
            <a:ext cx="4040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48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cdn.fishki.net/upload/post/201511/11/1732152/7_12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6998" y="228600"/>
            <a:ext cx="2514601" cy="3200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36"/>
          <a:stretch>
            <a:fillRect/>
          </a:stretch>
        </p:blipFill>
        <p:spPr bwMode="auto">
          <a:xfrm>
            <a:off x="1524000" y="2057400"/>
            <a:ext cx="3943889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95400" y="3810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ds05.infourok.ru/uploads/ex/0b48/000d8c4f-6ea3403b/hello_html_mb7f7809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228600"/>
            <a:ext cx="2590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1724672"/>
            <a:ext cx="4953000" cy="513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14400" y="152400"/>
            <a:ext cx="4040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48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5058" name="Picture 2" descr="https://pbs.twimg.com/media/Ebs_wwFX0AEbV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2826863" cy="3962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1847850"/>
            <a:ext cx="43910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67200" y="3048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pic.uma.media/pic/cardimage/71/04/71045b45cd7ae86ba90288be14e940b1.jpg?size=126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3135985" cy="20669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1905000"/>
            <a:ext cx="517727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67200" y="0"/>
            <a:ext cx="4040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48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130" name="Picture 2" descr="https://multiurok.ru/img/282322/image_5e95cec3556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911929" cy="3810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1432364"/>
            <a:ext cx="4876800" cy="542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572000" y="1524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38200" y="533400"/>
            <a:ext cx="798205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  ЛАДОШКА </a:t>
            </a:r>
          </a:p>
          <a:p>
            <a:pPr algn="ctr"/>
            <a:r>
              <a:rPr lang="ru-RU" sz="80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</a:t>
            </a:r>
          </a:p>
          <a:p>
            <a:pPr algn="ctr"/>
            <a:r>
              <a:rPr lang="ru-RU" sz="80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ДВА  ЛАДОШКА </a:t>
            </a:r>
            <a:endParaRPr lang="ru-RU" sz="8000" b="1" cap="none" spc="0" dirty="0" smtClean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https://www.publicdomainpictures.net/pictures/80000/velka/colourful-handprints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904" t="37426" r="11544" b="34835"/>
          <a:stretch>
            <a:fillRect/>
          </a:stretch>
        </p:blipFill>
        <p:spPr bwMode="auto">
          <a:xfrm rot="8598239" flipH="1">
            <a:off x="5039333" y="4859646"/>
            <a:ext cx="147447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publicdomainpictures.net/pictures/80000/velka/colourful-handprints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904" t="37426" r="11544" b="34835"/>
          <a:stretch>
            <a:fillRect/>
          </a:stretch>
        </p:blipFill>
        <p:spPr bwMode="auto">
          <a:xfrm rot="13001761">
            <a:off x="6944332" y="4859645"/>
            <a:ext cx="147447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publicdomainpictures.net/pictures/80000/velka/colourful-handprints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307" b="64317"/>
          <a:stretch>
            <a:fillRect/>
          </a:stretch>
        </p:blipFill>
        <p:spPr bwMode="auto">
          <a:xfrm>
            <a:off x="685800" y="4876800"/>
            <a:ext cx="1524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ww.publicdomainpictures.net/pictures/80000/velka/colourful-handprints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307" b="64317"/>
          <a:stretch>
            <a:fillRect/>
          </a:stretch>
        </p:blipFill>
        <p:spPr bwMode="auto">
          <a:xfrm flipH="1">
            <a:off x="2438400" y="4876800"/>
            <a:ext cx="1524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62000" y="0"/>
            <a:ext cx="798205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капитанов</a:t>
            </a:r>
            <a:endParaRPr lang="ru-RU" sz="6000" b="1" cap="none" spc="0" dirty="0" smtClean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9154" name="Picture 2" descr="https://img2.freepng.ru/20180223/bvq/kisspng-mime-artist-emotion-clown-clown-lost-5a8fb4a828de60.828507831519367336167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3098800"/>
            <a:ext cx="5105400" cy="3403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90800" y="990600"/>
            <a:ext cx="3688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«Кто эта маска ?»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828800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Изобразить при помощи жестов и мимики образы родителей и воспитателей.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447800"/>
            <a:ext cx="5308608" cy="71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62200" y="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28800" y="3124200"/>
            <a:ext cx="4040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48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 t="9195"/>
          <a:stretch>
            <a:fillRect/>
          </a:stretch>
        </p:blipFill>
        <p:spPr bwMode="auto">
          <a:xfrm>
            <a:off x="381000" y="838200"/>
            <a:ext cx="49339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 t="8906" b="2033"/>
          <a:stretch>
            <a:fillRect/>
          </a:stretch>
        </p:blipFill>
        <p:spPr bwMode="auto">
          <a:xfrm>
            <a:off x="457200" y="2085095"/>
            <a:ext cx="4267200" cy="70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 t="16236" b="9307"/>
          <a:stretch>
            <a:fillRect/>
          </a:stretch>
        </p:blipFill>
        <p:spPr bwMode="auto">
          <a:xfrm>
            <a:off x="3886200" y="5943601"/>
            <a:ext cx="4329112" cy="66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4495800"/>
            <a:ext cx="4924209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8"/>
          <a:srcRect t="6299" b="5512"/>
          <a:stretch>
            <a:fillRect/>
          </a:stretch>
        </p:blipFill>
        <p:spPr bwMode="auto">
          <a:xfrm>
            <a:off x="5029200" y="2438400"/>
            <a:ext cx="3539216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/>
          <a:srcRect l="10410" t="9184"/>
          <a:stretch>
            <a:fillRect/>
          </a:stretch>
        </p:blipFill>
        <p:spPr bwMode="auto">
          <a:xfrm>
            <a:off x="381000" y="5181600"/>
            <a:ext cx="50006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0" name="Picture 10"/>
          <p:cNvPicPr>
            <a:picLocks noChangeAspect="1" noChangeArrowheads="1"/>
          </p:cNvPicPr>
          <p:nvPr/>
        </p:nvPicPr>
        <p:blipFill>
          <a:blip r:embed="rId10"/>
          <a:srcRect b="22759"/>
          <a:stretch>
            <a:fillRect/>
          </a:stretch>
        </p:blipFill>
        <p:spPr bwMode="auto">
          <a:xfrm>
            <a:off x="457200" y="3810000"/>
            <a:ext cx="4890155" cy="72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048000" y="25146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62200" y="228600"/>
            <a:ext cx="452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</a:t>
            </a:r>
            <a:r>
              <a:rPr lang="ru-RU" sz="5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0"/>
            <a:ext cx="9144000" cy="84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447800"/>
            <a:ext cx="9144000" cy="78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0625" r="9375"/>
          <a:stretch>
            <a:fillRect/>
          </a:stretch>
        </p:blipFill>
        <p:spPr bwMode="auto">
          <a:xfrm rot="16200000">
            <a:off x="1295400" y="0"/>
            <a:ext cx="67818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9600" y="228600"/>
            <a:ext cx="8001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cap="none" spc="0" dirty="0" smtClean="0">
                <a:ln w="3810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</a:p>
          <a:p>
            <a:r>
              <a:rPr lang="ru-RU" sz="6000" b="1" dirty="0" smtClean="0">
                <a:ln w="3810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ru-RU" sz="6000" b="1" cap="none" spc="0" dirty="0" smtClean="0">
                <a:ln w="3810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</a:p>
          <a:p>
            <a:pPr algn="ctr"/>
            <a:r>
              <a:rPr lang="ru-RU" sz="6000" b="1" cap="none" spc="0" dirty="0" smtClean="0">
                <a:ln w="3810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ВНИМАНИЕ !!!</a:t>
            </a:r>
            <a:endParaRPr lang="ru-RU" sz="6000" b="1" cap="none" spc="0" dirty="0">
              <a:ln w="38100"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s://kabinfo.ucoz.ru/scr/Rodit/roditel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3048000"/>
            <a:ext cx="5300578" cy="3320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4600" y="228600"/>
            <a:ext cx="3507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КОМАНДЫ</a:t>
            </a:r>
            <a:endParaRPr lang="ru-RU" sz="5400" b="1" cap="none" spc="0" dirty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3716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91000" y="3733800"/>
            <a:ext cx="452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304800"/>
            <a:ext cx="2214562" cy="292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3650512"/>
            <a:ext cx="2667000" cy="279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3" name="Picture 13" descr="https://cdn.pixabay.com/photo/2014/04/02/10/16/daisy-303294_6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600200"/>
            <a:ext cx="1586313" cy="1432639"/>
          </a:xfrm>
          <a:prstGeom prst="rect">
            <a:avLst/>
          </a:prstGeom>
          <a:noFill/>
        </p:spPr>
      </p:pic>
      <p:pic>
        <p:nvPicPr>
          <p:cNvPr id="20495" name="Picture 15" descr="https://w7.pngwing.com/pngs/646/666/png-transparent-flower-petal-free-content-red-flowers-s-orange-computer-symmetry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5" r="15437"/>
          <a:stretch>
            <a:fillRect/>
          </a:stretch>
        </p:blipFill>
        <p:spPr bwMode="auto">
          <a:xfrm>
            <a:off x="3962400" y="4648200"/>
            <a:ext cx="2133600" cy="2017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362200" y="762000"/>
            <a:ext cx="469859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РАЗМИНКА</a:t>
            </a:r>
            <a:endParaRPr lang="ru-RU" sz="7200" b="1" cap="none" spc="0" dirty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91000" y="38100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Главный замысел и цель семейной жизни - воспитание детей. Главная школа воспитания - это взаимоотношения мужа и жены, отца и матери.</a:t>
            </a:r>
            <a:endParaRPr lang="ru-RU" dirty="0" smtClean="0"/>
          </a:p>
          <a:p>
            <a:r>
              <a:rPr lang="ru-RU" b="1" dirty="0" smtClean="0"/>
              <a:t>                                             </a:t>
            </a:r>
            <a:r>
              <a:rPr lang="ru-RU" b="1" i="1" dirty="0" smtClean="0"/>
              <a:t>В.А. Сухомлинский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410200" y="6211669"/>
            <a:ext cx="29342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ПОЛОВИНКА</a:t>
            </a:r>
            <a:endParaRPr lang="ru-RU" sz="32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1066800"/>
            <a:ext cx="655807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Какую семью можно назвать трудной? </a:t>
            </a:r>
          </a:p>
          <a:p>
            <a:r>
              <a:rPr lang="ru-RU" sz="2800" b="1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Какую работу необходимо проводить?</a:t>
            </a:r>
            <a:endParaRPr lang="ru-RU" sz="28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057400"/>
            <a:ext cx="84488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(педагогически неграмотные; где присутствует холодность,</a:t>
            </a:r>
          </a:p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безразличие; жестокость и требовательность; </a:t>
            </a:r>
          </a:p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приоритет отдаётся всему материальному; </a:t>
            </a:r>
          </a:p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где царит «безнадзорность»)</a:t>
            </a:r>
            <a:endParaRPr lang="ru-RU" sz="24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600" y="3810000"/>
            <a:ext cx="752013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понимать строгость в воспитании детей </a:t>
            </a:r>
          </a:p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детском саду?</a:t>
            </a:r>
            <a:endParaRPr lang="ru-RU" sz="32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3" descr="https://cdn.pixabay.com/photo/2014/04/02/10/16/daisy-303294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"/>
            <a:ext cx="758923" cy="685403"/>
          </a:xfrm>
          <a:prstGeom prst="rect">
            <a:avLst/>
          </a:prstGeom>
          <a:noFill/>
        </p:spPr>
      </p:pic>
      <p:pic>
        <p:nvPicPr>
          <p:cNvPr id="20" name="Picture 13" descr="https://cdn.pixabay.com/photo/2014/04/02/10/16/daisy-303294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28600"/>
            <a:ext cx="682723" cy="616585"/>
          </a:xfrm>
          <a:prstGeom prst="rect">
            <a:avLst/>
          </a:prstGeom>
          <a:noFill/>
        </p:spPr>
      </p:pic>
      <p:pic>
        <p:nvPicPr>
          <p:cNvPr id="21" name="Picture 13" descr="https://cdn.pixabay.com/photo/2014/04/02/10/16/daisy-303294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152400"/>
            <a:ext cx="758923" cy="685403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762000" y="152400"/>
            <a:ext cx="3483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800" y="4724400"/>
            <a:ext cx="8077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(ограничение в игре, в развлечениях; уборка игрушек; настольные игры </a:t>
            </a:r>
            <a:r>
              <a:rPr lang="ru-RU" sz="24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т.д.)</a:t>
            </a:r>
            <a:endParaRPr lang="ru-RU" sz="24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5486400"/>
            <a:ext cx="832497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Какой математический термин часто используют </a:t>
            </a:r>
          </a:p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супруги , говоря  друг о друге?</a:t>
            </a:r>
            <a:endParaRPr lang="ru-RU" sz="28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 l="4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17889" y="152400"/>
            <a:ext cx="452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15" descr="https://w7.pngwing.com/pngs/646/666/png-transparent-flower-petal-free-content-red-flowers-s-orange-computer-symmetry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5" r="15437"/>
          <a:stretch>
            <a:fillRect/>
          </a:stretch>
        </p:blipFill>
        <p:spPr bwMode="auto">
          <a:xfrm>
            <a:off x="762000" y="152400"/>
            <a:ext cx="827831" cy="782749"/>
          </a:xfrm>
          <a:prstGeom prst="rect">
            <a:avLst/>
          </a:prstGeom>
          <a:noFill/>
        </p:spPr>
      </p:pic>
      <p:pic>
        <p:nvPicPr>
          <p:cNvPr id="5" name="Picture 15" descr="https://w7.pngwing.com/pngs/646/666/png-transparent-flower-petal-free-content-red-flowers-s-orange-computer-symmetry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5" r="15437"/>
          <a:stretch>
            <a:fillRect/>
          </a:stretch>
        </p:blipFill>
        <p:spPr bwMode="auto">
          <a:xfrm>
            <a:off x="1676400" y="152400"/>
            <a:ext cx="904031" cy="854799"/>
          </a:xfrm>
          <a:prstGeom prst="rect">
            <a:avLst/>
          </a:prstGeom>
          <a:noFill/>
        </p:spPr>
      </p:pic>
      <p:pic>
        <p:nvPicPr>
          <p:cNvPr id="6" name="Picture 15" descr="https://w7.pngwing.com/pngs/646/666/png-transparent-flower-petal-free-content-red-flowers-s-orange-computer-symmetry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5" r="15437"/>
          <a:stretch>
            <a:fillRect/>
          </a:stretch>
        </p:blipFill>
        <p:spPr bwMode="auto">
          <a:xfrm>
            <a:off x="2667000" y="0"/>
            <a:ext cx="980231" cy="92684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1143000"/>
            <a:ext cx="755758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чём заключается компетентность педагога </a:t>
            </a:r>
          </a:p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общении с родителями?</a:t>
            </a:r>
            <a:endParaRPr lang="ru-RU" sz="28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1981200"/>
            <a:ext cx="80986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(совершенствовать свои знания, такт в общении, </a:t>
            </a:r>
          </a:p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владение знаниями о семье, умение планировать работу </a:t>
            </a:r>
          </a:p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родителями, быть внимательным, общительным).</a:t>
            </a:r>
            <a:endParaRPr lang="ru-RU" sz="24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3429000"/>
            <a:ext cx="657558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Желание жениться появляется, когда </a:t>
            </a:r>
          </a:p>
          <a:p>
            <a:r>
              <a:rPr lang="ru-RU" sz="2800" b="1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пропадает  желание…</a:t>
            </a:r>
            <a:endParaRPr lang="ru-RU" sz="28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10400" y="3962400"/>
            <a:ext cx="15942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УЧИТЬСЯ</a:t>
            </a:r>
            <a:endParaRPr lang="ru-RU" sz="28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1000" y="4648200"/>
            <a:ext cx="57113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Назовите методы изучения семьи.</a:t>
            </a:r>
            <a:endParaRPr lang="ru-RU" sz="2800" b="1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600" y="5334000"/>
            <a:ext cx="8077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(а</a:t>
            </a:r>
            <a:r>
              <a:rPr lang="ru-RU" sz="24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нкетирование, тесты, интервьюирование, беседы, консультации, наблюдение за игровой деятельностью ребёнка, диагностические рисуночные методы и т.д.)</a:t>
            </a:r>
            <a:endParaRPr lang="ru-RU" sz="2400" b="1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38200" y="304800"/>
            <a:ext cx="55626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СЕМЬЯ  </a:t>
            </a:r>
          </a:p>
          <a:p>
            <a:pPr algn="ctr"/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</a:p>
          <a:p>
            <a:pPr algn="r"/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</a:t>
            </a:r>
            <a:endParaRPr lang="ru-RU" sz="7200" b="1" cap="none" spc="0" dirty="0">
              <a:ln w="1143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2d/56/5b/2d565bd1d96b4fc0d285f8cf0e8abf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219200"/>
            <a:ext cx="5791200" cy="2938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85800" y="4419600"/>
            <a:ext cx="4604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БАБУШКА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7200" y="0"/>
            <a:ext cx="452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5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280</Words>
  <PresentationFormat>Экран (4:3)</PresentationFormat>
  <Paragraphs>78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144</cp:revision>
  <dcterms:created xsi:type="dcterms:W3CDTF">2021-02-08T18:51:23Z</dcterms:created>
  <dcterms:modified xsi:type="dcterms:W3CDTF">2022-01-25T19:58:22Z</dcterms:modified>
</cp:coreProperties>
</file>