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25"/>
  </p:notesMasterIdLst>
  <p:sldIdLst>
    <p:sldId id="270" r:id="rId3"/>
    <p:sldId id="256" r:id="rId4"/>
    <p:sldId id="271" r:id="rId5"/>
    <p:sldId id="257" r:id="rId6"/>
    <p:sldId id="258" r:id="rId7"/>
    <p:sldId id="259" r:id="rId8"/>
    <p:sldId id="261" r:id="rId9"/>
    <p:sldId id="260" r:id="rId10"/>
    <p:sldId id="266" r:id="rId11"/>
    <p:sldId id="263" r:id="rId12"/>
    <p:sldId id="265" r:id="rId13"/>
    <p:sldId id="273" r:id="rId14"/>
    <p:sldId id="264" r:id="rId15"/>
    <p:sldId id="279" r:id="rId16"/>
    <p:sldId id="267" r:id="rId17"/>
    <p:sldId id="274" r:id="rId18"/>
    <p:sldId id="275" r:id="rId19"/>
    <p:sldId id="276" r:id="rId20"/>
    <p:sldId id="277" r:id="rId21"/>
    <p:sldId id="278" r:id="rId22"/>
    <p:sldId id="268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38FDE51-6923-4AD1-814B-7D5F66489B27}">
          <p14:sldIdLst>
            <p14:sldId id="270"/>
            <p14:sldId id="256"/>
            <p14:sldId id="271"/>
            <p14:sldId id="257"/>
            <p14:sldId id="258"/>
            <p14:sldId id="259"/>
          </p14:sldIdLst>
        </p14:section>
        <p14:section name="Раздел без заголовка" id="{474204CD-AA19-4F00-ABD8-6DC2F90E7E1C}">
          <p14:sldIdLst>
            <p14:sldId id="261"/>
            <p14:sldId id="260"/>
            <p14:sldId id="266"/>
            <p14:sldId id="263"/>
            <p14:sldId id="265"/>
            <p14:sldId id="273"/>
            <p14:sldId id="264"/>
            <p14:sldId id="279"/>
            <p14:sldId id="267"/>
            <p14:sldId id="274"/>
            <p14:sldId id="275"/>
            <p14:sldId id="276"/>
            <p14:sldId id="277"/>
            <p14:sldId id="278"/>
            <p14:sldId id="268"/>
            <p14:sldId id="2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1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E4AE4-04E3-4084-B5F6-800F599F376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9ECAAF-BC66-450E-8350-EDD3717740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33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85EEF42D-FED3-447E-B837-2B784590BDE5}" type="slidenum">
              <a:rPr lang="ru-RU">
                <a:solidFill>
                  <a:prstClr val="black"/>
                </a:solidFill>
              </a:rPr>
              <a:pPr eaLnBrk="1" hangingPunct="1"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E54AA486-75C8-4E26-A458-9C2C3D4D1544}" type="slidenum">
              <a:rPr lang="ru-RU" smtClean="0"/>
              <a:pPr eaLnBrk="1" hangingPunct="1"/>
              <a:t>11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527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77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558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404BC-89D0-4569-AE5A-E6D37218BBEE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C2C5C-E6CE-4F70-A1DC-E5B0CFB5EB80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1791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7F5B8-FAA3-47C1-995B-8FAF5C1C5986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77B2E-4317-4929-BBCF-5AEB7F400879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421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1BAD1-D610-40D0-B4EE-243342FD6F29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20778-7197-416F-9DCD-4E11BC1BD742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950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079F5-CA8C-4426-AAFE-486950A6A127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BE4D6-BA6B-47F1-8A39-30E0D73CC447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16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32CCF-08C5-4147-9E1D-54CB3C478975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DE3F8-6BD0-4D08-B1C7-B89AFC2E9F9B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3070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7A544-A2D1-49A5-8C91-C30418446A65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7FDC-BAF9-4602-B1EF-CD9001DAB68D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207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7441A-6DCA-42B6-BC4E-62B3A8110528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A4D41-B129-4FDA-9A07-083F1AF610D6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4171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8FE37-31F3-47C4-A373-003E74BABB4E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91FC8-EC98-406A-A9ED-471A0736A2E2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94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151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4C477-6FE8-4B3D-9D78-F92E8E72DFD8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549C8-1646-4E09-9302-239EA6CE9891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6681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00666-232E-4DE9-A834-CDDA6E1DE043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8D1F1-5D9B-44EE-9842-A464B0D0BBA3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8457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2CC24-6258-4FB6-9199-0071BB7F6F00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247EC-16BB-4D52-8DDE-DF3246615E8B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0513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B8C29-B25C-4878-BF66-F2ACB435EEA3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4EE8E-7711-4233-A60D-692AFF64E2DA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568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404BC-89D0-4569-AE5A-E6D37218BBEE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C2C5C-E6CE-4F70-A1DC-E5B0CFB5EB80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0712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D911A-09BA-4480-B74D-99C6E82BF078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C0B59-A9CF-4446-BFA9-9ECC1CCF5805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7909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0A9A0-4101-48FD-B9EA-D38E4411869F}" type="slidenum">
              <a:rPr lang="ru-RU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311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563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19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54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068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29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032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76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BD55D-A2BA-4259-8C7F-EACF18167A47}" type="datetimeFigureOut">
              <a:rPr lang="ru-RU" smtClean="0"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5C2CB-EE75-44C7-AC07-9B421A5326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913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29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Tahom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8F7FD5-FA00-45CD-A5B0-A0C7EA4CDA5E}" type="datetimeFigureOut">
              <a:rPr lang="ru-RU">
                <a:solidFill>
                  <a:prstClr val="black">
                    <a:shade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27.12.2019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Tahom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Tahoma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A47881-7AED-4853-BC68-18EADCF4EEA5}" type="slidenum">
              <a:rPr lang="ru-RU">
                <a:solidFill>
                  <a:prstClr val="black">
                    <a:shade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267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404664"/>
            <a:ext cx="3008313" cy="122413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ru-RU" sz="2800" dirty="0" smtClean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sz="2800" dirty="0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Calibri" pitchFamily="34" charset="0"/>
              </a:rPr>
              <a:t/>
            </a:r>
            <a:br>
              <a:rPr lang="ru-RU" sz="2800" dirty="0" smtClean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Calibri" pitchFamily="34" charset="0"/>
              </a:rPr>
              <a:t>Районный семинар учителей музыки</a:t>
            </a:r>
            <a:endParaRPr lang="ru-RU" sz="28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Презентацию подготовила </a:t>
            </a:r>
          </a:p>
          <a:p>
            <a:pPr marL="0" indent="0" algn="ctr"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Учитель музыки</a:t>
            </a:r>
          </a:p>
          <a:p>
            <a:pPr marL="0" indent="0" algn="ctr"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Зарудная Людмила Ивановна.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633267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Элементы фольклора на уроках музыки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382" y="2276872"/>
            <a:ext cx="389803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39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Рисунок 2" descr="snapshot(0)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017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17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Стравинск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712" y="122238"/>
            <a:ext cx="5254625" cy="661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928688"/>
            <a:ext cx="3429000" cy="20716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800000"/>
                </a:solidFill>
              </a:rPr>
              <a:t>«Русская»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800000"/>
                </a:solidFill>
              </a:rPr>
              <a:t>из балета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800000"/>
                </a:solidFill>
              </a:rPr>
              <a:t>    «Петрушка»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dirty="0" smtClean="0"/>
          </a:p>
          <a:p>
            <a:pPr algn="ctr" eaLnBrk="1" hangingPunct="1"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251520" y="3332311"/>
            <a:ext cx="361669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Игорь </a:t>
            </a:r>
          </a:p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Фёдорович </a:t>
            </a:r>
          </a:p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Стравинский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00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dirty="0" smtClean="0"/>
              <a:t>Борис Михайлович Кустодиев</a:t>
            </a:r>
            <a:br>
              <a:rPr lang="ru-RU" sz="3600" dirty="0" smtClean="0"/>
            </a:br>
            <a:r>
              <a:rPr lang="ru-RU" sz="3600" dirty="0" smtClean="0"/>
              <a:t>Масленица</a:t>
            </a:r>
            <a:endParaRPr lang="ru-RU" sz="3600" dirty="0"/>
          </a:p>
        </p:txBody>
      </p:sp>
      <p:pic>
        <p:nvPicPr>
          <p:cNvPr id="12" name="Picture 7" descr="13_00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86" y="2666091"/>
            <a:ext cx="2772428" cy="2394181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62420"/>
            <a:ext cx="417646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286000" y="2533370"/>
            <a:ext cx="4572000" cy="1237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3600" b="1" dirty="0" err="1" smtClean="0">
                <a:solidFill>
                  <a:prstClr val="black"/>
                </a:solidFill>
              </a:rPr>
              <a:t>Кутодиев</a:t>
            </a:r>
            <a:endParaRPr lang="ru-RU" sz="3600" b="1" dirty="0" smtClean="0">
              <a:solidFill>
                <a:prstClr val="black"/>
              </a:solidFill>
            </a:endParaRPr>
          </a:p>
          <a:p>
            <a:pPr marL="342900" indent="-342900" algn="ctr">
              <a:spcBef>
                <a:spcPct val="20000"/>
              </a:spcBef>
            </a:pP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8553"/>
            <a:ext cx="8208912" cy="5176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60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971600" y="548680"/>
            <a:ext cx="7416824" cy="5760640"/>
          </a:xfrm>
          <a:prstGeom prst="rect">
            <a:avLst/>
          </a:prstGeom>
        </p:spPr>
      </p:pic>
      <p:pic>
        <p:nvPicPr>
          <p:cNvPr id="2" name="Блины 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06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93610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Не всё коту Масленица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700808"/>
            <a:ext cx="7416824" cy="424847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Не житье, а Масленица, 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Не все коту Масленица, будет и Великий пост. 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Масленица семь дней гуляет. 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Масленица - 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объедуха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, деньгами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приберуха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. 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Это Масленица идет, блин да мед несет. 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Хоть с себя что заложить, а Масленицу проводить,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Без блинов - не Масленица.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674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Воскресенье – «прощённый день», проводы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Picture 6" descr="06_0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4679" y="1600200"/>
            <a:ext cx="6474641" cy="4525963"/>
          </a:xfrm>
        </p:spPr>
      </p:pic>
    </p:spTree>
    <p:extLst>
      <p:ext uri="{BB962C8B-B14F-4D97-AF65-F5344CB8AC3E}">
        <p14:creationId xmlns:p14="http://schemas.microsoft.com/office/powerpoint/2010/main" val="180965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99529" y="-699329"/>
            <a:ext cx="6216950" cy="8280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752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91680" y="-243408"/>
            <a:ext cx="5904656" cy="7344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658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Все гулять, резвиться вышли, как один!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90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Целый день веселье.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649" y="1412776"/>
            <a:ext cx="640871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4"/>
          <a:stretch>
            <a:fillRect/>
          </a:stretch>
        </p:blipFill>
        <p:spPr>
          <a:xfrm>
            <a:off x="539552" y="476672"/>
            <a:ext cx="7920880" cy="5760640"/>
          </a:xfrm>
          <a:prstGeom prst="rect">
            <a:avLst/>
          </a:prstGeom>
        </p:spPr>
      </p:pic>
      <p:pic>
        <p:nvPicPr>
          <p:cNvPr id="2" name="Lyudmila-Zykina-Provody-zimy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8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4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04664"/>
            <a:ext cx="3008313" cy="648072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</a:rPr>
              <a:t>Прощание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C00000"/>
                </a:solidFill>
              </a:rPr>
              <a:t>Пышные гуляния Ярмарка венчает.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До свиданья, Масленица, приходи опять!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Через год Красавицу снова повстречаем.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Снова будем 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праздновать, 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блинами 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угощать!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863" y="2849563"/>
            <a:ext cx="372427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maslenica1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1312906"/>
            <a:ext cx="5111750" cy="3773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721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1"/>
          <p:cNvSpPr>
            <a:spLocks noChangeArrowheads="1"/>
          </p:cNvSpPr>
          <p:nvPr/>
        </p:nvSpPr>
        <p:spPr bwMode="auto">
          <a:xfrm rot="214288">
            <a:off x="325438" y="2479675"/>
            <a:ext cx="2790825" cy="1392238"/>
          </a:xfrm>
          <a:prstGeom prst="cloudCallout">
            <a:avLst>
              <a:gd name="adj1" fmla="val 61801"/>
              <a:gd name="adj2" fmla="val 35394"/>
            </a:avLst>
          </a:prstGeom>
          <a:solidFill>
            <a:srgbClr val="8DD9F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2400" b="1">
                <a:solidFill>
                  <a:srgbClr val="0000FF"/>
                </a:solidFill>
              </a:rPr>
              <a:t> БАЛАГАН</a:t>
            </a:r>
          </a:p>
        </p:txBody>
      </p:sp>
      <p:pic>
        <p:nvPicPr>
          <p:cNvPr id="5" name="Rectangl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805" y="-199360"/>
            <a:ext cx="7370762" cy="1243013"/>
          </a:xfrm>
          <a:prstGeom prst="rect">
            <a:avLst/>
          </a:prstGeom>
        </p:spPr>
      </p:pic>
      <p:pic>
        <p:nvPicPr>
          <p:cNvPr id="6" name="Picture 41" descr="5f4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071813"/>
            <a:ext cx="137795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28"/>
          <p:cNvSpPr>
            <a:spLocks noChangeArrowheads="1"/>
          </p:cNvSpPr>
          <p:nvPr/>
        </p:nvSpPr>
        <p:spPr bwMode="auto">
          <a:xfrm>
            <a:off x="3276600" y="2492375"/>
            <a:ext cx="2795588" cy="2508250"/>
          </a:xfrm>
          <a:prstGeom prst="sun">
            <a:avLst>
              <a:gd name="adj" fmla="val 25000"/>
            </a:avLst>
          </a:prstGeom>
          <a:solidFill>
            <a:srgbClr val="E4EE1C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Picture 41" descr="5f4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144">
            <a:off x="4004490" y="3072988"/>
            <a:ext cx="1382118" cy="1429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32"/>
          <p:cNvSpPr>
            <a:spLocks noChangeArrowheads="1"/>
          </p:cNvSpPr>
          <p:nvPr/>
        </p:nvSpPr>
        <p:spPr bwMode="auto">
          <a:xfrm rot="1309793">
            <a:off x="6423025" y="3949700"/>
            <a:ext cx="2476500" cy="1279525"/>
          </a:xfrm>
          <a:prstGeom prst="cloudCallout">
            <a:avLst>
              <a:gd name="adj1" fmla="val -69194"/>
              <a:gd name="adj2" fmla="val -1056"/>
            </a:avLst>
          </a:prstGeom>
          <a:solidFill>
            <a:srgbClr val="9CD7EC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</a:rPr>
              <a:t>ПЛЯСКИ</a:t>
            </a:r>
          </a:p>
        </p:txBody>
      </p:sp>
      <p:sp>
        <p:nvSpPr>
          <p:cNvPr id="11" name="AutoShape 33"/>
          <p:cNvSpPr>
            <a:spLocks noChangeArrowheads="1"/>
          </p:cNvSpPr>
          <p:nvPr/>
        </p:nvSpPr>
        <p:spPr bwMode="auto">
          <a:xfrm rot="21057985">
            <a:off x="533400" y="5016500"/>
            <a:ext cx="3114675" cy="1258888"/>
          </a:xfrm>
          <a:prstGeom prst="cloudCallout">
            <a:avLst>
              <a:gd name="adj1" fmla="val 57829"/>
              <a:gd name="adj2" fmla="val -51477"/>
            </a:avLst>
          </a:prstGeom>
          <a:solidFill>
            <a:srgbClr val="A9DAF3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ПЕТРУШКА</a:t>
            </a: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2286000" y="1143000"/>
            <a:ext cx="2952750" cy="1112838"/>
          </a:xfrm>
          <a:prstGeom prst="cloudCallout">
            <a:avLst>
              <a:gd name="adj1" fmla="val 17310"/>
              <a:gd name="adj2" fmla="val 97361"/>
            </a:avLst>
          </a:prstGeom>
          <a:solidFill>
            <a:srgbClr val="B4EAD9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0A22E">
                    <a:lumMod val="75000"/>
                  </a:srgbClr>
                </a:solidFill>
                <a:effectLst/>
                <a:uLnTx/>
                <a:uFillTx/>
              </a:rPr>
              <a:t>БЛИНЫ</a:t>
            </a:r>
          </a:p>
        </p:txBody>
      </p:sp>
      <p:sp>
        <p:nvSpPr>
          <p:cNvPr id="13" name="AutoShape 30"/>
          <p:cNvSpPr>
            <a:spLocks noChangeArrowheads="1"/>
          </p:cNvSpPr>
          <p:nvPr/>
        </p:nvSpPr>
        <p:spPr bwMode="auto">
          <a:xfrm rot="1214487">
            <a:off x="5761038" y="1771650"/>
            <a:ext cx="2673350" cy="1566863"/>
          </a:xfrm>
          <a:prstGeom prst="cloudCallout">
            <a:avLst>
              <a:gd name="adj1" fmla="val -43620"/>
              <a:gd name="adj2" fmla="val 61273"/>
            </a:avLst>
          </a:prstGeom>
          <a:solidFill>
            <a:srgbClr val="C7BAE4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</a:rPr>
              <a:t>ЧУЧЕЛО ЗИМЫ</a:t>
            </a:r>
          </a:p>
        </p:txBody>
      </p:sp>
      <p:sp>
        <p:nvSpPr>
          <p:cNvPr id="14" name="AutoShape 34"/>
          <p:cNvSpPr>
            <a:spLocks noChangeArrowheads="1"/>
          </p:cNvSpPr>
          <p:nvPr/>
        </p:nvSpPr>
        <p:spPr bwMode="auto">
          <a:xfrm>
            <a:off x="4214813" y="5500688"/>
            <a:ext cx="3214687" cy="1057275"/>
          </a:xfrm>
          <a:prstGeom prst="cloudCallout">
            <a:avLst>
              <a:gd name="adj1" fmla="val -7468"/>
              <a:gd name="adj2" fmla="val -83847"/>
            </a:avLst>
          </a:prstGeom>
          <a:solidFill>
            <a:srgbClr val="D0C2DC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ИГРЫ</a:t>
            </a:r>
          </a:p>
        </p:txBody>
      </p:sp>
    </p:spTree>
    <p:extLst>
      <p:ext uri="{BB962C8B-B14F-4D97-AF65-F5344CB8AC3E}">
        <p14:creationId xmlns:p14="http://schemas.microsoft.com/office/powerpoint/2010/main" val="279595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71557" y="2232203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С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187624" y="1131516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 smtClean="0">
                <a:solidFill>
                  <a:prstClr val="black"/>
                </a:solidFill>
              </a:rPr>
              <a:t>П</a:t>
            </a:r>
            <a:endParaRPr lang="ru-RU" sz="4800" b="1" dirty="0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411760" y="652723"/>
            <a:ext cx="914400" cy="9144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 smtClean="0">
                <a:solidFill>
                  <a:prstClr val="black"/>
                </a:solidFill>
              </a:rPr>
              <a:t>А</a:t>
            </a:r>
            <a:endParaRPr lang="ru-RU" sz="4800" b="1" dirty="0">
              <a:solidFill>
                <a:prstClr val="black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995936" y="437229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>
                <a:solidFill>
                  <a:prstClr val="black"/>
                </a:solidFill>
              </a:rPr>
              <a:t>С</a:t>
            </a:r>
          </a:p>
        </p:txBody>
      </p:sp>
      <p:sp>
        <p:nvSpPr>
          <p:cNvPr id="7" name="Овал 6"/>
          <p:cNvSpPr/>
          <p:nvPr/>
        </p:nvSpPr>
        <p:spPr>
          <a:xfrm>
            <a:off x="5436096" y="611128"/>
            <a:ext cx="914400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 smtClean="0">
                <a:solidFill>
                  <a:prstClr val="black"/>
                </a:solidFill>
              </a:rPr>
              <a:t>И</a:t>
            </a:r>
            <a:endParaRPr lang="ru-RU" sz="4800" b="1" dirty="0">
              <a:solidFill>
                <a:prstClr val="black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804248" y="1400931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 smtClean="0">
                <a:solidFill>
                  <a:prstClr val="black"/>
                </a:solidFill>
              </a:rPr>
              <a:t>Б</a:t>
            </a:r>
            <a:endParaRPr lang="ru-RU" sz="4800" b="1" dirty="0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884368" y="2232203"/>
            <a:ext cx="914400" cy="914400"/>
          </a:xfrm>
          <a:prstGeom prst="ellipse">
            <a:avLst/>
          </a:prstGeom>
          <a:solidFill>
            <a:srgbClr val="F31929"/>
          </a:solidFill>
          <a:ln>
            <a:solidFill>
              <a:srgbClr val="F31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 smtClean="0">
                <a:solidFill>
                  <a:prstClr val="black"/>
                </a:solidFill>
              </a:rPr>
              <a:t>О</a:t>
            </a:r>
            <a:endParaRPr lang="ru-RU" sz="48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22310" y="3356992"/>
            <a:ext cx="62616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за работу на уроке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34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863043" cy="5602852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Тема урока: 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  <a:cs typeface="Aharoni" pitchFamily="2" charset="-79"/>
              </a:rPr>
              <a:t>Весёлый праздник Масленица.</a:t>
            </a:r>
            <a:r>
              <a:rPr lang="ru-RU" sz="2400" b="1" dirty="0">
                <a:solidFill>
                  <a:srgbClr val="FF0000"/>
                </a:solidFill>
                <a:cs typeface="Aharoni" pitchFamily="2" charset="-79"/>
              </a:rPr>
              <a:t/>
            </a:r>
            <a:br>
              <a:rPr lang="ru-RU" sz="2400" b="1" dirty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400" b="1" dirty="0" smtClean="0">
                <a:solidFill>
                  <a:srgbClr val="FF0000"/>
                </a:solidFill>
                <a:cs typeface="Aharoni" pitchFamily="2" charset="-79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Цель урока</a:t>
            </a:r>
            <a:r>
              <a:rPr lang="ru-RU" sz="2400" b="1" dirty="0" smtClean="0">
                <a:solidFill>
                  <a:srgbClr val="C00000"/>
                </a:solidFill>
                <a:cs typeface="Aharoni" pitchFamily="2" charset="-79"/>
              </a:rPr>
              <a:t>: </a:t>
            </a:r>
            <a:br>
              <a:rPr lang="ru-RU" sz="2400" b="1" dirty="0" smtClean="0">
                <a:solidFill>
                  <a:srgbClr val="C00000"/>
                </a:solidFill>
                <a:cs typeface="Aharoni" pitchFamily="2" charset="-79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знакомство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/>
                <a:cs typeface="Aharoni" pitchFamily="2" charset="-79"/>
              </a:rPr>
              <a:t>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/>
                <a:cs typeface="Aharoni" pitchFamily="2" charset="-79"/>
              </a:rPr>
              <a:t>с древними 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  <a:effectLst/>
                <a:cs typeface="Aharoni" pitchFamily="2" charset="-79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/>
                <a:cs typeface="Aharoni" pitchFamily="2" charset="-79"/>
              </a:rPr>
              <a:t>традициями празднования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Масленицы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.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/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</a:br>
            <a:r>
              <a:rPr lang="ru-RU" sz="2400" b="1" dirty="0" smtClean="0">
                <a:solidFill>
                  <a:srgbClr val="C00000"/>
                </a:solidFill>
                <a:effectLst/>
                <a:cs typeface="Aharoni" pitchFamily="2" charset="-79"/>
              </a:rPr>
              <a:t>Задачи урока:   </a:t>
            </a:r>
            <a:br>
              <a:rPr lang="ru-RU" sz="2400" b="1" dirty="0" smtClean="0">
                <a:solidFill>
                  <a:srgbClr val="C00000"/>
                </a:solidFill>
                <a:effectLst/>
                <a:cs typeface="Aharoni" pitchFamily="2" charset="-79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/>
                <a:cs typeface="Aharoni" pitchFamily="2" charset="-79"/>
              </a:rPr>
              <a:t>принять участие в празднике в рамках урока;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/>
                <a:cs typeface="Aharoni" pitchFamily="2" charset="-79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/>
                <a:cs typeface="Aharoni" pitchFamily="2" charset="-79"/>
              </a:rPr>
              <a:t>познакомиться с произведениями музыкального  и изобразительного искусства раскрывающие образ праздника, провести сравнительный анализ.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/>
                <a:cs typeface="Aharoni" pitchFamily="2" charset="-79"/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Узнать имеет ли место </a:t>
            </a:r>
            <a:r>
              <a:rPr lang="ru-RU" sz="240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праздника Масленица в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современное время.</a:t>
            </a:r>
            <a:r>
              <a:rPr lang="ru-RU" sz="2400" b="1" dirty="0" smtClean="0">
                <a:solidFill>
                  <a:srgbClr val="C00000"/>
                </a:solidFill>
                <a:effectLst/>
                <a:cs typeface="Aharoni" pitchFamily="2" charset="-79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/>
                <a:cs typeface="Aharoni" pitchFamily="2" charset="-79"/>
              </a:rPr>
            </a:br>
            <a:r>
              <a:rPr lang="ru-RU" sz="2400" b="1" dirty="0" smtClean="0">
                <a:solidFill>
                  <a:srgbClr val="C00000"/>
                </a:solidFill>
                <a:effectLst/>
                <a:cs typeface="Aharoni" pitchFamily="2" charset="-79"/>
              </a:rPr>
              <a:t>       </a:t>
            </a:r>
            <a:endParaRPr lang="ru-RU" sz="2400" b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2400" dirty="0" smtClean="0"/>
          </a:p>
          <a:p>
            <a:pPr algn="l"/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3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Встреча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340768"/>
            <a:ext cx="777686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1287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Заигрыш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196752"/>
            <a:ext cx="7704856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6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Масленица </a:t>
            </a:r>
            <a:r>
              <a:rPr lang="ru-RU" b="1" dirty="0" smtClean="0">
                <a:solidFill>
                  <a:srgbClr val="C00000"/>
                </a:solidFill>
              </a:rPr>
              <a:t>– </a:t>
            </a:r>
            <a:r>
              <a:rPr lang="ru-RU" b="1" dirty="0" err="1" smtClean="0">
                <a:solidFill>
                  <a:srgbClr val="C00000"/>
                </a:solidFill>
              </a:rPr>
              <a:t>объедуха</a:t>
            </a:r>
            <a:r>
              <a:rPr lang="ru-RU" b="1" dirty="0" smtClean="0">
                <a:solidFill>
                  <a:srgbClr val="C00000"/>
                </a:solidFill>
              </a:rPr>
              <a:t>. Лакомка.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71600" y="1484784"/>
            <a:ext cx="7200800" cy="5112568"/>
          </a:xfrm>
          <a:prstGeom prst="rect">
            <a:avLst/>
          </a:prstGeom>
        </p:spPr>
      </p:pic>
      <p:pic>
        <p:nvPicPr>
          <p:cNvPr id="3" name="Как вставала я ранёшенько 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2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3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>
                <a:solidFill>
                  <a:srgbClr val="008000"/>
                </a:solidFill>
              </a:rPr>
              <a:t>Четверг – широкая Масленица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017356"/>
            <a:ext cx="4038600" cy="366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648200" y="4077072"/>
            <a:ext cx="4038600" cy="201892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ru-RU" b="1" dirty="0" smtClean="0">
                <a:solidFill>
                  <a:srgbClr val="CC3300"/>
                </a:solidFill>
              </a:rPr>
              <a:t>Широкая Масленица,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>
                <a:solidFill>
                  <a:srgbClr val="CC3300"/>
                </a:solidFill>
              </a:rPr>
              <a:t>Мы тобою хвалимся,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>
                <a:solidFill>
                  <a:srgbClr val="CC3300"/>
                </a:solidFill>
              </a:rPr>
              <a:t>На горах катаемся,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>
                <a:solidFill>
                  <a:srgbClr val="CC3300"/>
                </a:solidFill>
              </a:rPr>
              <a:t>Блинами объедаемся!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131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dirty="0" smtClean="0"/>
              <a:t>Борис Михайлович Кустодиев</a:t>
            </a:r>
            <a:br>
              <a:rPr lang="ru-RU" sz="3600" dirty="0" smtClean="0"/>
            </a:br>
            <a:r>
              <a:rPr lang="ru-RU" sz="3600" dirty="0" smtClean="0"/>
              <a:t>Масленица</a:t>
            </a:r>
            <a:endParaRPr lang="ru-RU" sz="3600" dirty="0"/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Picture 7" descr="13_00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07022" y="2118233"/>
            <a:ext cx="2770277" cy="2390887"/>
          </a:xfr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561662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147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9300" y="23813"/>
            <a:ext cx="7840663" cy="673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60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екс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187</Words>
  <Application>Microsoft Office PowerPoint</Application>
  <PresentationFormat>Экран (4:3)</PresentationFormat>
  <Paragraphs>58</Paragraphs>
  <Slides>22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1_Апекс</vt:lpstr>
      <vt:lpstr>   Районный семинар учителей музыки</vt:lpstr>
      <vt:lpstr>Презентация PowerPoint</vt:lpstr>
      <vt:lpstr> Тема урока:  Весёлый праздник Масленица.  Цель урока:  знакомство с древними  традициями празднования Масленицы.  Задачи урока:    принять участие в празднике в рамках урока; познакомиться с произведениями музыкального  и изобразительного искусства раскрывающие образ праздника, провести сравнительный анализ. Узнать имеет ли место праздника Масленица в современное время.        </vt:lpstr>
      <vt:lpstr>Встреча</vt:lpstr>
      <vt:lpstr>Заигрыш</vt:lpstr>
      <vt:lpstr>Масленица – объедуха. Лакомка.</vt:lpstr>
      <vt:lpstr>Четверг – широкая Масленица</vt:lpstr>
      <vt:lpstr>Борис Михайлович Кустодиев Масленица</vt:lpstr>
      <vt:lpstr>Презентация PowerPoint</vt:lpstr>
      <vt:lpstr>Презентация PowerPoint</vt:lpstr>
      <vt:lpstr>Презентация PowerPoint</vt:lpstr>
      <vt:lpstr>Борис Михайлович Кустодиев Масленица</vt:lpstr>
      <vt:lpstr>Презентация PowerPoint</vt:lpstr>
      <vt:lpstr>Не всё коту Масленица</vt:lpstr>
      <vt:lpstr>Воскресенье – «прощённый день», проводы</vt:lpstr>
      <vt:lpstr>Презентация PowerPoint</vt:lpstr>
      <vt:lpstr>Презентация PowerPoint</vt:lpstr>
      <vt:lpstr>Все гулять, резвиться вышли, как один!</vt:lpstr>
      <vt:lpstr>Целый день веселье.</vt:lpstr>
      <vt:lpstr>Прощание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39</cp:revision>
  <dcterms:created xsi:type="dcterms:W3CDTF">2015-02-08T09:37:12Z</dcterms:created>
  <dcterms:modified xsi:type="dcterms:W3CDTF">2019-12-27T14:49:57Z</dcterms:modified>
</cp:coreProperties>
</file>