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8" r:id="rId1"/>
  </p:sldMasterIdLst>
  <p:sldIdLst>
    <p:sldId id="256" r:id="rId2"/>
    <p:sldId id="259" r:id="rId3"/>
    <p:sldId id="260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F79E2E7E-F7DA-4971-AF33-FE9124C708B0}">
          <p14:sldIdLst>
            <p14:sldId id="256"/>
            <p14:sldId id="259"/>
            <p14:sldId id="260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56" autoAdjust="0"/>
    <p:restoredTop sz="94660"/>
  </p:normalViewPr>
  <p:slideViewPr>
    <p:cSldViewPr snapToGrid="0">
      <p:cViewPr varScale="1">
        <p:scale>
          <a:sx n="69" d="100"/>
          <a:sy n="69" d="100"/>
        </p:scale>
        <p:origin x="76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9B800-0ED8-46F9-9C0A-A6A178F114E2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3D2E1-939F-45E5-A0C3-C75E2F0B6042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4558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9B800-0ED8-46F9-9C0A-A6A178F114E2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3D2E1-939F-45E5-A0C3-C75E2F0B60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8452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9B800-0ED8-46F9-9C0A-A6A178F114E2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3D2E1-939F-45E5-A0C3-C75E2F0B60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82329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9B800-0ED8-46F9-9C0A-A6A178F114E2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3D2E1-939F-45E5-A0C3-C75E2F0B60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7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9B800-0ED8-46F9-9C0A-A6A178F114E2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3D2E1-939F-45E5-A0C3-C75E2F0B60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6940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9B800-0ED8-46F9-9C0A-A6A178F114E2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3D2E1-939F-45E5-A0C3-C75E2F0B6042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4676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9B800-0ED8-46F9-9C0A-A6A178F114E2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3D2E1-939F-45E5-A0C3-C75E2F0B60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8490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9B800-0ED8-46F9-9C0A-A6A178F114E2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3D2E1-939F-45E5-A0C3-C75E2F0B60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373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9B800-0ED8-46F9-9C0A-A6A178F114E2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3D2E1-939F-45E5-A0C3-C75E2F0B60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009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9B800-0ED8-46F9-9C0A-A6A178F114E2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3D2E1-939F-45E5-A0C3-C75E2F0B60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7534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FAA9B800-0ED8-46F9-9C0A-A6A178F114E2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73D2E1-939F-45E5-A0C3-C75E2F0B60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0239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9B800-0ED8-46F9-9C0A-A6A178F114E2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3D2E1-939F-45E5-A0C3-C75E2F0B60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618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FAA9B800-0ED8-46F9-9C0A-A6A178F114E2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773D2E1-939F-45E5-A0C3-C75E2F0B6042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6447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35826" y="828225"/>
            <a:ext cx="10058400" cy="3566160"/>
          </a:xfrm>
        </p:spPr>
        <p:txBody>
          <a:bodyPr>
            <a:normAutofit/>
          </a:bodyPr>
          <a:lstStyle/>
          <a:p>
            <a:r>
              <a:rPr lang="ru-RU" dirty="0" smtClean="0"/>
              <a:t>История языков программирования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69070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Pascal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 err="1"/>
              <a:t>Pascal</a:t>
            </a:r>
            <a:r>
              <a:rPr lang="ru-RU" dirty="0"/>
              <a:t> (назван в честь </a:t>
            </a:r>
            <a:r>
              <a:rPr lang="ru-RU" dirty="0" err="1"/>
              <a:t>Блеза</a:t>
            </a:r>
            <a:r>
              <a:rPr lang="ru-RU" dirty="0"/>
              <a:t> Паскаля) — это чисто процедурный язык программирования, часто использующийся для обучения структурному </a:t>
            </a:r>
            <a:r>
              <a:rPr lang="ru-RU" dirty="0" smtClean="0"/>
              <a:t>программированию.</a:t>
            </a:r>
            <a:br>
              <a:rPr lang="ru-RU" dirty="0" smtClean="0"/>
            </a:br>
            <a:r>
              <a:rPr lang="ru-RU" dirty="0" err="1"/>
              <a:t>Pascal</a:t>
            </a:r>
            <a:r>
              <a:rPr lang="ru-RU" dirty="0"/>
              <a:t> был разработан </a:t>
            </a:r>
            <a:r>
              <a:rPr lang="ru-RU" dirty="0" err="1"/>
              <a:t>Никлаусом</a:t>
            </a:r>
            <a:r>
              <a:rPr lang="ru-RU" dirty="0"/>
              <a:t> Виртом в 1970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0075" y="1846263"/>
            <a:ext cx="3813450" cy="4022725"/>
          </a:xfrm>
        </p:spPr>
      </p:pic>
    </p:spTree>
    <p:extLst>
      <p:ext uri="{BB962C8B-B14F-4D97-AF65-F5344CB8AC3E}">
        <p14:creationId xmlns:p14="http://schemas.microsoft.com/office/powerpoint/2010/main" val="1097564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Си</a:t>
            </a:r>
            <a:r>
              <a:rPr lang="ru-RU" dirty="0"/>
              <a:t> (англ. </a:t>
            </a:r>
            <a:r>
              <a:rPr lang="ru-RU" i="1" dirty="0"/>
              <a:t>C</a:t>
            </a:r>
            <a:r>
              <a:rPr lang="ru-RU" dirty="0"/>
              <a:t>) — компилируемый статически типизированный язык программирования общего назначения, разработанный в 1969—1973 годах сотрудником </a:t>
            </a:r>
            <a:r>
              <a:rPr lang="ru-RU" dirty="0" err="1"/>
              <a:t>Bell</a:t>
            </a:r>
            <a:r>
              <a:rPr lang="ru-RU" dirty="0"/>
              <a:t> </a:t>
            </a:r>
            <a:r>
              <a:rPr lang="ru-RU" dirty="0" err="1"/>
              <a:t>Labs</a:t>
            </a:r>
            <a:r>
              <a:rPr lang="ru-RU" dirty="0"/>
              <a:t> </a:t>
            </a:r>
            <a:r>
              <a:rPr lang="ru-RU" dirty="0" err="1"/>
              <a:t>Деннисом</a:t>
            </a:r>
            <a:r>
              <a:rPr lang="ru-RU" dirty="0"/>
              <a:t> </a:t>
            </a:r>
            <a:r>
              <a:rPr lang="ru-RU" dirty="0" err="1"/>
              <a:t>Ритчи</a:t>
            </a:r>
            <a:r>
              <a:rPr lang="ru-RU" dirty="0"/>
              <a:t> как развитие языка Би. Первоначально был разработан для реализации операционной системы UNIX, но впоследствии был перенесён на множество других </a:t>
            </a:r>
            <a:r>
              <a:rPr lang="ru-RU" dirty="0" err="1" smtClean="0"/>
              <a:t>платформю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238" y="2630940"/>
            <a:ext cx="4937125" cy="2453371"/>
          </a:xfrm>
        </p:spPr>
      </p:pic>
    </p:spTree>
    <p:extLst>
      <p:ext uri="{BB962C8B-B14F-4D97-AF65-F5344CB8AC3E}">
        <p14:creationId xmlns:p14="http://schemas.microsoft.com/office/powerpoint/2010/main" val="7518228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</a:t>
            </a:r>
            <a:r>
              <a:rPr lang="ru-RU" b="1" dirty="0"/>
              <a:t>++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C++</a:t>
            </a:r>
            <a:r>
              <a:rPr lang="ru-RU" dirty="0"/>
              <a:t> (читается </a:t>
            </a:r>
            <a:r>
              <a:rPr lang="ru-RU" i="1" dirty="0" smtClean="0"/>
              <a:t>си-плюс-плюс</a:t>
            </a:r>
            <a:r>
              <a:rPr lang="ru-RU" dirty="0" smtClean="0"/>
              <a:t>)</a:t>
            </a:r>
            <a:r>
              <a:rPr lang="ru-RU" dirty="0"/>
              <a:t> </a:t>
            </a:r>
            <a:r>
              <a:rPr lang="ru-RU" dirty="0" smtClean="0"/>
              <a:t>—компилируемый, </a:t>
            </a:r>
            <a:r>
              <a:rPr lang="ru-RU" dirty="0" err="1" smtClean="0"/>
              <a:t>статистическитипизораванный</a:t>
            </a:r>
            <a:r>
              <a:rPr lang="ru-RU" dirty="0" smtClean="0"/>
              <a:t> </a:t>
            </a:r>
            <a:r>
              <a:rPr lang="ru-RU" dirty="0"/>
              <a:t> </a:t>
            </a:r>
            <a:r>
              <a:rPr lang="ru-RU" dirty="0" smtClean="0"/>
              <a:t>язык программирования</a:t>
            </a:r>
            <a:r>
              <a:rPr lang="ru-RU" dirty="0"/>
              <a:t> общего назначения</a:t>
            </a:r>
            <a:r>
              <a:rPr lang="ru-RU" dirty="0" smtClean="0"/>
              <a:t>.</a:t>
            </a:r>
            <a:r>
              <a:rPr lang="ru-RU" dirty="0"/>
              <a:t> Язык возник в начале 1980-х годов, когда сотрудник фирмы </a:t>
            </a:r>
            <a:r>
              <a:rPr lang="ru-RU" dirty="0" err="1"/>
              <a:t>Be</a:t>
            </a:r>
            <a:r>
              <a:rPr lang="en-US" dirty="0" err="1"/>
              <a:t>ll</a:t>
            </a:r>
            <a:r>
              <a:rPr lang="ru-RU" dirty="0"/>
              <a:t> </a:t>
            </a:r>
            <a:r>
              <a:rPr lang="ru-RU" dirty="0" err="1"/>
              <a:t>Labs</a:t>
            </a:r>
            <a:r>
              <a:rPr lang="ru-RU" dirty="0"/>
              <a:t> </a:t>
            </a:r>
            <a:r>
              <a:rPr lang="ru-RU" dirty="0" err="1"/>
              <a:t>Бьёрн</a:t>
            </a:r>
            <a:r>
              <a:rPr lang="ru-RU" dirty="0"/>
              <a:t> Страуструп</a:t>
            </a:r>
            <a:r>
              <a:rPr lang="en-US" dirty="0"/>
              <a:t> </a:t>
            </a:r>
            <a:r>
              <a:rPr lang="ru-RU" dirty="0"/>
              <a:t>придумал ряд усовершенствований к языку C под собственные нужды</a:t>
            </a:r>
          </a:p>
          <a:p>
            <a:pPr marL="0" indent="0">
              <a:buNone/>
            </a:pPr>
            <a:r>
              <a:rPr lang="ru-RU" dirty="0" smtClean="0"/>
              <a:t>.</a:t>
            </a:r>
            <a:r>
              <a:rPr lang="ru-RU" dirty="0"/>
              <a:t> 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238" y="2454659"/>
            <a:ext cx="4937125" cy="2805932"/>
          </a:xfrm>
        </p:spPr>
      </p:pic>
    </p:spTree>
    <p:extLst>
      <p:ext uri="{BB962C8B-B14F-4D97-AF65-F5344CB8AC3E}">
        <p14:creationId xmlns:p14="http://schemas.microsoft.com/office/powerpoint/2010/main" val="4600963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/>
              <a:t>Python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Названный в честь британской комедийной труппы «Монти </a:t>
            </a:r>
            <a:r>
              <a:rPr lang="ru-RU" dirty="0" err="1"/>
              <a:t>Пайтон</a:t>
            </a:r>
            <a:r>
              <a:rPr lang="ru-RU" dirty="0"/>
              <a:t>», </a:t>
            </a:r>
            <a:r>
              <a:rPr lang="ru-RU" dirty="0" err="1"/>
              <a:t>Python</a:t>
            </a:r>
            <a:r>
              <a:rPr lang="ru-RU" dirty="0"/>
              <a:t> был разработан Гвидо Ван </a:t>
            </a:r>
            <a:r>
              <a:rPr lang="ru-RU" dirty="0" err="1"/>
              <a:t>Россумом</a:t>
            </a:r>
            <a:r>
              <a:rPr lang="ru-RU" dirty="0"/>
              <a:t>. Это универсальный язык программирования высокого уровня, созданный для поддержки различных стилей программирования и приятный в использовании (ряд руководств, примеров и инструкций часто содержат ссылки на </a:t>
            </a:r>
            <a:r>
              <a:rPr lang="ru-RU" dirty="0" err="1"/>
              <a:t>Monty</a:t>
            </a:r>
            <a:r>
              <a:rPr lang="ru-RU" dirty="0"/>
              <a:t> </a:t>
            </a:r>
            <a:r>
              <a:rPr lang="ru-RU" dirty="0" err="1"/>
              <a:t>Python</a:t>
            </a:r>
            <a:r>
              <a:rPr lang="ru-RU" dirty="0"/>
              <a:t>). </a:t>
            </a:r>
            <a:r>
              <a:rPr lang="ru-RU" dirty="0" err="1"/>
              <a:t>Python</a:t>
            </a:r>
            <a:r>
              <a:rPr lang="ru-RU" dirty="0"/>
              <a:t> по сей день является одним из самых популярных языков программирования в мире, который используют такие компании, как </a:t>
            </a:r>
            <a:r>
              <a:rPr lang="ru-RU" dirty="0" err="1"/>
              <a:t>Google</a:t>
            </a:r>
            <a:r>
              <a:rPr lang="ru-RU" dirty="0"/>
              <a:t>, </a:t>
            </a:r>
            <a:r>
              <a:rPr lang="ru-RU" dirty="0" err="1"/>
              <a:t>Yahoo</a:t>
            </a:r>
            <a:r>
              <a:rPr lang="ru-RU" dirty="0"/>
              <a:t> и </a:t>
            </a:r>
            <a:r>
              <a:rPr lang="ru-RU" dirty="0" err="1" smtClean="0"/>
              <a:t>Spotify</a:t>
            </a:r>
            <a:r>
              <a:rPr lang="ru-RU" dirty="0" smtClean="0"/>
              <a:t>. Был написан в 1991 году.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629" y="1846263"/>
            <a:ext cx="3028343" cy="4022725"/>
          </a:xfrm>
        </p:spPr>
      </p:pic>
    </p:spTree>
    <p:extLst>
      <p:ext uri="{BB962C8B-B14F-4D97-AF65-F5344CB8AC3E}">
        <p14:creationId xmlns:p14="http://schemas.microsoft.com/office/powerpoint/2010/main" val="10860654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err="1" smtClean="0"/>
              <a:t>Java</a:t>
            </a:r>
            <a:r>
              <a:rPr lang="ru-RU" dirty="0"/>
              <a:t> — строго типизированный объектно-ориентированный язык программирования общего назначения, разработанный компанией </a:t>
            </a:r>
            <a:r>
              <a:rPr lang="ru-RU" dirty="0" err="1"/>
              <a:t>Sun</a:t>
            </a:r>
            <a:r>
              <a:rPr lang="ru-RU" dirty="0"/>
              <a:t> </a:t>
            </a:r>
            <a:r>
              <a:rPr lang="ru-RU" dirty="0" err="1" smtClean="0"/>
              <a:t>Microsystems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ru-RU" dirty="0"/>
              <a:t>Дата официального выпуска — 23 мая 1995 года.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238" y="2293120"/>
            <a:ext cx="4937125" cy="3129011"/>
          </a:xfrm>
        </p:spPr>
      </p:pic>
    </p:spTree>
    <p:extLst>
      <p:ext uri="{BB962C8B-B14F-4D97-AF65-F5344CB8AC3E}">
        <p14:creationId xmlns:p14="http://schemas.microsoft.com/office/powerpoint/2010/main" val="33110212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PHP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Ранее известный как «Персональная домашняя страница», что теперь означает «Препроцессор гипертекста», PHP был разработан </a:t>
            </a:r>
            <a:r>
              <a:rPr lang="ru-RU" dirty="0" err="1"/>
              <a:t>Расмусом</a:t>
            </a:r>
            <a:r>
              <a:rPr lang="ru-RU" dirty="0"/>
              <a:t> </a:t>
            </a:r>
            <a:r>
              <a:rPr lang="ru-RU" dirty="0" err="1"/>
              <a:t>Лердорфом</a:t>
            </a:r>
            <a:r>
              <a:rPr lang="ru-RU" dirty="0"/>
              <a:t>. Его основное применение включает создание и поддержку динамических веб-страниц, а также разработку на стороне сервера . Некоторые из крупнейших компаний по всему миру используют PHP, включая </a:t>
            </a:r>
            <a:r>
              <a:rPr lang="ru-RU" dirty="0" err="1"/>
              <a:t>Facebook</a:t>
            </a:r>
            <a:r>
              <a:rPr lang="ru-RU" dirty="0"/>
              <a:t>, </a:t>
            </a:r>
            <a:r>
              <a:rPr lang="ru-RU" dirty="0" err="1"/>
              <a:t>Wikipedia</a:t>
            </a:r>
            <a:r>
              <a:rPr lang="ru-RU" dirty="0"/>
              <a:t>, </a:t>
            </a:r>
            <a:r>
              <a:rPr lang="ru-RU" dirty="0" err="1"/>
              <a:t>Digg</a:t>
            </a:r>
            <a:r>
              <a:rPr lang="ru-RU" dirty="0"/>
              <a:t>, </a:t>
            </a:r>
            <a:r>
              <a:rPr lang="ru-RU" dirty="0" err="1"/>
              <a:t>WordPress</a:t>
            </a:r>
            <a:r>
              <a:rPr lang="ru-RU" dirty="0"/>
              <a:t> и </a:t>
            </a:r>
            <a:r>
              <a:rPr lang="ru-RU" dirty="0" err="1"/>
              <a:t>Joomla</a:t>
            </a:r>
            <a:r>
              <a:rPr lang="ru-RU" dirty="0" smtClean="0"/>
              <a:t>.</a:t>
            </a:r>
            <a:r>
              <a:rPr lang="ru-RU" dirty="0"/>
              <a:t> 8 июня 1995 года вышел </a:t>
            </a:r>
            <a:r>
              <a:rPr lang="ru-RU" dirty="0" err="1"/>
              <a:t>Personal</a:t>
            </a:r>
            <a:r>
              <a:rPr lang="ru-RU" dirty="0"/>
              <a:t> </a:t>
            </a:r>
            <a:r>
              <a:rPr lang="ru-RU" dirty="0" err="1"/>
              <a:t>Home</a:t>
            </a:r>
            <a:r>
              <a:rPr lang="ru-RU" dirty="0"/>
              <a:t> </a:t>
            </a:r>
            <a:r>
              <a:rPr lang="ru-RU" dirty="0" err="1"/>
              <a:t>Page</a:t>
            </a:r>
            <a:r>
              <a:rPr lang="ru-RU" dirty="0"/>
              <a:t> (PHP </a:t>
            </a:r>
            <a:r>
              <a:rPr lang="ru-RU" dirty="0" err="1"/>
              <a:t>Tools</a:t>
            </a:r>
            <a:r>
              <a:rPr lang="ru-RU" dirty="0"/>
              <a:t>) </a:t>
            </a:r>
            <a:r>
              <a:rPr lang="ru-RU" dirty="0" err="1"/>
              <a:t>version</a:t>
            </a:r>
            <a:r>
              <a:rPr lang="ru-RU" dirty="0"/>
              <a:t> 1.0 — первый публичный релиз.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238" y="1910118"/>
            <a:ext cx="4937125" cy="3895015"/>
          </a:xfrm>
        </p:spPr>
      </p:pic>
    </p:spTree>
    <p:extLst>
      <p:ext uri="{BB962C8B-B14F-4D97-AF65-F5344CB8AC3E}">
        <p14:creationId xmlns:p14="http://schemas.microsoft.com/office/powerpoint/2010/main" val="29579133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Groovy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dirty="0" err="1"/>
              <a:t>Groovy</a:t>
            </a:r>
            <a:r>
              <a:rPr lang="ru-RU" dirty="0"/>
              <a:t> — объектно-ориентированный язык программирования, разработанный для платформы </a:t>
            </a:r>
            <a:r>
              <a:rPr lang="ru-RU" dirty="0" err="1"/>
              <a:t>Java</a:t>
            </a:r>
            <a:r>
              <a:rPr lang="ru-RU" dirty="0"/>
              <a:t> как дополнение к языку </a:t>
            </a:r>
            <a:r>
              <a:rPr lang="ru-RU" dirty="0" err="1"/>
              <a:t>Java</a:t>
            </a:r>
            <a:r>
              <a:rPr lang="ru-RU" dirty="0"/>
              <a:t> с возможностями </a:t>
            </a:r>
            <a:r>
              <a:rPr lang="ru-RU" dirty="0" err="1"/>
              <a:t>Python</a:t>
            </a:r>
            <a:r>
              <a:rPr lang="ru-RU" dirty="0"/>
              <a:t>, </a:t>
            </a:r>
            <a:r>
              <a:rPr lang="ru-RU" dirty="0" err="1"/>
              <a:t>Ruby</a:t>
            </a:r>
            <a:r>
              <a:rPr lang="ru-RU" dirty="0"/>
              <a:t> и </a:t>
            </a:r>
            <a:r>
              <a:rPr lang="ru-RU" dirty="0" err="1"/>
              <a:t>Smalltalk</a:t>
            </a:r>
            <a:r>
              <a:rPr lang="ru-RU" dirty="0" smtClean="0"/>
              <a:t>.</a:t>
            </a:r>
            <a:r>
              <a:rPr lang="en-US" dirty="0" smtClean="0"/>
              <a:t> </a:t>
            </a:r>
            <a:r>
              <a:rPr lang="ru-RU" dirty="0" smtClean="0"/>
              <a:t>Был написан в 2003 году.</a:t>
            </a:r>
            <a:endParaRPr lang="ru-RU" dirty="0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238" y="2249612"/>
            <a:ext cx="4937125" cy="3216026"/>
          </a:xfrm>
        </p:spPr>
      </p:pic>
    </p:spTree>
    <p:extLst>
      <p:ext uri="{BB962C8B-B14F-4D97-AF65-F5344CB8AC3E}">
        <p14:creationId xmlns:p14="http://schemas.microsoft.com/office/powerpoint/2010/main" val="24370372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/>
              <a:t>Swift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b="1" dirty="0" err="1"/>
              <a:t>Swift</a:t>
            </a:r>
            <a:r>
              <a:rPr lang="ru-RU" dirty="0"/>
              <a:t> — открытый </a:t>
            </a:r>
            <a:r>
              <a:rPr lang="ru-RU" dirty="0" err="1"/>
              <a:t>мультипарадигмальный</a:t>
            </a:r>
            <a:r>
              <a:rPr lang="ru-RU" dirty="0"/>
              <a:t> компилируемый язык программирования общего назначения. Создан компанией </a:t>
            </a:r>
            <a:r>
              <a:rPr lang="ru-RU" dirty="0" err="1"/>
              <a:t>Apple</a:t>
            </a:r>
            <a:r>
              <a:rPr lang="ru-RU" dirty="0"/>
              <a:t> в первую очередь для разработчиков </a:t>
            </a:r>
            <a:r>
              <a:rPr lang="ru-RU" dirty="0" err="1"/>
              <a:t>iOS</a:t>
            </a:r>
            <a:r>
              <a:rPr lang="ru-RU" dirty="0"/>
              <a:t> и </a:t>
            </a:r>
            <a:r>
              <a:rPr lang="ru-RU" dirty="0" err="1"/>
              <a:t>macOS</a:t>
            </a:r>
            <a:r>
              <a:rPr lang="ru-RU" dirty="0"/>
              <a:t> (в настоящий момент вышел за рамки этих </a:t>
            </a:r>
            <a:r>
              <a:rPr lang="ru-RU" dirty="0" smtClean="0"/>
              <a:t>ОС</a:t>
            </a:r>
            <a:r>
              <a:rPr lang="ru-RU" dirty="0"/>
              <a:t> 2 июня 2014 года на конференции WWDC </a:t>
            </a:r>
            <a:r>
              <a:rPr lang="ru-RU" dirty="0" err="1"/>
              <a:t>Swift</a:t>
            </a:r>
            <a:r>
              <a:rPr lang="ru-RU" dirty="0"/>
              <a:t> был официально </a:t>
            </a:r>
            <a:r>
              <a:rPr lang="ru-RU" dirty="0" smtClean="0"/>
              <a:t>представлен.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4675" y="2919046"/>
            <a:ext cx="4395788" cy="2218377"/>
          </a:xfrm>
        </p:spPr>
      </p:pic>
    </p:spTree>
    <p:extLst>
      <p:ext uri="{BB962C8B-B14F-4D97-AF65-F5344CB8AC3E}">
        <p14:creationId xmlns:p14="http://schemas.microsoft.com/office/powerpoint/2010/main" val="1717089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3312" y="729949"/>
            <a:ext cx="10058400" cy="1450757"/>
          </a:xfrm>
        </p:spPr>
        <p:txBody>
          <a:bodyPr>
            <a:normAutofit/>
          </a:bodyPr>
          <a:lstStyle/>
          <a:p>
            <a:r>
              <a:rPr lang="ru-RU" dirty="0" smtClean="0"/>
              <a:t>Программирование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2052918"/>
            <a:ext cx="5534880" cy="4195481"/>
          </a:xfrm>
        </p:spPr>
        <p:txBody>
          <a:bodyPr/>
          <a:lstStyle/>
          <a:p>
            <a:r>
              <a:rPr lang="ru-RU" dirty="0"/>
              <a:t>Программирование — это как основа, на которой держится наш современный мир. Оно помогает делать всё: от простых игр на телефоне до сложных расчетов на компьютере. В этом тексте я расскажу про несколько важных языков программирования, которые сильно повлияли на то, как мы живем и работаем.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8192" y="3153018"/>
            <a:ext cx="5060568" cy="309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767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Первый язык программирования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3435960" cy="3589338"/>
          </a:xfrm>
        </p:spPr>
        <p:txBody>
          <a:bodyPr>
            <a:normAutofit/>
          </a:bodyPr>
          <a:lstStyle/>
          <a:p>
            <a:r>
              <a:rPr lang="ru-RU" sz="2000" dirty="0"/>
              <a:t>Самый первый язык программирования был написан Адой Лавлейс еще в 1843 году для  машины Беббиджа, именно Ада ввела в обиход такие компьютерные термины как цикл и ячейка.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088423" y="1981200"/>
            <a:ext cx="2936241" cy="576262"/>
          </a:xfrm>
        </p:spPr>
        <p:txBody>
          <a:bodyPr/>
          <a:lstStyle/>
          <a:p>
            <a:r>
              <a:rPr lang="ru-RU" dirty="0" smtClean="0"/>
              <a:t>Ада Лавлейс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16"/>
          </p:nvPr>
        </p:nvSpPr>
        <p:spPr>
          <a:xfrm>
            <a:off x="3883659" y="2797320"/>
            <a:ext cx="6519402" cy="358933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u-RU" dirty="0" smtClean="0"/>
              <a:t>Машина Беббиджа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half" idx="17"/>
          </p:nvPr>
        </p:nvSpPr>
        <p:spPr>
          <a:xfrm flipH="1" flipV="1">
            <a:off x="10056813" y="6256338"/>
            <a:ext cx="151056" cy="3730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8423" y="3117637"/>
            <a:ext cx="1781175" cy="256222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1914" y="3121269"/>
            <a:ext cx="3300594" cy="2201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06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Планкалкюль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err="1"/>
              <a:t>Планкалкюль</a:t>
            </a:r>
            <a:r>
              <a:rPr lang="ru-RU" dirty="0"/>
              <a:t>  — первый в мире </a:t>
            </a:r>
            <a:r>
              <a:rPr lang="ru-RU" dirty="0" smtClean="0"/>
              <a:t>высокоуровневый язык программирования, </a:t>
            </a:r>
            <a:r>
              <a:rPr lang="ru-RU" dirty="0"/>
              <a:t>созданный </a:t>
            </a:r>
            <a:r>
              <a:rPr lang="ru-RU" dirty="0" smtClean="0"/>
              <a:t>немецким</a:t>
            </a:r>
            <a:r>
              <a:rPr lang="ru-RU" dirty="0"/>
              <a:t> инженером </a:t>
            </a:r>
            <a:r>
              <a:rPr lang="ru-RU" dirty="0" smtClean="0"/>
              <a:t>Конрадом </a:t>
            </a:r>
            <a:r>
              <a:rPr lang="ru-RU" dirty="0" err="1" smtClean="0"/>
              <a:t>Цузе</a:t>
            </a:r>
            <a:r>
              <a:rPr lang="ru-RU" dirty="0" smtClean="0"/>
              <a:t> </a:t>
            </a:r>
            <a:r>
              <a:rPr lang="ru-RU" dirty="0"/>
              <a:t> в 1943—1945 году и впервые опубликованный в 1948 году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/>
              <a:t>Был написан для компьютера </a:t>
            </a:r>
            <a:r>
              <a:rPr lang="en-US" dirty="0"/>
              <a:t>Z</a:t>
            </a:r>
            <a:r>
              <a:rPr lang="ru-RU" dirty="0"/>
              <a:t>4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Компьютер </a:t>
            </a:r>
            <a:r>
              <a:rPr lang="en-US" dirty="0" smtClean="0"/>
              <a:t>Z4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480" y="2488622"/>
            <a:ext cx="4203255" cy="3205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3257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Язык </a:t>
            </a:r>
            <a:r>
              <a:rPr lang="ru-RU" b="1" dirty="0" err="1"/>
              <a:t>асемблера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Язык ассемблера – система обозначений</a:t>
            </a:r>
            <a:r>
              <a:rPr lang="ru-RU" dirty="0"/>
              <a:t> </a:t>
            </a:r>
            <a:r>
              <a:rPr lang="ru-RU" dirty="0" smtClean="0"/>
              <a:t>используемая </a:t>
            </a:r>
            <a:r>
              <a:rPr lang="ru-RU" dirty="0"/>
              <a:t>для представления в удобно читаемой форме программ, записанных в </a:t>
            </a:r>
            <a:r>
              <a:rPr lang="ru-RU" dirty="0" smtClean="0"/>
              <a:t>машинном коде.</a:t>
            </a:r>
            <a:br>
              <a:rPr lang="ru-RU" dirty="0" smtClean="0"/>
            </a:br>
            <a:r>
              <a:rPr lang="ru-RU" dirty="0" smtClean="0"/>
              <a:t>Появился в 1949 году.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8073" y="1845734"/>
            <a:ext cx="2621163" cy="4172892"/>
          </a:xfrm>
        </p:spPr>
      </p:pic>
    </p:spTree>
    <p:extLst>
      <p:ext uri="{BB962C8B-B14F-4D97-AF65-F5344CB8AC3E}">
        <p14:creationId xmlns:p14="http://schemas.microsoft.com/office/powerpoint/2010/main" val="2717282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/>
              <a:t>Fortran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Фортран (</a:t>
            </a:r>
            <a:r>
              <a:rPr lang="ru-RU" dirty="0" err="1"/>
              <a:t>Fortran</a:t>
            </a:r>
            <a:r>
              <a:rPr lang="ru-RU" dirty="0"/>
              <a:t>) — первый реализованный язык программирования высокого уровня (после </a:t>
            </a:r>
            <a:r>
              <a:rPr lang="ru-RU" dirty="0" err="1" smtClean="0"/>
              <a:t>Планкакюля</a:t>
            </a:r>
            <a:r>
              <a:rPr lang="ru-RU" dirty="0" smtClean="0"/>
              <a:t>)</a:t>
            </a:r>
            <a:br>
              <a:rPr lang="ru-RU" dirty="0" smtClean="0"/>
            </a:br>
            <a:r>
              <a:rPr lang="ru-RU" dirty="0"/>
              <a:t>Создан в период с 1954 по 1957 год группой программистов под руководством Джона Бэкуса (</a:t>
            </a:r>
            <a:r>
              <a:rPr lang="ru-RU" dirty="0" err="1"/>
              <a:t>John</a:t>
            </a:r>
            <a:r>
              <a:rPr lang="ru-RU" dirty="0"/>
              <a:t> </a:t>
            </a:r>
            <a:r>
              <a:rPr lang="ru-RU" dirty="0" err="1"/>
              <a:t>Backus</a:t>
            </a:r>
            <a:r>
              <a:rPr lang="ru-RU" dirty="0"/>
              <a:t>) в корпорации IBM.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0678" y="1846263"/>
            <a:ext cx="3132245" cy="4022725"/>
          </a:xfrm>
        </p:spPr>
      </p:pic>
    </p:spTree>
    <p:extLst>
      <p:ext uri="{BB962C8B-B14F-4D97-AF65-F5344CB8AC3E}">
        <p14:creationId xmlns:p14="http://schemas.microsoft.com/office/powerpoint/2010/main" val="21322610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ALGOL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ALGOL</a:t>
            </a:r>
            <a:r>
              <a:rPr lang="ru-RU" dirty="0"/>
              <a:t> , </a:t>
            </a:r>
            <a:r>
              <a:rPr lang="ru-RU" dirty="0" smtClean="0"/>
              <a:t>язык программирования,</a:t>
            </a:r>
            <a:r>
              <a:rPr lang="ru-RU" dirty="0"/>
              <a:t> разработанный международным комитетом Ассоциации вычислительной техники (ACM) во главе с </a:t>
            </a:r>
            <a:r>
              <a:rPr lang="ru-RU" dirty="0" err="1" smtClean="0"/>
              <a:t>Алланом</a:t>
            </a:r>
            <a:r>
              <a:rPr lang="ru-RU" dirty="0" smtClean="0"/>
              <a:t> Дж. </a:t>
            </a:r>
            <a:r>
              <a:rPr lang="ru-RU" dirty="0" err="1" smtClean="0"/>
              <a:t>Персилои</a:t>
            </a:r>
            <a:r>
              <a:rPr lang="ru-RU" dirty="0"/>
              <a:t> </a:t>
            </a:r>
            <a:r>
              <a:rPr lang="ru-RU" dirty="0" smtClean="0"/>
              <a:t>из</a:t>
            </a:r>
            <a:r>
              <a:rPr lang="ru-RU" dirty="0"/>
              <a:t> </a:t>
            </a:r>
            <a:r>
              <a:rPr lang="ru-RU" dirty="0" err="1" smtClean="0"/>
              <a:t>Универсиета</a:t>
            </a:r>
            <a:r>
              <a:rPr lang="ru-RU" dirty="0" smtClean="0"/>
              <a:t> Карнеги- </a:t>
            </a:r>
            <a:r>
              <a:rPr lang="ru-RU" dirty="0" err="1" smtClean="0"/>
              <a:t>Меллона</a:t>
            </a:r>
            <a:r>
              <a:rPr lang="ru-RU" dirty="0"/>
              <a:t> в 1958–60 для публикации </a:t>
            </a:r>
            <a:r>
              <a:rPr lang="ru-RU" dirty="0" smtClean="0"/>
              <a:t>алгоритмов</a:t>
            </a:r>
            <a:r>
              <a:rPr lang="ru-RU" dirty="0"/>
              <a:t> , а также для выполнения вычислений. 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238" y="2029346"/>
            <a:ext cx="4937125" cy="3656558"/>
          </a:xfrm>
        </p:spPr>
      </p:pic>
    </p:spTree>
    <p:extLst>
      <p:ext uri="{BB962C8B-B14F-4D97-AF65-F5344CB8AC3E}">
        <p14:creationId xmlns:p14="http://schemas.microsoft.com/office/powerpoint/2010/main" val="22315107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KOBOL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dirty="0" err="1"/>
              <a:t>Кобо́л</a:t>
            </a:r>
            <a:r>
              <a:rPr lang="ru-RU" dirty="0"/>
              <a:t> (</a:t>
            </a:r>
            <a:r>
              <a:rPr lang="ru-RU" i="1" dirty="0"/>
              <a:t>COBOL</a:t>
            </a:r>
            <a:r>
              <a:rPr lang="ru-RU" dirty="0"/>
              <a:t>, </a:t>
            </a:r>
            <a:r>
              <a:rPr lang="ru-RU" i="1" dirty="0" err="1"/>
              <a:t>COmmon</a:t>
            </a:r>
            <a:r>
              <a:rPr lang="ru-RU" i="1" dirty="0"/>
              <a:t> </a:t>
            </a:r>
            <a:r>
              <a:rPr lang="ru-RU" i="1" dirty="0" err="1"/>
              <a:t>Business</a:t>
            </a:r>
            <a:r>
              <a:rPr lang="ru-RU" i="1" dirty="0"/>
              <a:t> </a:t>
            </a:r>
            <a:r>
              <a:rPr lang="ru-RU" i="1" dirty="0" err="1"/>
              <a:t>Oriented</a:t>
            </a:r>
            <a:r>
              <a:rPr lang="ru-RU" i="1" dirty="0"/>
              <a:t> </a:t>
            </a:r>
            <a:r>
              <a:rPr lang="ru-RU" i="1" dirty="0" err="1"/>
              <a:t>Language</a:t>
            </a:r>
            <a:r>
              <a:rPr lang="ru-RU" dirty="0"/>
              <a:t>) — один из старейших </a:t>
            </a:r>
            <a:r>
              <a:rPr lang="ru-RU" dirty="0" smtClean="0"/>
              <a:t>языков программирования</a:t>
            </a:r>
            <a:r>
              <a:rPr lang="ru-RU" dirty="0"/>
              <a:t> (первая версия выпущена в </a:t>
            </a:r>
            <a:r>
              <a:rPr lang="ru-RU" dirty="0" smtClean="0"/>
              <a:t>1959 году), </a:t>
            </a:r>
            <a:r>
              <a:rPr lang="ru-RU" dirty="0"/>
              <a:t>предназначенный, в первую очередь, для разработки бизнес-приложений.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0508" y="2109544"/>
            <a:ext cx="4372585" cy="3496163"/>
          </a:xfrm>
        </p:spPr>
      </p:pic>
    </p:spTree>
    <p:extLst>
      <p:ext uri="{BB962C8B-B14F-4D97-AF65-F5344CB8AC3E}">
        <p14:creationId xmlns:p14="http://schemas.microsoft.com/office/powerpoint/2010/main" val="2361672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BASIC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Универсальный код символических инструкций для начинающих или BASIC был разработан группой студентов Дартмутского колледжа. Этот язык был написан для студентов, которые плохо разбирались в математике или компьютерах. Этот язык был разработан основателями </a:t>
            </a:r>
            <a:r>
              <a:rPr lang="ru-RU" dirty="0" err="1"/>
              <a:t>Microsoft</a:t>
            </a:r>
            <a:r>
              <a:rPr lang="ru-RU" dirty="0"/>
              <a:t> Биллом Гейтсом и Полом Алленом и стал первым товарным продуктом компании.</a:t>
            </a:r>
            <a:br>
              <a:rPr lang="ru-RU" dirty="0"/>
            </a:br>
            <a:r>
              <a:rPr lang="ru-RU" dirty="0" smtClean="0"/>
              <a:t>Был написан в 1964 году.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534" y="1846263"/>
            <a:ext cx="3638532" cy="4022725"/>
          </a:xfrm>
        </p:spPr>
      </p:pic>
    </p:spTree>
    <p:extLst>
      <p:ext uri="{BB962C8B-B14F-4D97-AF65-F5344CB8AC3E}">
        <p14:creationId xmlns:p14="http://schemas.microsoft.com/office/powerpoint/2010/main" val="732221065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94</TotalTime>
  <Words>371</Words>
  <Application>Microsoft Office PowerPoint</Application>
  <PresentationFormat>Широкоэкранный</PresentationFormat>
  <Paragraphs>38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Calibri</vt:lpstr>
      <vt:lpstr>Calibri Light</vt:lpstr>
      <vt:lpstr>Ретро</vt:lpstr>
      <vt:lpstr>История языков программирования</vt:lpstr>
      <vt:lpstr>Программирование </vt:lpstr>
      <vt:lpstr>Первый язык программирования </vt:lpstr>
      <vt:lpstr>Планкалкюль</vt:lpstr>
      <vt:lpstr>Язык асемблера</vt:lpstr>
      <vt:lpstr>Fortran</vt:lpstr>
      <vt:lpstr>ALGOL</vt:lpstr>
      <vt:lpstr>KOBOL</vt:lpstr>
      <vt:lpstr>BASIC</vt:lpstr>
      <vt:lpstr>Pascal</vt:lpstr>
      <vt:lpstr>С</vt:lpstr>
      <vt:lpstr>C++</vt:lpstr>
      <vt:lpstr>Python</vt:lpstr>
      <vt:lpstr>Java </vt:lpstr>
      <vt:lpstr>PHP</vt:lpstr>
      <vt:lpstr>Groovy </vt:lpstr>
      <vt:lpstr>Swift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языков программирования</dc:title>
  <dc:creator>Сафонова К.Д.</dc:creator>
  <cp:lastModifiedBy>user</cp:lastModifiedBy>
  <cp:revision>12</cp:revision>
  <dcterms:created xsi:type="dcterms:W3CDTF">2021-05-18T10:06:02Z</dcterms:created>
  <dcterms:modified xsi:type="dcterms:W3CDTF">2025-02-27T10:00:20Z</dcterms:modified>
</cp:coreProperties>
</file>