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66" r:id="rId3"/>
    <p:sldId id="265" r:id="rId4"/>
    <p:sldId id="264" r:id="rId5"/>
    <p:sldId id="257" r:id="rId6"/>
    <p:sldId id="260" r:id="rId7"/>
    <p:sldId id="259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00"/>
    <a:srgbClr val="FF0066"/>
    <a:srgbClr val="CC6600"/>
    <a:srgbClr val="000000"/>
    <a:srgbClr val="FFFF00"/>
    <a:srgbClr val="CC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3F3F42-F05E-4E0D-9158-A6F5DC487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4126914-CC12-48DF-95DA-EF174B3E7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166A75-E2E5-4A84-824E-51B076AEC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FC6183-14CB-4653-80CD-02E0BA12F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7B1059-B251-4462-9E37-B888FF5BA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84809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DF8C06-D5BD-4A42-97E9-82DD5BBBC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54E4B1-D165-433B-A183-A4D14D603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200EFC-1EA5-47F6-93E0-62A6EBE94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1CC89D-25E3-4DFC-8203-E4CA84D2A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0ABD7F-9AE0-46BC-BE88-4700A6A72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1428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8612561-189F-4205-AE19-79A2DD841F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D61499A-2340-43F8-8A9D-FBAB3C2D28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4605FD-6768-4318-8679-3AF8472E3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CBF8E8-8F10-49BD-BFC9-E854537DE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5B6A60-E5E9-4C5D-B026-C859CBBE6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7954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40057B-41B3-4F84-B423-CD7EDDEF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7B6E2E-7CFB-41DE-8019-76EC22C08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BD2774-E880-4D47-A60D-12907C51E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B96AA3-32CA-43FF-B2A0-8A4996B41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631EB2-959A-4C58-B1FA-8321B38DE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64868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198BD-EB5F-4DD1-8158-CEE9E0D6D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05F221-2CE0-431C-9EC2-69D896C1D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5BD377-50F0-441C-A8F8-C0D63F257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DE463F-6A62-4E2C-A95E-DCDA688E0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BB0B26-7456-4EB3-8CF5-3DA63022B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7861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B64396-94B2-4AF7-8DD9-B18286C5F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3EE64B-3EE9-4240-A22A-8723941418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66F18B6-C13A-417F-BCD6-087690D08A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5D15EA-C14F-4DB0-9263-1C7B7F2A2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A652E0-2F4D-43F6-AFFF-FDC94AE81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37439F-5D24-46D3-8327-C030BA592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7510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104F25-3A61-4CD7-ABD8-18AE6C472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C7EA617-35D9-487D-A5AE-8CA67D572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3E6A8BA-1665-4CAE-A3C6-9CAEAB8FA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CE79AD7-6786-477D-A20F-1E9C1866EE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A0817CD-68DE-4E9A-A2E5-B76E05F6F1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90C7371-8EE8-480E-AD06-4E02006BB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CCA2635-37BC-416E-BE04-DD46DD1A0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088C963-CE59-4D8D-AB0E-4C8C692E0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3929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2A289-F2BC-4AE4-9432-C820AAB27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E626A82-23DE-4220-A245-7DA25FC50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B811233-325B-44EC-AB48-6CB925167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1E30C90-73A8-4E8F-A272-162C24FBC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89943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8946711-7C68-4CEB-94A9-55FF7966C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9DD2F30-150F-4795-B3D2-3735D4C50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FC031FB-3E36-49E4-A456-1BB686C2E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78844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67E430-4887-4311-BA46-F7F094A5F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FB6098-6292-48DB-BFB8-B14E95F55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9AED27E-7F16-404D-873C-25A033A10E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32FA71-6B9E-499C-881A-6A7A422AC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75089F1-CD8A-4FAE-9695-FF9FDA7B5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A1525B-9D0E-4FAA-852E-88EC45CE6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9670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6BE1C0-CDA5-46D5-B18B-C0291FA86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826BA91-5F25-4BD9-8385-850C8B27BF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50A1B21-3AC1-4351-8170-04B549D019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BCA205-F10D-488E-BA9D-FA84BE365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CB960E7-93CA-4AF0-852F-E1265A33A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8B30FF-2EBF-4E52-B5EE-61C9D04F9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0572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87E26E-D32A-44EB-AA6B-4B14440DF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77357FE-4E73-45B5-BE1D-0E283EF28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E4EF16-BFD1-4155-B8C6-7B49463D8D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3289EB-90EA-4851-916C-B11E5140D9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771BB4-7FA2-4375-A08E-C7AEF11D7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0160A-3106-4B19-88B1-4AAA2387656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1791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DD4582F-99E9-4FBB-B6D0-3A0380D527A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62000" y="838200"/>
            <a:ext cx="7772400" cy="1431925"/>
          </a:xfrm>
        </p:spPr>
        <p:txBody>
          <a:bodyPr/>
          <a:lstStyle/>
          <a:p>
            <a:endParaRPr lang="ru-RU" altLang="en-US" sz="4000" dirty="0">
              <a:solidFill>
                <a:srgbClr val="FFFF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FE2459-5099-4BAC-BF29-9ABC2FFCF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53"/>
            <a:ext cx="9144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949C1BE-37F6-45D8-8557-48F59358B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876" y="1005637"/>
            <a:ext cx="7468247" cy="22709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8AB3278-5AF0-4D8F-83C8-1BD18C007601}"/>
              </a:ext>
            </a:extLst>
          </p:cNvPr>
          <p:cNvSpPr txBox="1"/>
          <p:nvPr/>
        </p:nvSpPr>
        <p:spPr>
          <a:xfrm>
            <a:off x="5763373" y="5246837"/>
            <a:ext cx="3380627" cy="1631216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softEdge rad="63500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воспитатель 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квалификационной категории  ГКОУ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Сявской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коррекционной 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школы – интернат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Райчук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Е.В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7F4C35B2-F535-4900-8D46-6EFE02E476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54F06B-FE84-46D6-B0FC-F818E689A839}"/>
              </a:ext>
            </a:extLst>
          </p:cNvPr>
          <p:cNvSpPr txBox="1"/>
          <p:nvPr/>
        </p:nvSpPr>
        <p:spPr>
          <a:xfrm>
            <a:off x="114300" y="304800"/>
            <a:ext cx="89154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altLang="en-US" sz="2400" dirty="0">
                <a:solidFill>
                  <a:srgbClr val="C00000"/>
                </a:solidFill>
              </a:rPr>
              <a:t>Экологическое воспитание </a:t>
            </a:r>
            <a:r>
              <a:rPr lang="ru-RU" altLang="en-US" sz="2400" dirty="0">
                <a:solidFill>
                  <a:schemeClr val="accent2"/>
                </a:solidFill>
              </a:rPr>
              <a:t>рассматривается как разностороннее взаимодействие детей – активных субъектов деятельности с окружающей природосоциальной средой. В результате такого взаимодействия осуществляются процессы социализации личности ребенка, то есть  приспособление его к условиям социальной жизни и экологизации, формирование человека как носителя экологической культуры.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146EC84-66CC-49DD-8477-4C687D5976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014540"/>
            <a:ext cx="8915400" cy="384346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>
            <a:extLst>
              <a:ext uri="{FF2B5EF4-FFF2-40B4-BE49-F238E27FC236}">
                <a16:creationId xmlns:a16="http://schemas.microsoft.com/office/drawing/2014/main" id="{9DD30A83-91AA-4895-96B2-C0FB231D3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32"/>
            <a:ext cx="9144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8C5FB8-90A4-4BC6-A1AF-44454AFAD670}"/>
              </a:ext>
            </a:extLst>
          </p:cNvPr>
          <p:cNvSpPr txBox="1"/>
          <p:nvPr/>
        </p:nvSpPr>
        <p:spPr>
          <a:xfrm>
            <a:off x="304800" y="228600"/>
            <a:ext cx="8763000" cy="2751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altLang="en-US" sz="2400" b="1" dirty="0">
                <a:solidFill>
                  <a:srgbClr val="C00000"/>
                </a:solidFill>
              </a:rPr>
              <a:t>Экологизация образовательного процесса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altLang="en-US" sz="2400" b="1" dirty="0"/>
              <a:t> </a:t>
            </a:r>
            <a:r>
              <a:rPr lang="ru-RU" altLang="en-US" sz="2400" b="1" dirty="0">
                <a:solidFill>
                  <a:schemeClr val="accent2"/>
                </a:solidFill>
              </a:rPr>
              <a:t>–</a:t>
            </a:r>
            <a:r>
              <a:rPr lang="ru-RU" altLang="en-US" sz="2400" dirty="0">
                <a:solidFill>
                  <a:schemeClr val="accent2"/>
                </a:solidFill>
              </a:rPr>
              <a:t>переход от позиции стороннего наблюдате­ля к позиции непосредственного участника всех природных  </a:t>
            </a:r>
            <a:r>
              <a:rPr lang="ru-RU" altLang="en-US" sz="2400" b="1" dirty="0">
                <a:solidFill>
                  <a:schemeClr val="accent2"/>
                </a:solidFill>
              </a:rPr>
              <a:t> </a:t>
            </a:r>
            <a:r>
              <a:rPr lang="ru-RU" altLang="en-US" sz="2400" dirty="0">
                <a:solidFill>
                  <a:schemeClr val="accent2"/>
                </a:solidFill>
              </a:rPr>
              <a:t>процессов.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altLang="en-US" sz="2400" dirty="0">
                <a:solidFill>
                  <a:schemeClr val="accent2"/>
                </a:solidFill>
              </a:rPr>
              <a:t>         Это комплекс мероприятий, который включает в себя:</a:t>
            </a:r>
            <a:endParaRPr lang="ru-RU" altLang="en-US" sz="2400" b="1" dirty="0">
              <a:solidFill>
                <a:schemeClr val="accent2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solidFill>
                  <a:schemeClr val="accent2"/>
                </a:solidFill>
              </a:rPr>
              <a:t>    проведение интегрированных уроков по разным предметам;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solidFill>
                  <a:schemeClr val="accent2"/>
                </a:solidFill>
              </a:rPr>
              <a:t>                        проведение внеклассных мероприятий;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solidFill>
                  <a:schemeClr val="accent2"/>
                </a:solidFill>
              </a:rPr>
              <a:t>                </a:t>
            </a:r>
            <a:r>
              <a:rPr lang="ru-RU" altLang="en-US" sz="2400" dirty="0" err="1">
                <a:solidFill>
                  <a:schemeClr val="accent2"/>
                </a:solidFill>
              </a:rPr>
              <a:t>социальнозначимых</a:t>
            </a:r>
            <a:r>
              <a:rPr lang="ru-RU" altLang="en-US" sz="2400" dirty="0">
                <a:solidFill>
                  <a:schemeClr val="accent2"/>
                </a:solidFill>
              </a:rPr>
              <a:t> и исследовательских проектов.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altLang="en-US" sz="2400" dirty="0">
                <a:solidFill>
                  <a:schemeClr val="accent2"/>
                </a:solidFill>
              </a:rPr>
              <a:t> 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49FE46A-6AC5-43EF-8BD4-BC49149111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8300"/>
            <a:ext cx="9144000" cy="4227667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>
            <a:extLst>
              <a:ext uri="{FF2B5EF4-FFF2-40B4-BE49-F238E27FC236}">
                <a16:creationId xmlns:a16="http://schemas.microsoft.com/office/drawing/2014/main" id="{60CC56CD-27C9-4D14-9FAD-B0F12315E4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383DEE-88BD-438B-A638-A5E2FA72D762}"/>
              </a:ext>
            </a:extLst>
          </p:cNvPr>
          <p:cNvSpPr txBox="1"/>
          <p:nvPr/>
        </p:nvSpPr>
        <p:spPr>
          <a:xfrm>
            <a:off x="190500" y="20053"/>
            <a:ext cx="87630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en-US" sz="2400" dirty="0">
                <a:solidFill>
                  <a:srgbClr val="C00000"/>
                </a:solidFill>
              </a:rPr>
              <a:t>Цель </a:t>
            </a:r>
            <a:r>
              <a:rPr lang="ru-RU" altLang="en-US" sz="2400" dirty="0" err="1">
                <a:solidFill>
                  <a:srgbClr val="C00000"/>
                </a:solidFill>
              </a:rPr>
              <a:t>экологичеcкого</a:t>
            </a:r>
            <a:r>
              <a:rPr lang="ru-RU" altLang="en-US" sz="2400" dirty="0">
                <a:solidFill>
                  <a:srgbClr val="C00000"/>
                </a:solidFill>
              </a:rPr>
              <a:t> </a:t>
            </a:r>
            <a:r>
              <a:rPr lang="ru-RU" altLang="en-US" sz="2400" dirty="0" err="1">
                <a:solidFill>
                  <a:srgbClr val="C00000"/>
                </a:solidFill>
              </a:rPr>
              <a:t>воcпитания</a:t>
            </a:r>
            <a:r>
              <a:rPr lang="ru-RU" altLang="en-US" sz="2400" dirty="0">
                <a:solidFill>
                  <a:srgbClr val="C00000"/>
                </a:solidFill>
              </a:rPr>
              <a:t> </a:t>
            </a:r>
            <a:r>
              <a:rPr lang="ru-RU" altLang="en-US" sz="2400" dirty="0">
                <a:solidFill>
                  <a:schemeClr val="accent2"/>
                </a:solidFill>
              </a:rPr>
              <a:t> </a:t>
            </a:r>
          </a:p>
          <a:p>
            <a:pPr algn="just">
              <a:buFontTx/>
              <a:buNone/>
            </a:pPr>
            <a:r>
              <a:rPr lang="ru-RU" altLang="en-US" sz="2400" dirty="0">
                <a:solidFill>
                  <a:schemeClr val="accent2"/>
                </a:solidFill>
              </a:rPr>
              <a:t>формирование </a:t>
            </a:r>
            <a:r>
              <a:rPr lang="ru-RU" altLang="en-US" sz="2400" dirty="0" err="1">
                <a:solidFill>
                  <a:schemeClr val="accent2"/>
                </a:solidFill>
              </a:rPr>
              <a:t>ответcтвенного</a:t>
            </a:r>
            <a:r>
              <a:rPr lang="ru-RU" altLang="en-US" sz="2400" dirty="0">
                <a:solidFill>
                  <a:schemeClr val="accent2"/>
                </a:solidFill>
              </a:rPr>
              <a:t> отношения к окружающей </a:t>
            </a:r>
            <a:r>
              <a:rPr lang="ru-RU" altLang="en-US" sz="2400" dirty="0" err="1">
                <a:solidFill>
                  <a:schemeClr val="accent2"/>
                </a:solidFill>
              </a:rPr>
              <a:t>cреде</a:t>
            </a:r>
            <a:r>
              <a:rPr lang="ru-RU" altLang="en-US" sz="2400" dirty="0">
                <a:solidFill>
                  <a:schemeClr val="accent2"/>
                </a:solidFill>
              </a:rPr>
              <a:t>, которое </a:t>
            </a:r>
            <a:r>
              <a:rPr lang="ru-RU" altLang="en-US" sz="2400" dirty="0" err="1">
                <a:solidFill>
                  <a:schemeClr val="accent2"/>
                </a:solidFill>
              </a:rPr>
              <a:t>cтроится</a:t>
            </a:r>
            <a:r>
              <a:rPr lang="ru-RU" altLang="en-US" sz="2400" dirty="0">
                <a:solidFill>
                  <a:schemeClr val="accent2"/>
                </a:solidFill>
              </a:rPr>
              <a:t> на базе </a:t>
            </a:r>
            <a:r>
              <a:rPr lang="ru-RU" altLang="en-US" sz="2400" dirty="0" err="1">
                <a:solidFill>
                  <a:schemeClr val="accent2"/>
                </a:solidFill>
              </a:rPr>
              <a:t>экологичеcкого</a:t>
            </a:r>
            <a:r>
              <a:rPr lang="ru-RU" altLang="en-US" sz="2400" dirty="0">
                <a:solidFill>
                  <a:schemeClr val="accent2"/>
                </a:solidFill>
              </a:rPr>
              <a:t> </a:t>
            </a:r>
            <a:r>
              <a:rPr lang="ru-RU" altLang="en-US" sz="2400" dirty="0" err="1">
                <a:solidFill>
                  <a:schemeClr val="accent2"/>
                </a:solidFill>
              </a:rPr>
              <a:t>cознания</a:t>
            </a:r>
            <a:r>
              <a:rPr lang="ru-RU" altLang="en-US" sz="2400" dirty="0">
                <a:solidFill>
                  <a:schemeClr val="accent2"/>
                </a:solidFill>
              </a:rPr>
              <a:t>. </a:t>
            </a:r>
          </a:p>
          <a:p>
            <a:pPr algn="just">
              <a:buFontTx/>
              <a:buNone/>
            </a:pPr>
            <a:r>
              <a:rPr lang="ru-RU" altLang="en-US" sz="2400" dirty="0">
                <a:solidFill>
                  <a:schemeClr val="accent2"/>
                </a:solidFill>
              </a:rPr>
              <a:t>Это предполагает </a:t>
            </a:r>
            <a:r>
              <a:rPr lang="ru-RU" altLang="en-US" sz="2400" dirty="0" err="1">
                <a:solidFill>
                  <a:schemeClr val="accent2"/>
                </a:solidFill>
              </a:rPr>
              <a:t>cоблюдение</a:t>
            </a:r>
            <a:r>
              <a:rPr lang="ru-RU" altLang="en-US" sz="2400" dirty="0">
                <a:solidFill>
                  <a:schemeClr val="accent2"/>
                </a:solidFill>
              </a:rPr>
              <a:t> </a:t>
            </a:r>
            <a:r>
              <a:rPr lang="ru-RU" altLang="en-US" sz="2400" dirty="0" err="1">
                <a:solidFill>
                  <a:schemeClr val="accent2"/>
                </a:solidFill>
              </a:rPr>
              <a:t>нравcтвенных</a:t>
            </a:r>
            <a:r>
              <a:rPr lang="ru-RU" altLang="en-US" sz="2400" dirty="0">
                <a:solidFill>
                  <a:schemeClr val="accent2"/>
                </a:solidFill>
              </a:rPr>
              <a:t> и правовых принципов природопользования и пропаганду идей его оптимизации, активную </a:t>
            </a:r>
            <a:r>
              <a:rPr lang="ru-RU" altLang="en-US" sz="2400" dirty="0" err="1">
                <a:solidFill>
                  <a:schemeClr val="accent2"/>
                </a:solidFill>
              </a:rPr>
              <a:t>деятельноcть</a:t>
            </a:r>
            <a:r>
              <a:rPr lang="ru-RU" altLang="en-US" sz="2400" dirty="0">
                <a:solidFill>
                  <a:schemeClr val="accent2"/>
                </a:solidFill>
              </a:rPr>
              <a:t> по изучению и охране природы </a:t>
            </a:r>
            <a:r>
              <a:rPr lang="ru-RU" altLang="en-US" sz="2400" dirty="0" err="1">
                <a:solidFill>
                  <a:schemeClr val="accent2"/>
                </a:solidFill>
              </a:rPr>
              <a:t>cвоей</a:t>
            </a:r>
            <a:r>
              <a:rPr lang="ru-RU" altLang="en-US" sz="2400" dirty="0">
                <a:solidFill>
                  <a:schemeClr val="accent2"/>
                </a:solidFill>
              </a:rPr>
              <a:t> </a:t>
            </a:r>
            <a:r>
              <a:rPr lang="ru-RU" altLang="en-US" sz="2400" dirty="0" err="1">
                <a:solidFill>
                  <a:schemeClr val="accent2"/>
                </a:solidFill>
              </a:rPr>
              <a:t>меcтности</a:t>
            </a:r>
            <a:r>
              <a:rPr lang="ru-RU" altLang="en-US" sz="2400" dirty="0">
                <a:solidFill>
                  <a:schemeClr val="accent2"/>
                </a:solidFill>
              </a:rPr>
              <a:t>. Сама природа </a:t>
            </a:r>
            <a:r>
              <a:rPr lang="ru-RU" altLang="en-US" sz="2400" dirty="0" err="1">
                <a:solidFill>
                  <a:schemeClr val="accent2"/>
                </a:solidFill>
              </a:rPr>
              <a:t>понимаетcя</a:t>
            </a:r>
            <a:r>
              <a:rPr lang="ru-RU" altLang="en-US" sz="2400" dirty="0">
                <a:solidFill>
                  <a:schemeClr val="accent2"/>
                </a:solidFill>
              </a:rPr>
              <a:t> не только как внешняя по отношению к человеку </a:t>
            </a:r>
            <a:r>
              <a:rPr lang="ru-RU" altLang="en-US" sz="2400" dirty="0" err="1">
                <a:solidFill>
                  <a:schemeClr val="accent2"/>
                </a:solidFill>
              </a:rPr>
              <a:t>cреда</a:t>
            </a:r>
            <a:r>
              <a:rPr lang="ru-RU" altLang="en-US" sz="2400" dirty="0">
                <a:solidFill>
                  <a:schemeClr val="accent2"/>
                </a:solidFill>
              </a:rPr>
              <a:t> – она включает в </a:t>
            </a:r>
            <a:r>
              <a:rPr lang="ru-RU" altLang="en-US" sz="2400" dirty="0" err="1">
                <a:solidFill>
                  <a:schemeClr val="accent2"/>
                </a:solidFill>
              </a:rPr>
              <a:t>cебя</a:t>
            </a:r>
            <a:r>
              <a:rPr lang="ru-RU" altLang="en-US" sz="2400" dirty="0">
                <a:solidFill>
                  <a:schemeClr val="accent2"/>
                </a:solidFill>
              </a:rPr>
              <a:t> человека.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91B6D06-7272-4896-A9CA-D684280C9A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8744"/>
            <a:ext cx="9144000" cy="335915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98B19F9A-695F-4CB8-8822-CB3AFAF3C1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8229600" cy="1384300"/>
          </a:xfrm>
        </p:spPr>
        <p:txBody>
          <a:bodyPr/>
          <a:lstStyle/>
          <a:p>
            <a:pPr algn="r"/>
            <a:endParaRPr lang="ru-RU" altLang="en-US" sz="40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9CF1082-E39F-4641-88BA-24DE32244D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8FAC1AC-AD19-4110-97AA-17D82E4620C2}"/>
              </a:ext>
            </a:extLst>
          </p:cNvPr>
          <p:cNvSpPr txBox="1"/>
          <p:nvPr/>
        </p:nvSpPr>
        <p:spPr>
          <a:xfrm>
            <a:off x="304800" y="2317221"/>
            <a:ext cx="8610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en-US" sz="2400" dirty="0">
                <a:solidFill>
                  <a:srgbClr val="C00000"/>
                </a:solidFill>
              </a:rPr>
              <a:t>1.Интерактивные экологические мероприятия</a:t>
            </a:r>
            <a:r>
              <a:rPr lang="ru-RU" altLang="en-US" dirty="0">
                <a:solidFill>
                  <a:srgbClr val="FFFF00"/>
                </a:solidFill>
              </a:rPr>
              <a:t>:</a:t>
            </a:r>
            <a:r>
              <a:rPr lang="ru-RU" altLang="en-US" sz="1800" dirty="0">
                <a:solidFill>
                  <a:srgbClr val="00CC00"/>
                </a:solidFill>
              </a:rPr>
              <a:t> </a:t>
            </a:r>
          </a:p>
          <a:p>
            <a:r>
              <a:rPr lang="ru-RU" altLang="en-US" sz="2400" dirty="0">
                <a:solidFill>
                  <a:schemeClr val="accent2">
                    <a:lumMod val="75000"/>
                  </a:schemeClr>
                </a:solidFill>
              </a:rPr>
              <a:t>Интерактивные экологические мероприятия – это внеклассные экологические мероприятия: викторины, олимпиады, ток-шоу, экологические спектакли.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7D5282-31B0-483E-B790-5A6F4A2FA10F}"/>
              </a:ext>
            </a:extLst>
          </p:cNvPr>
          <p:cNvSpPr txBox="1"/>
          <p:nvPr/>
        </p:nvSpPr>
        <p:spPr>
          <a:xfrm>
            <a:off x="1790700" y="1489323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Формы экологического воспитания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A629F5-3CC9-4D2D-AC47-683C456040DB}"/>
              </a:ext>
            </a:extLst>
          </p:cNvPr>
          <p:cNvSpPr txBox="1"/>
          <p:nvPr/>
        </p:nvSpPr>
        <p:spPr>
          <a:xfrm>
            <a:off x="342900" y="3927673"/>
            <a:ext cx="861060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en-US" sz="2400" dirty="0">
                <a:solidFill>
                  <a:srgbClr val="C00000"/>
                </a:solidFill>
              </a:rPr>
              <a:t>2. Экологическая тропа</a:t>
            </a:r>
            <a:r>
              <a:rPr lang="ru-RU" altLang="en-US" sz="2400" dirty="0">
                <a:solidFill>
                  <a:schemeClr val="accent2">
                    <a:lumMod val="75000"/>
                  </a:schemeClr>
                </a:solidFill>
              </a:rPr>
              <a:t> –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en-US" sz="2400" dirty="0">
                <a:solidFill>
                  <a:schemeClr val="accent2">
                    <a:lumMod val="75000"/>
                  </a:schemeClr>
                </a:solidFill>
              </a:rPr>
              <a:t>(создаются условия для выполнения системы заданий, организующих и направляющих деятельность учащихся в природном окружении. Задания выполняются во время экологических экскурсий и полевого практикума.)</a:t>
            </a:r>
            <a:br>
              <a:rPr lang="ru-RU" altLang="en-US" sz="24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alt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BD52EB8-0BEF-490B-9FD1-0029F68B4F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4011"/>
            <a:ext cx="1949116" cy="159127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>
            <a:extLst>
              <a:ext uri="{FF2B5EF4-FFF2-40B4-BE49-F238E27FC236}">
                <a16:creationId xmlns:a16="http://schemas.microsoft.com/office/drawing/2014/main" id="{D08F8141-B0D0-4620-BF97-33E46C0378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168371-9DCD-429B-9C97-AF81DC30DA1B}"/>
              </a:ext>
            </a:extLst>
          </p:cNvPr>
          <p:cNvSpPr txBox="1"/>
          <p:nvPr/>
        </p:nvSpPr>
        <p:spPr>
          <a:xfrm>
            <a:off x="533400" y="152400"/>
            <a:ext cx="8305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altLang="en-US" sz="2400" dirty="0">
                <a:solidFill>
                  <a:srgbClr val="C00000"/>
                </a:solidFill>
              </a:rPr>
              <a:t>           Экологически культурная личность должна иметь экологические знания по основным разделам экологии и     экологии родного края (краеведению), то есть: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824D1D-1268-4AB8-81C3-A11E507F425D}"/>
              </a:ext>
            </a:extLst>
          </p:cNvPr>
          <p:cNvSpPr txBox="1"/>
          <p:nvPr/>
        </p:nvSpPr>
        <p:spPr>
          <a:xfrm>
            <a:off x="457200" y="1624724"/>
            <a:ext cx="8534400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en-US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</a:rPr>
              <a:t>иметь правильное определение и характеристику 100 терминов и понятий, широко используемых в современной экологии: экология, биосфера, ноосфера, природопользование, естественные (природные) ресурсы и т.д.;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</a:rPr>
              <a:t> знать о жизнедеятельности и трудах ученых и общественных деятелей, внесших наибольший вклад в становление и развитие экологии, как: Вернадский</a:t>
            </a:r>
            <a:br>
              <a:rPr lang="ru-RU" altLang="en-US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</a:rPr>
              <a:t>В.И., Геккель Э.,Моисеев Н.Н., Одум Ю. и др.;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</a:rPr>
              <a:t>знать организации, движения и общества, которые занимаются природоохранной деятельностью: Всемирный фонд дикой природы, Международный союз охраны природы и природных ресурсов (МСОП), Римский клуб, Гринпис и </a:t>
            </a:r>
            <a:r>
              <a:rPr lang="ru-RU" altLang="en-US" sz="1600" dirty="0" err="1">
                <a:solidFill>
                  <a:schemeClr val="accent2">
                    <a:lumMod val="50000"/>
                  </a:schemeClr>
                </a:solidFill>
              </a:rPr>
              <a:t>др</a:t>
            </a: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</a:rPr>
              <a:t>;</a:t>
            </a:r>
          </a:p>
          <a:p>
            <a:endParaRPr lang="ru-RU" altLang="en-US" sz="1600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</a:rPr>
              <a:t> знать природу своего родного края, а именно: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en-US" sz="1600" i="1" dirty="0">
                <a:solidFill>
                  <a:schemeClr val="accent2">
                    <a:lumMod val="50000"/>
                  </a:schemeClr>
                </a:solidFill>
              </a:rPr>
              <a:t>местные природные условия,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en-US" sz="1600" i="1" dirty="0">
                <a:solidFill>
                  <a:schemeClr val="accent2">
                    <a:lumMod val="50000"/>
                  </a:schemeClr>
                </a:solidFill>
              </a:rPr>
              <a:t> природные особенности, реки и водоемы, ландшафты, типичные растения, и животных, климат и т.д.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en-US" sz="1600" i="1" dirty="0">
                <a:solidFill>
                  <a:schemeClr val="accent2">
                    <a:lumMod val="50000"/>
                  </a:schemeClr>
                </a:solidFill>
              </a:rPr>
              <a:t> местные, охраняемые природные объекты;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en-US" sz="1600" i="1" dirty="0">
                <a:solidFill>
                  <a:schemeClr val="accent2">
                    <a:lumMod val="50000"/>
                  </a:schemeClr>
                </a:solidFill>
              </a:rPr>
              <a:t> животных местной фауны;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en-US" sz="1600" i="1" dirty="0">
                <a:solidFill>
                  <a:schemeClr val="accent2">
                    <a:lumMod val="50000"/>
                  </a:schemeClr>
                </a:solidFill>
              </a:rPr>
              <a:t> местных птиц;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en-US" sz="1600" i="1" dirty="0">
                <a:solidFill>
                  <a:schemeClr val="accent2">
                    <a:lumMod val="50000"/>
                  </a:schemeClr>
                </a:solidFill>
              </a:rPr>
              <a:t> видов рыб местных водоемов;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en-US" sz="1600" i="1" dirty="0">
                <a:solidFill>
                  <a:schemeClr val="accent2">
                    <a:lumMod val="50000"/>
                  </a:schemeClr>
                </a:solidFill>
              </a:rPr>
              <a:t> лекарственные растения местной флоры;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en-US" sz="1600" i="1" dirty="0">
                <a:solidFill>
                  <a:schemeClr val="accent2">
                    <a:lumMod val="50000"/>
                  </a:schemeClr>
                </a:solidFill>
              </a:rPr>
              <a:t> памятники культуры и искусства местного и республиканского значения.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altLang="en-US" sz="16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altLang="en-US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altLang="en-US" sz="2400" dirty="0">
              <a:solidFill>
                <a:schemeClr val="accent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altLang="en-US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>
            <a:extLst>
              <a:ext uri="{FF2B5EF4-FFF2-40B4-BE49-F238E27FC236}">
                <a16:creationId xmlns:a16="http://schemas.microsoft.com/office/drawing/2014/main" id="{A0465DEB-E1B2-4929-B3BB-03D40EADF0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 sz="4000" b="1">
                <a:solidFill>
                  <a:srgbClr val="FFFF00"/>
                </a:solidFill>
              </a:rPr>
              <a:t>Исследовательская деятельность обучающихся.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069F093A-82B3-4C59-AB60-B713D38D6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DE1DF3-79B5-444D-9E03-5DC5390FCE30}"/>
              </a:ext>
            </a:extLst>
          </p:cNvPr>
          <p:cNvSpPr txBox="1"/>
          <p:nvPr/>
        </p:nvSpPr>
        <p:spPr>
          <a:xfrm>
            <a:off x="152400" y="1437620"/>
            <a:ext cx="8839200" cy="36452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en-US" sz="24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Экология не является лабораторной наукой. Это наука, в которой важнейшее место занимают наблюдения и эксперименты в природе.</a:t>
            </a:r>
            <a:br>
              <a:rPr lang="ru-RU" altLang="en-US" sz="24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en-US" sz="24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Исследовательская деятельность – одна из самых эффективных форм работы по изучению экологии, экологическому воспитанию детей. В ходе исследований происходит непосредственное общение обучающихся с природой, приобретаются навыки, и накапливается опыт научных экспериментов, развивается наблюдательность, пробуждается интерес к изучению конкретных экологических вопросов.</a:t>
            </a:r>
            <a:br>
              <a:rPr lang="ru-RU" altLang="en-US" sz="24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ru-RU" altLang="en-US" sz="24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altLang="en-US" sz="2400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4108C5-5685-4439-9B4A-E655CBE2C601}"/>
              </a:ext>
            </a:extLst>
          </p:cNvPr>
          <p:cNvSpPr txBox="1"/>
          <p:nvPr/>
        </p:nvSpPr>
        <p:spPr>
          <a:xfrm>
            <a:off x="1066800" y="45720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Исследовательская экологическая деятельность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D28A25-0B2A-4C47-BFD4-10C89D4905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419601"/>
            <a:ext cx="5803454" cy="241984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912812-24EE-4D2E-BB9F-33A73654D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515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Исследовательская деятельность обучающихся.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1</cp:lastModifiedBy>
  <cp:revision>14</cp:revision>
  <cp:lastPrinted>1601-01-01T00:00:00Z</cp:lastPrinted>
  <dcterms:created xsi:type="dcterms:W3CDTF">1601-01-01T00:00:00Z</dcterms:created>
  <dcterms:modified xsi:type="dcterms:W3CDTF">2021-10-03T15:56:18Z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