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68" r:id="rId5"/>
    <p:sldId id="262" r:id="rId6"/>
    <p:sldId id="260" r:id="rId7"/>
    <p:sldId id="269" r:id="rId8"/>
    <p:sldId id="263" r:id="rId9"/>
    <p:sldId id="270" r:id="rId10"/>
    <p:sldId id="265" r:id="rId11"/>
    <p:sldId id="271" r:id="rId12"/>
    <p:sldId id="267" r:id="rId13"/>
    <p:sldId id="272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8FFC98-2361-456F-8185-F6961CC4A537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D0D26-A0FC-409B-BB9B-0824F32CB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8FFC98-2361-456F-8185-F6961CC4A537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D0D26-A0FC-409B-BB9B-0824F32CB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8FFC98-2361-456F-8185-F6961CC4A537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D0D26-A0FC-409B-BB9B-0824F32CB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8FFC98-2361-456F-8185-F6961CC4A537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D0D26-A0FC-409B-BB9B-0824F32CB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8FFC98-2361-456F-8185-F6961CC4A537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D0D26-A0FC-409B-BB9B-0824F32CB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8FFC98-2361-456F-8185-F6961CC4A537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D0D26-A0FC-409B-BB9B-0824F32CB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8FFC98-2361-456F-8185-F6961CC4A537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D0D26-A0FC-409B-BB9B-0824F32CB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8FFC98-2361-456F-8185-F6961CC4A537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D0D26-A0FC-409B-BB9B-0824F32CB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8FFC98-2361-456F-8185-F6961CC4A537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D0D26-A0FC-409B-BB9B-0824F32CB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8FFC98-2361-456F-8185-F6961CC4A537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D0D26-A0FC-409B-BB9B-0824F32CB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8FFC98-2361-456F-8185-F6961CC4A537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D0D26-A0FC-409B-BB9B-0824F32CB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288FFC98-2361-456F-8185-F6961CC4A537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B57D0D26-A0FC-409B-BB9B-0824F32CB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484784"/>
            <a:ext cx="77048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+mj-lt"/>
              </a:rPr>
              <a:t>Во главу угла </a:t>
            </a:r>
            <a:r>
              <a:rPr lang="ru-RU" sz="4400" b="1" smtClean="0">
                <a:latin typeface="+mj-lt"/>
              </a:rPr>
              <a:t>поставим … </a:t>
            </a:r>
            <a:r>
              <a:rPr lang="ru-RU" sz="4400" b="1" dirty="0" smtClean="0">
                <a:latin typeface="+mj-lt"/>
              </a:rPr>
              <a:t>угол!</a:t>
            </a:r>
            <a:endParaRPr lang="ru-RU" sz="4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914400"/>
            <a:ext cx="7772400" cy="685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7800" y="2971800"/>
            <a:ext cx="7086600" cy="762000"/>
          </a:xfrm>
        </p:spPr>
        <p:txBody>
          <a:bodyPr/>
          <a:lstStyle/>
          <a:p>
            <a:pPr algn="l"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10" name="Группа 9"/>
          <p:cNvGrpSpPr/>
          <p:nvPr/>
        </p:nvGrpSpPr>
        <p:grpSpPr>
          <a:xfrm rot="19444413">
            <a:off x="24646" y="1961804"/>
            <a:ext cx="5267672" cy="805078"/>
            <a:chOff x="1752600" y="2895600"/>
            <a:chExt cx="5943600" cy="805078"/>
          </a:xfrm>
        </p:grpSpPr>
        <p:sp>
          <p:nvSpPr>
            <p:cNvPr id="14" name="Овал 13"/>
            <p:cNvSpPr/>
            <p:nvPr/>
          </p:nvSpPr>
          <p:spPr>
            <a:xfrm flipH="1" flipV="1">
              <a:off x="4876800" y="2895600"/>
              <a:ext cx="2286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9" name="Группа 8"/>
            <p:cNvGrpSpPr/>
            <p:nvPr/>
          </p:nvGrpSpPr>
          <p:grpSpPr>
            <a:xfrm>
              <a:off x="1752600" y="2931237"/>
              <a:ext cx="5943600" cy="769441"/>
              <a:chOff x="1752600" y="2931237"/>
              <a:chExt cx="5943600" cy="769441"/>
            </a:xfrm>
          </p:grpSpPr>
          <p:cxnSp>
            <p:nvCxnSpPr>
              <p:cNvPr id="6" name="Прямая соединительная линия 5"/>
              <p:cNvCxnSpPr/>
              <p:nvPr/>
            </p:nvCxnSpPr>
            <p:spPr>
              <a:xfrm>
                <a:off x="1752600" y="2971800"/>
                <a:ext cx="3238500" cy="0"/>
              </a:xfrm>
              <a:prstGeom prst="line">
                <a:avLst/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 flipH="1">
                <a:off x="5029200" y="2971800"/>
                <a:ext cx="2667000" cy="0"/>
              </a:xfrm>
              <a:prstGeom prst="line">
                <a:avLst/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</p:cxnSp>
          <p:sp>
            <p:nvSpPr>
              <p:cNvPr id="7176" name="TextBox 19"/>
              <p:cNvSpPr txBox="1">
                <a:spLocks noChangeArrowheads="1"/>
              </p:cNvSpPr>
              <p:nvPr/>
            </p:nvSpPr>
            <p:spPr bwMode="auto">
              <a:xfrm>
                <a:off x="4734450" y="2931237"/>
                <a:ext cx="366892" cy="7694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ru-RU" sz="4400" dirty="0"/>
                  <a:t>О</a:t>
                </a:r>
              </a:p>
            </p:txBody>
          </p:sp>
        </p:grpSp>
      </p:grpSp>
      <p:grpSp>
        <p:nvGrpSpPr>
          <p:cNvPr id="16" name="Группа 15"/>
          <p:cNvGrpSpPr/>
          <p:nvPr/>
        </p:nvGrpSpPr>
        <p:grpSpPr>
          <a:xfrm rot="3569031">
            <a:off x="4071264" y="1953002"/>
            <a:ext cx="4813474" cy="2089249"/>
            <a:chOff x="1752600" y="1779723"/>
            <a:chExt cx="5431121" cy="2089249"/>
          </a:xfrm>
        </p:grpSpPr>
        <p:sp>
          <p:nvSpPr>
            <p:cNvPr id="17" name="Овал 16"/>
            <p:cNvSpPr/>
            <p:nvPr/>
          </p:nvSpPr>
          <p:spPr>
            <a:xfrm flipH="1" flipV="1">
              <a:off x="4876800" y="2895600"/>
              <a:ext cx="2286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18" name="Группа 8"/>
            <p:cNvGrpSpPr/>
            <p:nvPr/>
          </p:nvGrpSpPr>
          <p:grpSpPr>
            <a:xfrm>
              <a:off x="1752600" y="1779723"/>
              <a:ext cx="5431121" cy="2089249"/>
              <a:chOff x="1752600" y="1779723"/>
              <a:chExt cx="5431121" cy="2089249"/>
            </a:xfrm>
          </p:grpSpPr>
          <p:cxnSp>
            <p:nvCxnSpPr>
              <p:cNvPr id="19" name="Прямая соединительная линия 18"/>
              <p:cNvCxnSpPr/>
              <p:nvPr/>
            </p:nvCxnSpPr>
            <p:spPr>
              <a:xfrm>
                <a:off x="1752600" y="2971800"/>
                <a:ext cx="3238500" cy="0"/>
              </a:xfrm>
              <a:prstGeom prst="line">
                <a:avLst/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 rot="18030969" flipH="1" flipV="1">
                <a:off x="5433437" y="1742393"/>
                <a:ext cx="1712954" cy="1787614"/>
              </a:xfrm>
              <a:prstGeom prst="line">
                <a:avLst/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</p:cxnSp>
          <p:sp>
            <p:nvSpPr>
              <p:cNvPr id="21" name="TextBox 19"/>
              <p:cNvSpPr txBox="1">
                <a:spLocks noChangeArrowheads="1"/>
              </p:cNvSpPr>
              <p:nvPr/>
            </p:nvSpPr>
            <p:spPr bwMode="auto">
              <a:xfrm>
                <a:off x="4726734" y="3099531"/>
                <a:ext cx="752779" cy="7694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4400" dirty="0" smtClean="0"/>
                  <a:t>М</a:t>
                </a:r>
                <a:endParaRPr lang="ru-RU" sz="4400" dirty="0"/>
              </a:p>
            </p:txBody>
          </p:sp>
        </p:grpSp>
      </p:grpSp>
      <p:grpSp>
        <p:nvGrpSpPr>
          <p:cNvPr id="28" name="Группа 27"/>
          <p:cNvGrpSpPr/>
          <p:nvPr/>
        </p:nvGrpSpPr>
        <p:grpSpPr>
          <a:xfrm rot="21036574">
            <a:off x="1082762" y="4500698"/>
            <a:ext cx="5267672" cy="912591"/>
            <a:chOff x="1752600" y="2895600"/>
            <a:chExt cx="5943600" cy="912591"/>
          </a:xfrm>
        </p:grpSpPr>
        <p:sp>
          <p:nvSpPr>
            <p:cNvPr id="29" name="Овал 28"/>
            <p:cNvSpPr/>
            <p:nvPr/>
          </p:nvSpPr>
          <p:spPr>
            <a:xfrm flipH="1" flipV="1">
              <a:off x="4876800" y="2895600"/>
              <a:ext cx="228600" cy="152400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30" name="Группа 8"/>
            <p:cNvGrpSpPr/>
            <p:nvPr/>
          </p:nvGrpSpPr>
          <p:grpSpPr>
            <a:xfrm>
              <a:off x="1752600" y="2971800"/>
              <a:ext cx="5943600" cy="836391"/>
              <a:chOff x="1752600" y="2971800"/>
              <a:chExt cx="5943600" cy="836391"/>
            </a:xfrm>
          </p:grpSpPr>
          <p:cxnSp>
            <p:nvCxnSpPr>
              <p:cNvPr id="31" name="Прямая соединительная линия 30"/>
              <p:cNvCxnSpPr/>
              <p:nvPr/>
            </p:nvCxnSpPr>
            <p:spPr>
              <a:xfrm>
                <a:off x="1752600" y="2971800"/>
                <a:ext cx="3238500" cy="0"/>
              </a:xfrm>
              <a:prstGeom prst="line">
                <a:avLst/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</p:cxnSp>
          <p:cxnSp>
            <p:nvCxnSpPr>
              <p:cNvPr id="32" name="Прямая соединительная линия 31"/>
              <p:cNvCxnSpPr/>
              <p:nvPr/>
            </p:nvCxnSpPr>
            <p:spPr>
              <a:xfrm flipH="1">
                <a:off x="5029200" y="2971800"/>
                <a:ext cx="2667000" cy="0"/>
              </a:xfrm>
              <a:prstGeom prst="line">
                <a:avLst/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</p:cxnSp>
          <p:sp>
            <p:nvSpPr>
              <p:cNvPr id="33" name="TextBox 19"/>
              <p:cNvSpPr txBox="1">
                <a:spLocks noChangeArrowheads="1"/>
              </p:cNvSpPr>
              <p:nvPr/>
            </p:nvSpPr>
            <p:spPr bwMode="auto">
              <a:xfrm>
                <a:off x="4805908" y="3038253"/>
                <a:ext cx="558800" cy="7699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4400" dirty="0" smtClean="0"/>
                  <a:t>К</a:t>
                </a:r>
                <a:endParaRPr lang="ru-RU" sz="4400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548680"/>
          <a:ext cx="8676456" cy="4772217"/>
        </p:xfrm>
        <a:graphic>
          <a:graphicData uri="http://schemas.openxmlformats.org/drawingml/2006/table">
            <a:tbl>
              <a:tblPr/>
              <a:tblGrid>
                <a:gridCol w="7136997"/>
                <a:gridCol w="1539459"/>
              </a:tblGrid>
              <a:tr h="123143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+mn-lt"/>
                          <a:ea typeface="Calibri"/>
                          <a:cs typeface="Times New Roman"/>
                        </a:rPr>
                        <a:t>Самостоятельная работа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+mn-lt"/>
                          <a:ea typeface="Calibri"/>
                          <a:cs typeface="Times New Roman"/>
                        </a:rPr>
                        <a:t>Прочитай утверждения. Отметь согласие /несогласие знаком.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+mn-lt"/>
                          <a:ea typeface="Calibri"/>
                          <a:cs typeface="Times New Roman"/>
                        </a:rPr>
                        <a:t>+  согласен с утверждением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+mn-lt"/>
                          <a:ea typeface="Calibri"/>
                          <a:cs typeface="Times New Roman"/>
                        </a:rPr>
                        <a:t>-  не согласен с утверждением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49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Вопрос</a:t>
                      </a: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+mn-lt"/>
                          <a:ea typeface="Calibri"/>
                          <a:cs typeface="Times New Roman"/>
                        </a:rPr>
                        <a:t>Знак</a:t>
                      </a: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8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1.Углы бывают кривые, прямые, развернутые.</a:t>
                      </a: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8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2. Углы бывают острые, тупые, развернутые.</a:t>
                      </a: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98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3.Угол образуется из двух лучей, вышедших из одной точки.</a:t>
                      </a: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8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+mn-lt"/>
                          <a:ea typeface="Calibri"/>
                          <a:cs typeface="Times New Roman"/>
                        </a:rPr>
                        <a:t>4.Острый угол больше развёрнутого.</a:t>
                      </a: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98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5.Лучи развёрнутого угла лежат на одной прямой.</a:t>
                      </a: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332657"/>
          <a:ext cx="8676456" cy="4668084"/>
        </p:xfrm>
        <a:graphic>
          <a:graphicData uri="http://schemas.openxmlformats.org/drawingml/2006/table">
            <a:tbl>
              <a:tblPr/>
              <a:tblGrid>
                <a:gridCol w="7136997"/>
                <a:gridCol w="1539459"/>
              </a:tblGrid>
              <a:tr h="13328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+mn-lt"/>
                          <a:ea typeface="Calibri"/>
                          <a:cs typeface="Times New Roman"/>
                        </a:rPr>
                        <a:t>Самостоятельная работа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+mn-lt"/>
                          <a:ea typeface="Calibri"/>
                          <a:cs typeface="Times New Roman"/>
                        </a:rPr>
                        <a:t>Прочитай утверждения. Отметь согласие /несогласие знаком.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+mn-lt"/>
                          <a:ea typeface="Calibri"/>
                          <a:cs typeface="Times New Roman"/>
                        </a:rPr>
                        <a:t>+  согласен с утверждением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+mn-lt"/>
                          <a:ea typeface="Calibri"/>
                          <a:cs typeface="Times New Roman"/>
                        </a:rPr>
                        <a:t>-  не согласен с утверждением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98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Вопрос</a:t>
                      </a: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+mn-lt"/>
                          <a:ea typeface="Calibri"/>
                          <a:cs typeface="Times New Roman"/>
                        </a:rPr>
                        <a:t>Знак</a:t>
                      </a: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4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1.Углы бывают кривые, прямые, развернутые.</a:t>
                      </a: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4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2. Углы бывают острые, тупые, развернутые.</a:t>
                      </a: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96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3.Угол образуется из двух лучей, вышедших из одной точки.</a:t>
                      </a: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4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+mn-lt"/>
                          <a:ea typeface="Calibri"/>
                          <a:cs typeface="Times New Roman"/>
                        </a:rPr>
                        <a:t>4.Острый угол больше развёрнутого.</a:t>
                      </a: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28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5.Лучи развёрнутого угла лежат на одной прямой.</a:t>
                      </a: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68344" y="256490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+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668344" y="2060848"/>
            <a:ext cx="720080" cy="58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ea typeface="Calibri"/>
                <a:cs typeface="Times New Roman"/>
              </a:rPr>
              <a:t>̶</a:t>
            </a:r>
            <a:endParaRPr lang="ru-RU" sz="2800" dirty="0"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40352" y="3140968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+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68344" y="3717032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̶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740352" y="436510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+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5013176"/>
            <a:ext cx="7344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Критерии оценки:</a:t>
            </a:r>
          </a:p>
          <a:p>
            <a:r>
              <a:rPr lang="ru-RU" sz="2400" b="1" dirty="0" smtClean="0"/>
              <a:t>5 правильных ответов – «5»,</a:t>
            </a:r>
          </a:p>
          <a:p>
            <a:r>
              <a:rPr lang="ru-RU" sz="2400" b="1" dirty="0" smtClean="0"/>
              <a:t>3-4 правильных ответа – «4»,</a:t>
            </a:r>
          </a:p>
          <a:p>
            <a:r>
              <a:rPr lang="ru-RU" sz="2400" b="1" dirty="0" smtClean="0"/>
              <a:t>2 правильных ответа – «3».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 rot="20839382">
            <a:off x="1547664" y="1628800"/>
            <a:ext cx="5224264" cy="2508086"/>
            <a:chOff x="2051720" y="2276872"/>
            <a:chExt cx="5224264" cy="2508086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2627784" y="2276872"/>
              <a:ext cx="4648200" cy="2304256"/>
              <a:chOff x="2627784" y="2276872"/>
              <a:chExt cx="4648200" cy="2304256"/>
            </a:xfrm>
          </p:grpSpPr>
          <p:sp>
            <p:nvSpPr>
              <p:cNvPr id="2" name="Line 6"/>
              <p:cNvSpPr>
                <a:spLocks noChangeShapeType="1"/>
              </p:cNvSpPr>
              <p:nvPr/>
            </p:nvSpPr>
            <p:spPr bwMode="auto">
              <a:xfrm flipV="1">
                <a:off x="2627784" y="4509120"/>
                <a:ext cx="4648200" cy="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" name="Line 5"/>
              <p:cNvSpPr>
                <a:spLocks noChangeShapeType="1"/>
              </p:cNvSpPr>
              <p:nvPr/>
            </p:nvSpPr>
            <p:spPr bwMode="auto">
              <a:xfrm flipH="1">
                <a:off x="2627784" y="2276872"/>
                <a:ext cx="4267200" cy="2209800"/>
              </a:xfrm>
              <a:prstGeom prst="line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" name="Овал 4"/>
              <p:cNvSpPr/>
              <p:nvPr/>
            </p:nvSpPr>
            <p:spPr>
              <a:xfrm>
                <a:off x="2627784" y="4365104"/>
                <a:ext cx="144016" cy="216024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051720" y="4077072"/>
              <a:ext cx="6480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/>
                <a:t>О</a:t>
              </a:r>
              <a:endParaRPr lang="ru-RU" sz="40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Прямая соединительная линия 20"/>
          <p:cNvCxnSpPr/>
          <p:nvPr/>
        </p:nvCxnSpPr>
        <p:spPr>
          <a:xfrm>
            <a:off x="755576" y="4221088"/>
            <a:ext cx="24482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419872" y="4221088"/>
            <a:ext cx="24482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300192" y="4221088"/>
            <a:ext cx="24482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1" name="Группа 30"/>
          <p:cNvGrpSpPr/>
          <p:nvPr/>
        </p:nvGrpSpPr>
        <p:grpSpPr>
          <a:xfrm>
            <a:off x="395536" y="1988840"/>
            <a:ext cx="2880320" cy="1058496"/>
            <a:chOff x="395536" y="1988840"/>
            <a:chExt cx="2880320" cy="1058496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395536" y="1988840"/>
              <a:ext cx="2880320" cy="1058496"/>
              <a:chOff x="1628131" y="2276872"/>
              <a:chExt cx="5647853" cy="2304256"/>
            </a:xfrm>
          </p:grpSpPr>
          <p:grpSp>
            <p:nvGrpSpPr>
              <p:cNvPr id="3" name="Группа 5"/>
              <p:cNvGrpSpPr/>
              <p:nvPr/>
            </p:nvGrpSpPr>
            <p:grpSpPr>
              <a:xfrm>
                <a:off x="2627784" y="2276872"/>
                <a:ext cx="4648200" cy="2304256"/>
                <a:chOff x="2627784" y="2276872"/>
                <a:chExt cx="4648200" cy="2304256"/>
              </a:xfrm>
            </p:grpSpPr>
            <p:sp>
              <p:nvSpPr>
                <p:cNvPr id="5" name="Line 6"/>
                <p:cNvSpPr>
                  <a:spLocks noChangeShapeType="1"/>
                </p:cNvSpPr>
                <p:nvPr/>
              </p:nvSpPr>
              <p:spPr bwMode="auto">
                <a:xfrm flipV="1">
                  <a:off x="2627784" y="4509120"/>
                  <a:ext cx="4648200" cy="0"/>
                </a:xfrm>
                <a:prstGeom prst="line">
                  <a:avLst/>
                </a:prstGeom>
                <a:no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" name="Line 5"/>
                <p:cNvSpPr>
                  <a:spLocks noChangeShapeType="1"/>
                </p:cNvSpPr>
                <p:nvPr/>
              </p:nvSpPr>
              <p:spPr bwMode="auto">
                <a:xfrm flipH="1">
                  <a:off x="2627784" y="2276872"/>
                  <a:ext cx="4267200" cy="2209800"/>
                </a:xfrm>
                <a:prstGeom prst="line">
                  <a:avLst/>
                </a:prstGeom>
                <a:no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" name="Овал 6"/>
                <p:cNvSpPr/>
                <p:nvPr/>
              </p:nvSpPr>
              <p:spPr>
                <a:xfrm>
                  <a:off x="2627784" y="4365104"/>
                  <a:ext cx="144016" cy="216024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" name="TextBox 3"/>
              <p:cNvSpPr txBox="1"/>
              <p:nvPr/>
            </p:nvSpPr>
            <p:spPr>
              <a:xfrm>
                <a:off x="1628131" y="3844426"/>
                <a:ext cx="648072" cy="707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000" b="1" dirty="0" smtClean="0"/>
                  <a:t>О</a:t>
                </a:r>
                <a:endParaRPr lang="ru-RU" sz="4000" b="1" dirty="0"/>
              </a:p>
            </p:txBody>
          </p:sp>
        </p:grpSp>
        <p:sp>
          <p:nvSpPr>
            <p:cNvPr id="24" name="Полилиния 23"/>
            <p:cNvSpPr/>
            <p:nvPr/>
          </p:nvSpPr>
          <p:spPr>
            <a:xfrm>
              <a:off x="1648918" y="2623279"/>
              <a:ext cx="330794" cy="373673"/>
            </a:xfrm>
            <a:custGeom>
              <a:avLst/>
              <a:gdLst>
                <a:gd name="connsiteX0" fmla="*/ 0 w 222354"/>
                <a:gd name="connsiteY0" fmla="*/ 0 h 314793"/>
                <a:gd name="connsiteX1" fmla="*/ 194872 w 222354"/>
                <a:gd name="connsiteY1" fmla="*/ 164891 h 314793"/>
                <a:gd name="connsiteX2" fmla="*/ 164892 w 222354"/>
                <a:gd name="connsiteY2" fmla="*/ 314793 h 314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2354" h="314793">
                  <a:moveTo>
                    <a:pt x="0" y="0"/>
                  </a:moveTo>
                  <a:cubicBezTo>
                    <a:pt x="83695" y="56213"/>
                    <a:pt x="167390" y="112426"/>
                    <a:pt x="194872" y="164891"/>
                  </a:cubicBezTo>
                  <a:cubicBezTo>
                    <a:pt x="222354" y="217357"/>
                    <a:pt x="193623" y="266075"/>
                    <a:pt x="164892" y="314793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5796135" y="1844824"/>
            <a:ext cx="2664297" cy="1715998"/>
            <a:chOff x="5796135" y="1844824"/>
            <a:chExt cx="2664297" cy="1715998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5796135" y="1844824"/>
              <a:ext cx="2664297" cy="1715998"/>
              <a:chOff x="1182247" y="1963361"/>
              <a:chExt cx="5499228" cy="3735583"/>
            </a:xfrm>
          </p:grpSpPr>
          <p:grpSp>
            <p:nvGrpSpPr>
              <p:cNvPr id="15" name="Группа 5"/>
              <p:cNvGrpSpPr/>
              <p:nvPr/>
            </p:nvGrpSpPr>
            <p:grpSpPr>
              <a:xfrm>
                <a:off x="1182247" y="1963361"/>
                <a:ext cx="5499228" cy="2664841"/>
                <a:chOff x="1182247" y="1963361"/>
                <a:chExt cx="5499228" cy="2664841"/>
              </a:xfrm>
            </p:grpSpPr>
            <p:sp>
              <p:nvSpPr>
                <p:cNvPr id="17" name="Line 6"/>
                <p:cNvSpPr>
                  <a:spLocks noChangeShapeType="1"/>
                </p:cNvSpPr>
                <p:nvPr/>
              </p:nvSpPr>
              <p:spPr bwMode="auto">
                <a:xfrm>
                  <a:off x="2627786" y="4509120"/>
                  <a:ext cx="4053689" cy="119082"/>
                </a:xfrm>
                <a:prstGeom prst="line">
                  <a:avLst/>
                </a:prstGeom>
                <a:no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Line 5"/>
                <p:cNvSpPr>
                  <a:spLocks noChangeShapeType="1"/>
                </p:cNvSpPr>
                <p:nvPr/>
              </p:nvSpPr>
              <p:spPr bwMode="auto">
                <a:xfrm>
                  <a:off x="1182247" y="1963361"/>
                  <a:ext cx="1445537" cy="2523310"/>
                </a:xfrm>
                <a:prstGeom prst="line">
                  <a:avLst/>
                </a:prstGeom>
                <a:no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Овал 18"/>
                <p:cNvSpPr/>
                <p:nvPr/>
              </p:nvSpPr>
              <p:spPr>
                <a:xfrm>
                  <a:off x="2627784" y="4365104"/>
                  <a:ext cx="144016" cy="216024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6" name="TextBox 15"/>
              <p:cNvSpPr txBox="1"/>
              <p:nvPr/>
            </p:nvSpPr>
            <p:spPr>
              <a:xfrm>
                <a:off x="1330877" y="4157936"/>
                <a:ext cx="1040394" cy="15410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000" b="1" dirty="0" smtClean="0"/>
                  <a:t>М</a:t>
                </a:r>
                <a:endParaRPr lang="ru-RU" sz="4000" b="1" dirty="0"/>
              </a:p>
            </p:txBody>
          </p:sp>
        </p:grpSp>
        <p:sp>
          <p:nvSpPr>
            <p:cNvPr id="25" name="Полилиния 24"/>
            <p:cNvSpPr/>
            <p:nvPr/>
          </p:nvSpPr>
          <p:spPr>
            <a:xfrm>
              <a:off x="6300192" y="2636912"/>
              <a:ext cx="449705" cy="399738"/>
            </a:xfrm>
            <a:custGeom>
              <a:avLst/>
              <a:gdLst>
                <a:gd name="connsiteX0" fmla="*/ 0 w 449705"/>
                <a:gd name="connsiteY0" fmla="*/ 37475 h 399738"/>
                <a:gd name="connsiteX1" fmla="*/ 329783 w 449705"/>
                <a:gd name="connsiteY1" fmla="*/ 52466 h 399738"/>
                <a:gd name="connsiteX2" fmla="*/ 419724 w 449705"/>
                <a:gd name="connsiteY2" fmla="*/ 352269 h 399738"/>
                <a:gd name="connsiteX3" fmla="*/ 449705 w 449705"/>
                <a:gd name="connsiteY3" fmla="*/ 337279 h 399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705" h="399738">
                  <a:moveTo>
                    <a:pt x="0" y="37475"/>
                  </a:moveTo>
                  <a:cubicBezTo>
                    <a:pt x="129914" y="18737"/>
                    <a:pt x="259829" y="0"/>
                    <a:pt x="329783" y="52466"/>
                  </a:cubicBezTo>
                  <a:cubicBezTo>
                    <a:pt x="399737" y="104932"/>
                    <a:pt x="399737" y="304800"/>
                    <a:pt x="419724" y="352269"/>
                  </a:cubicBezTo>
                  <a:cubicBezTo>
                    <a:pt x="439711" y="399738"/>
                    <a:pt x="444708" y="368508"/>
                    <a:pt x="449705" y="337279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3419872" y="1556792"/>
            <a:ext cx="2088232" cy="2076038"/>
            <a:chOff x="3419872" y="1556792"/>
            <a:chExt cx="2088232" cy="2076038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3419872" y="1556792"/>
              <a:ext cx="2088232" cy="2076038"/>
              <a:chOff x="1209772" y="-387968"/>
              <a:chExt cx="6066212" cy="6511923"/>
            </a:xfrm>
          </p:grpSpPr>
          <p:grpSp>
            <p:nvGrpSpPr>
              <p:cNvPr id="9" name="Группа 5"/>
              <p:cNvGrpSpPr/>
              <p:nvPr/>
            </p:nvGrpSpPr>
            <p:grpSpPr>
              <a:xfrm>
                <a:off x="2616505" y="-387968"/>
                <a:ext cx="4659479" cy="4969096"/>
                <a:chOff x="2616505" y="-387968"/>
                <a:chExt cx="4659479" cy="4969096"/>
              </a:xfrm>
            </p:grpSpPr>
            <p:sp>
              <p:nvSpPr>
                <p:cNvPr id="11" name="Line 6"/>
                <p:cNvSpPr>
                  <a:spLocks noChangeShapeType="1"/>
                </p:cNvSpPr>
                <p:nvPr/>
              </p:nvSpPr>
              <p:spPr bwMode="auto">
                <a:xfrm flipV="1">
                  <a:off x="2627784" y="4509120"/>
                  <a:ext cx="4648200" cy="0"/>
                </a:xfrm>
                <a:prstGeom prst="line">
                  <a:avLst/>
                </a:prstGeom>
                <a:no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" name="Line 5"/>
                <p:cNvSpPr>
                  <a:spLocks noChangeShapeType="1"/>
                </p:cNvSpPr>
                <p:nvPr/>
              </p:nvSpPr>
              <p:spPr bwMode="auto">
                <a:xfrm>
                  <a:off x="2616505" y="-387968"/>
                  <a:ext cx="11279" cy="4874640"/>
                </a:xfrm>
                <a:prstGeom prst="line">
                  <a:avLst/>
                </a:prstGeom>
                <a:no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" name="Овал 12"/>
                <p:cNvSpPr/>
                <p:nvPr/>
              </p:nvSpPr>
              <p:spPr>
                <a:xfrm>
                  <a:off x="2627784" y="4365104"/>
                  <a:ext cx="144016" cy="216024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0" name="TextBox 9"/>
              <p:cNvSpPr txBox="1"/>
              <p:nvPr/>
            </p:nvSpPr>
            <p:spPr>
              <a:xfrm>
                <a:off x="1209772" y="3903524"/>
                <a:ext cx="1673438" cy="22204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000" b="1" dirty="0" smtClean="0"/>
                  <a:t>Р</a:t>
                </a:r>
                <a:endParaRPr lang="ru-RU" sz="4000" b="1" dirty="0"/>
              </a:p>
            </p:txBody>
          </p:sp>
        </p:grpSp>
        <p:cxnSp>
          <p:nvCxnSpPr>
            <p:cNvPr id="27" name="Прямая соединительная линия 26"/>
            <p:cNvCxnSpPr/>
            <p:nvPr/>
          </p:nvCxnSpPr>
          <p:spPr>
            <a:xfrm>
              <a:off x="3923928" y="2780928"/>
              <a:ext cx="28803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4211960" y="2780928"/>
              <a:ext cx="0" cy="28803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0" y="4941888"/>
            <a:ext cx="9144000" cy="1916112"/>
            <a:chOff x="0" y="3113"/>
            <a:chExt cx="5760" cy="1207"/>
          </a:xfrm>
        </p:grpSpPr>
        <p:pic>
          <p:nvPicPr>
            <p:cNvPr id="3082" name="Picture 15" descr="6c4931c9ccfe"/>
            <p:cNvPicPr>
              <a:picLocks noChangeAspect="1" noChangeArrowheads="1"/>
            </p:cNvPicPr>
            <p:nvPr/>
          </p:nvPicPr>
          <p:blipFill>
            <a:blip r:embed="rId2" cstate="print">
              <a:lum bright="48000" contrast="-12000"/>
            </a:blip>
            <a:srcRect t="-223" r="57031"/>
            <a:stretch>
              <a:fillRect/>
            </a:stretch>
          </p:blipFill>
          <p:spPr bwMode="auto">
            <a:xfrm rot="5400000" flipH="1">
              <a:off x="3648" y="2209"/>
              <a:ext cx="1207" cy="3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3" name="Picture 13" descr="6c4931c9ccfe"/>
            <p:cNvPicPr>
              <a:picLocks noChangeAspect="1" noChangeArrowheads="1"/>
            </p:cNvPicPr>
            <p:nvPr/>
          </p:nvPicPr>
          <p:blipFill>
            <a:blip r:embed="rId2" cstate="print">
              <a:lum bright="42000" contrast="-12000"/>
            </a:blip>
            <a:srcRect t="-223" r="57031"/>
            <a:stretch>
              <a:fillRect/>
            </a:stretch>
          </p:blipFill>
          <p:spPr bwMode="auto">
            <a:xfrm rot="-5400000">
              <a:off x="768" y="2345"/>
              <a:ext cx="1207" cy="2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75" name="Picture 2" descr="C:\Documents and Settings\User\Рабочий стол\Работа в группе.png"/>
          <p:cNvPicPr>
            <a:picLocks noChangeAspect="1" noChangeArrowheads="1"/>
          </p:cNvPicPr>
          <p:nvPr/>
        </p:nvPicPr>
        <p:blipFill>
          <a:blip r:embed="rId3" cstate="print"/>
          <a:srcRect l="3423" t="1282" r="3772"/>
          <a:stretch>
            <a:fillRect/>
          </a:stretch>
        </p:blipFill>
        <p:spPr bwMode="auto">
          <a:xfrm>
            <a:off x="-229520" y="0"/>
            <a:ext cx="9373520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 bwMode="auto">
          <a:xfrm>
            <a:off x="0" y="1196752"/>
            <a:ext cx="8892480" cy="4608512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 bwMode="auto">
          <a:xfrm>
            <a:off x="0" y="4005064"/>
            <a:ext cx="7704856" cy="720080"/>
          </a:xfrm>
          <a:prstGeom prst="roundRect">
            <a:avLst/>
          </a:prstGeom>
          <a:gradFill>
            <a:gsLst>
              <a:gs pos="0">
                <a:srgbClr val="FEB4DE"/>
              </a:gs>
              <a:gs pos="47000">
                <a:schemeClr val="bg1"/>
              </a:gs>
              <a:gs pos="100000">
                <a:srgbClr val="FEB4DE"/>
              </a:gs>
            </a:gsLst>
            <a:lin ang="108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1"/>
                </a:solidFill>
              </a:rPr>
              <a:t>Свое несогласие высказывай </a:t>
            </a:r>
            <a:r>
              <a:rPr lang="ru-RU" sz="3200" b="1" dirty="0">
                <a:solidFill>
                  <a:srgbClr val="FF0000"/>
                </a:solidFill>
              </a:rPr>
              <a:t>вежливо.</a:t>
            </a:r>
          </a:p>
        </p:txBody>
      </p:sp>
      <p:sp>
        <p:nvSpPr>
          <p:cNvPr id="18" name="Скругленный прямоугольник 17"/>
          <p:cNvSpPr/>
          <p:nvPr/>
        </p:nvSpPr>
        <p:spPr bwMode="auto">
          <a:xfrm>
            <a:off x="0" y="2204864"/>
            <a:ext cx="8784778" cy="791344"/>
          </a:xfrm>
          <a:prstGeom prst="roundRect">
            <a:avLst/>
          </a:prstGeom>
          <a:gradFill>
            <a:gsLst>
              <a:gs pos="0">
                <a:srgbClr val="92D050"/>
              </a:gs>
              <a:gs pos="47000">
                <a:schemeClr val="bg1"/>
              </a:gs>
              <a:gs pos="100000">
                <a:srgbClr val="92D050"/>
              </a:gs>
            </a:gsLst>
            <a:lin ang="108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1"/>
                </a:solidFill>
              </a:rPr>
              <a:t>Работать должен </a:t>
            </a:r>
            <a:r>
              <a:rPr lang="ru-RU" sz="3200" b="1" dirty="0">
                <a:solidFill>
                  <a:srgbClr val="FF0000"/>
                </a:solidFill>
              </a:rPr>
              <a:t>каждый</a:t>
            </a:r>
            <a:r>
              <a:rPr lang="ru-RU" sz="3200" b="1" dirty="0">
                <a:solidFill>
                  <a:schemeClr val="tx1"/>
                </a:solidFill>
              </a:rPr>
              <a:t> на общий результат.</a:t>
            </a:r>
          </a:p>
        </p:txBody>
      </p:sp>
      <p:sp>
        <p:nvSpPr>
          <p:cNvPr id="19" name="Скругленный прямоугольник 18"/>
          <p:cNvSpPr/>
          <p:nvPr/>
        </p:nvSpPr>
        <p:spPr bwMode="auto">
          <a:xfrm>
            <a:off x="0" y="3068960"/>
            <a:ext cx="6912570" cy="792858"/>
          </a:xfrm>
          <a:prstGeom prst="round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47000">
                <a:schemeClr val="bg1"/>
              </a:gs>
              <a:gs pos="100000">
                <a:schemeClr val="accent1">
                  <a:lumMod val="90000"/>
                </a:schemeClr>
              </a:gs>
            </a:gsLst>
            <a:lin ang="108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1"/>
                </a:solidFill>
              </a:rPr>
              <a:t>Один говорит, другие </a:t>
            </a:r>
            <a:r>
              <a:rPr lang="ru-RU" sz="3200" b="1" dirty="0">
                <a:solidFill>
                  <a:srgbClr val="FF0000"/>
                </a:solidFill>
              </a:rPr>
              <a:t>слушают</a:t>
            </a:r>
            <a:r>
              <a:rPr lang="ru-RU" sz="32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0" name="Скругленный прямоугольник 19"/>
          <p:cNvSpPr/>
          <p:nvPr/>
        </p:nvSpPr>
        <p:spPr bwMode="auto">
          <a:xfrm>
            <a:off x="0" y="1340768"/>
            <a:ext cx="8352730" cy="791989"/>
          </a:xfrm>
          <a:prstGeom prst="roundRect">
            <a:avLst/>
          </a:prstGeom>
          <a:gradFill>
            <a:gsLst>
              <a:gs pos="0">
                <a:srgbClr val="FFFF00"/>
              </a:gs>
              <a:gs pos="47000">
                <a:schemeClr val="bg1"/>
              </a:gs>
              <a:gs pos="100000">
                <a:srgbClr val="FFFF00"/>
              </a:gs>
            </a:gsLst>
            <a:lin ang="108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1"/>
                </a:solidFill>
              </a:rPr>
              <a:t>В группе должен быть </a:t>
            </a:r>
            <a:r>
              <a:rPr lang="ru-RU" sz="3200" b="1" dirty="0">
                <a:solidFill>
                  <a:srgbClr val="FF0000"/>
                </a:solidFill>
              </a:rPr>
              <a:t>ответственный</a:t>
            </a:r>
            <a:r>
              <a:rPr lang="ru-RU" sz="32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>
            <a:off x="0" y="4797152"/>
            <a:ext cx="7920682" cy="792708"/>
          </a:xfrm>
          <a:prstGeom prst="roundRect">
            <a:avLst/>
          </a:prstGeom>
          <a:gradFill>
            <a:gsLst>
              <a:gs pos="0">
                <a:srgbClr val="FFFF00"/>
              </a:gs>
              <a:gs pos="47000">
                <a:schemeClr val="bg1"/>
              </a:gs>
              <a:gs pos="100000">
                <a:srgbClr val="FFFF00"/>
              </a:gs>
            </a:gsLst>
            <a:lin ang="108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tx1"/>
                </a:solidFill>
              </a:rPr>
              <a:t>Если не понял, </a:t>
            </a:r>
            <a:r>
              <a:rPr lang="ru-RU" sz="3200" b="1" dirty="0">
                <a:solidFill>
                  <a:srgbClr val="FF0000"/>
                </a:solidFill>
              </a:rPr>
              <a:t>переспроси.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3002" t="7501" r="20586" b="5266"/>
          <a:stretch>
            <a:fillRect/>
          </a:stretch>
        </p:blipFill>
        <p:spPr bwMode="auto">
          <a:xfrm>
            <a:off x="179512" y="0"/>
            <a:ext cx="8640960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16323" t="7501" r="20032" b="36391"/>
          <a:stretch>
            <a:fillRect/>
          </a:stretch>
        </p:blipFill>
        <p:spPr bwMode="auto">
          <a:xfrm>
            <a:off x="539552" y="2276872"/>
            <a:ext cx="828092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914400"/>
            <a:ext cx="7772400" cy="685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7800" y="2971800"/>
            <a:ext cx="7086600" cy="762000"/>
          </a:xfrm>
        </p:spPr>
        <p:txBody>
          <a:bodyPr/>
          <a:lstStyle/>
          <a:p>
            <a:pPr algn="l"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172" name="TextBox 4"/>
          <p:cNvSpPr txBox="1">
            <a:spLocks noChangeArrowheads="1"/>
          </p:cNvSpPr>
          <p:nvPr/>
        </p:nvSpPr>
        <p:spPr bwMode="auto">
          <a:xfrm>
            <a:off x="2590800" y="685800"/>
            <a:ext cx="44370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dirty="0"/>
              <a:t>Развёрнутый угол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52600" y="2971800"/>
            <a:ext cx="32385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5029200" y="2971800"/>
            <a:ext cx="2667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 flipH="1" flipV="1">
            <a:off x="4876800" y="2895600"/>
            <a:ext cx="228600" cy="152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76" name="TextBox 19"/>
          <p:cNvSpPr txBox="1">
            <a:spLocks noChangeArrowheads="1"/>
          </p:cNvSpPr>
          <p:nvPr/>
        </p:nvSpPr>
        <p:spPr bwMode="auto">
          <a:xfrm>
            <a:off x="4724400" y="2895600"/>
            <a:ext cx="5588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dirty="0"/>
              <a:t>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743</TotalTime>
  <Words>208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 </vt:lpstr>
      <vt:lpstr>Слайд 9</vt:lpstr>
      <vt:lpstr> 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Olga</cp:lastModifiedBy>
  <cp:revision>21</cp:revision>
  <dcterms:created xsi:type="dcterms:W3CDTF">2016-11-13T02:38:58Z</dcterms:created>
  <dcterms:modified xsi:type="dcterms:W3CDTF">2021-03-27T05:00:30Z</dcterms:modified>
</cp:coreProperties>
</file>