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6" r:id="rId2"/>
    <p:sldId id="278" r:id="rId3"/>
    <p:sldId id="262" r:id="rId4"/>
    <p:sldId id="287" r:id="rId5"/>
    <p:sldId id="286" r:id="rId6"/>
    <p:sldId id="285" r:id="rId7"/>
    <p:sldId id="299" r:id="rId8"/>
    <p:sldId id="284" r:id="rId9"/>
    <p:sldId id="308" r:id="rId10"/>
    <p:sldId id="310" r:id="rId11"/>
    <p:sldId id="291" r:id="rId12"/>
    <p:sldId id="290" r:id="rId13"/>
    <p:sldId id="312" r:id="rId14"/>
    <p:sldId id="289" r:id="rId15"/>
    <p:sldId id="300" r:id="rId16"/>
    <p:sldId id="281" r:id="rId17"/>
    <p:sldId id="302" r:id="rId18"/>
    <p:sldId id="305" r:id="rId19"/>
    <p:sldId id="295" r:id="rId20"/>
    <p:sldId id="294" r:id="rId21"/>
    <p:sldId id="293" r:id="rId22"/>
    <p:sldId id="306" r:id="rId23"/>
    <p:sldId id="292" r:id="rId24"/>
    <p:sldId id="282" r:id="rId25"/>
    <p:sldId id="298" r:id="rId26"/>
    <p:sldId id="297"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4F1D7C8-D300-4DD6-8EF0-2E601F7385CE}" type="datetimeFigureOut">
              <a:rPr lang="ru-RU" smtClean="0"/>
              <a:t>27.02.2022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187341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F1D7C8-D300-4DD6-8EF0-2E601F7385CE}" type="datetimeFigureOut">
              <a:rPr lang="ru-RU" smtClean="0"/>
              <a:t>27.02.2022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396360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F1D7C8-D300-4DD6-8EF0-2E601F7385CE}" type="datetimeFigureOut">
              <a:rPr lang="ru-RU" smtClean="0"/>
              <a:t>27.02.2022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697975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F1D7C8-D300-4DD6-8EF0-2E601F7385CE}" type="datetimeFigureOut">
              <a:rPr lang="ru-RU" smtClean="0"/>
              <a:t>27.02.2022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493344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4F1D7C8-D300-4DD6-8EF0-2E601F7385CE}" type="datetimeFigureOut">
              <a:rPr lang="ru-RU" smtClean="0"/>
              <a:t>27.02.2022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3156778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4F1D7C8-D300-4DD6-8EF0-2E601F7385CE}" type="datetimeFigureOut">
              <a:rPr lang="ru-RU" smtClean="0"/>
              <a:t>27.02.2022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81885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4F1D7C8-D300-4DD6-8EF0-2E601F7385CE}" type="datetimeFigureOut">
              <a:rPr lang="ru-RU" smtClean="0"/>
              <a:t>27.02.2022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1222413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4F1D7C8-D300-4DD6-8EF0-2E601F7385CE}" type="datetimeFigureOut">
              <a:rPr lang="ru-RU" smtClean="0"/>
              <a:t>27.02.2022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1186472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4F1D7C8-D300-4DD6-8EF0-2E601F7385CE}" type="datetimeFigureOut">
              <a:rPr lang="ru-RU" smtClean="0"/>
              <a:t>27.02.2022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1731245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4F1D7C8-D300-4DD6-8EF0-2E601F7385CE}" type="datetimeFigureOut">
              <a:rPr lang="ru-RU" smtClean="0"/>
              <a:t>27.02.2022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3579750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4F1D7C8-D300-4DD6-8EF0-2E601F7385CE}" type="datetimeFigureOut">
              <a:rPr lang="ru-RU" smtClean="0"/>
              <a:t>27.02.2022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4737448-4B87-4011-9A03-B98481674310}" type="slidenum">
              <a:rPr lang="ru-RU" smtClean="0"/>
              <a:t>‹#›</a:t>
            </a:fld>
            <a:endParaRPr lang="ru-RU"/>
          </a:p>
        </p:txBody>
      </p:sp>
    </p:spTree>
    <p:extLst>
      <p:ext uri="{BB962C8B-B14F-4D97-AF65-F5344CB8AC3E}">
        <p14:creationId xmlns:p14="http://schemas.microsoft.com/office/powerpoint/2010/main" val="1825874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F1D7C8-D300-4DD6-8EF0-2E601F7385CE}" type="datetimeFigureOut">
              <a:rPr lang="ru-RU" smtClean="0"/>
              <a:t>27.02.2022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737448-4B87-4011-9A03-B98481674310}" type="slidenum">
              <a:rPr lang="ru-RU" smtClean="0"/>
              <a:t>‹#›</a:t>
            </a:fld>
            <a:endParaRPr lang="ru-RU"/>
          </a:p>
        </p:txBody>
      </p:sp>
    </p:spTree>
    <p:extLst>
      <p:ext uri="{BB962C8B-B14F-4D97-AF65-F5344CB8AC3E}">
        <p14:creationId xmlns:p14="http://schemas.microsoft.com/office/powerpoint/2010/main" val="1498632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081" y="0"/>
            <a:ext cx="12349081" cy="6971289"/>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idx="4294967295"/>
          </p:nvPr>
        </p:nvSpPr>
        <p:spPr>
          <a:xfrm>
            <a:off x="946566" y="3158036"/>
            <a:ext cx="11016833" cy="1325562"/>
          </a:xfrm>
        </p:spPr>
        <p:txBody>
          <a:bodyPr>
            <a:normAutofit fontScale="90000"/>
          </a:bodyPr>
          <a:lstStyle/>
          <a:p>
            <a:pPr algn="ctr"/>
            <a:r>
              <a:rPr lang="ru-RU" b="1" dirty="0" smtClean="0">
                <a:solidFill>
                  <a:srgbClr val="C00000"/>
                </a:solidFill>
                <a:latin typeface="Comic Sans MS" panose="030F0702030302020204" pitchFamily="66" charset="0"/>
              </a:rPr>
              <a:t>Зимние забавы </a:t>
            </a:r>
            <a:br>
              <a:rPr lang="ru-RU" b="1" dirty="0" smtClean="0">
                <a:solidFill>
                  <a:srgbClr val="C00000"/>
                </a:solidFill>
                <a:latin typeface="Comic Sans MS" panose="030F0702030302020204" pitchFamily="66" charset="0"/>
              </a:rPr>
            </a:br>
            <a:r>
              <a:rPr lang="ru-RU" b="1" dirty="0" smtClean="0">
                <a:solidFill>
                  <a:srgbClr val="C00000"/>
                </a:solidFill>
                <a:latin typeface="Comic Sans MS" panose="030F0702030302020204" pitchFamily="66" charset="0"/>
              </a:rPr>
              <a:t>Деда Мороза в разных странах</a:t>
            </a:r>
            <a:br>
              <a:rPr lang="ru-RU" b="1" dirty="0" smtClean="0">
                <a:solidFill>
                  <a:srgbClr val="C00000"/>
                </a:solidFill>
                <a:latin typeface="Comic Sans MS" panose="030F0702030302020204" pitchFamily="66" charset="0"/>
              </a:rPr>
            </a:br>
            <a:r>
              <a:rPr lang="ru-RU" b="1" dirty="0" smtClean="0">
                <a:solidFill>
                  <a:srgbClr val="C00000"/>
                </a:solidFill>
                <a:latin typeface="Comic Sans MS" panose="030F0702030302020204" pitchFamily="66" charset="0"/>
              </a:rPr>
              <a:t>                    </a:t>
            </a:r>
            <a:r>
              <a:rPr lang="ru-RU" sz="2200" b="1" dirty="0" smtClean="0">
                <a:latin typeface="Comic Sans MS" panose="030F0702030302020204" pitchFamily="66" charset="0"/>
              </a:rPr>
              <a:t>Что </a:t>
            </a:r>
            <a:r>
              <a:rPr lang="ru-RU" sz="2200" b="1" dirty="0">
                <a:latin typeface="Comic Sans MS" panose="030F0702030302020204" pitchFamily="66" charset="0"/>
              </a:rPr>
              <a:t>за чудная пора! Веселится детвора.</a:t>
            </a:r>
            <a:br>
              <a:rPr lang="ru-RU" sz="2200" b="1" dirty="0">
                <a:latin typeface="Comic Sans MS" panose="030F0702030302020204" pitchFamily="66" charset="0"/>
              </a:rPr>
            </a:br>
            <a:r>
              <a:rPr lang="ru-RU" sz="2200" b="1" dirty="0" smtClean="0">
                <a:latin typeface="Comic Sans MS" panose="030F0702030302020204" pitchFamily="66" charset="0"/>
              </a:rPr>
              <a:t>                                     Санки</a:t>
            </a:r>
            <a:r>
              <a:rPr lang="ru-RU" sz="2200" b="1" dirty="0">
                <a:latin typeface="Comic Sans MS" panose="030F0702030302020204" pitchFamily="66" charset="0"/>
              </a:rPr>
              <a:t>, лыжи и коньки, поиграем мы в снежки.</a:t>
            </a:r>
            <a:br>
              <a:rPr lang="ru-RU" sz="2200" b="1" dirty="0">
                <a:latin typeface="Comic Sans MS" panose="030F0702030302020204" pitchFamily="66" charset="0"/>
              </a:rPr>
            </a:br>
            <a:r>
              <a:rPr lang="ru-RU" sz="2200" b="1" dirty="0" smtClean="0">
                <a:latin typeface="Comic Sans MS" panose="030F0702030302020204" pitchFamily="66" charset="0"/>
              </a:rPr>
              <a:t>           </a:t>
            </a:r>
            <a:r>
              <a:rPr lang="ru-RU" sz="2200" b="1" dirty="0" smtClean="0">
                <a:latin typeface="Comic Sans MS" panose="030F0702030302020204" pitchFamily="66" charset="0"/>
              </a:rPr>
              <a:t>                            Разгулялась </a:t>
            </a:r>
            <a:r>
              <a:rPr lang="ru-RU" sz="2200" b="1" dirty="0">
                <a:latin typeface="Comic Sans MS" panose="030F0702030302020204" pitchFamily="66" charset="0"/>
              </a:rPr>
              <a:t>здесь </a:t>
            </a:r>
            <a:r>
              <a:rPr lang="ru-RU" sz="2200" b="1" dirty="0" smtClean="0">
                <a:latin typeface="Comic Sans MS" panose="030F0702030302020204" pitchFamily="66" charset="0"/>
              </a:rPr>
              <a:t>зима. Смех</a:t>
            </a:r>
            <a:r>
              <a:rPr lang="ru-RU" sz="2200" b="1" dirty="0">
                <a:latin typeface="Comic Sans MS" panose="030F0702030302020204" pitchFamily="66" charset="0"/>
              </a:rPr>
              <a:t>, веселье, кутерьма</a:t>
            </a:r>
            <a:r>
              <a:rPr lang="ru-RU" sz="2200" b="1" dirty="0" smtClean="0">
                <a:latin typeface="Comic Sans MS" panose="030F0702030302020204" pitchFamily="66" charset="0"/>
              </a:rPr>
              <a:t>!</a:t>
            </a:r>
            <a:r>
              <a:rPr lang="ru-RU" dirty="0"/>
              <a:t> </a:t>
            </a: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smtClean="0"/>
              <a:t>                                                                  </a:t>
            </a:r>
            <a:br>
              <a:rPr lang="ru-RU" dirty="0" smtClean="0"/>
            </a:br>
            <a:r>
              <a:rPr lang="ru-RU" dirty="0"/>
              <a:t/>
            </a:r>
            <a:br>
              <a:rPr lang="ru-RU" dirty="0"/>
            </a:br>
            <a:r>
              <a:rPr lang="ru-RU" dirty="0" smtClean="0"/>
              <a:t>                                                                    </a:t>
            </a:r>
            <a:r>
              <a:rPr lang="ru-RU" sz="2000" b="1" dirty="0" smtClean="0"/>
              <a:t>Презентацию выполнила</a:t>
            </a:r>
            <a:br>
              <a:rPr lang="ru-RU" sz="2000" b="1" dirty="0" smtClean="0"/>
            </a:br>
            <a:r>
              <a:rPr lang="ru-RU" sz="2000" b="1" dirty="0" smtClean="0"/>
              <a:t>                                                                                                                                                            воспитатель </a:t>
            </a:r>
            <a:r>
              <a:rPr lang="ru-RU" sz="2000" b="1" dirty="0"/>
              <a:t>Лазарева И.Ф.</a:t>
            </a:r>
            <a:br>
              <a:rPr lang="ru-RU" sz="2000" b="1" dirty="0"/>
            </a:br>
            <a:r>
              <a:rPr lang="ru-RU" sz="2200" b="1" dirty="0">
                <a:latin typeface="Comic Sans MS" panose="030F0702030302020204" pitchFamily="66" charset="0"/>
              </a:rPr>
              <a:t/>
            </a:r>
            <a:br>
              <a:rPr lang="ru-RU" sz="2200" b="1" dirty="0">
                <a:latin typeface="Comic Sans MS" panose="030F0702030302020204" pitchFamily="66" charset="0"/>
              </a:rPr>
            </a:br>
            <a:endParaRPr lang="ru-RU" sz="2200" b="1" dirty="0">
              <a:latin typeface="Comic Sans MS" panose="030F0702030302020204" pitchFamily="66" charset="0"/>
            </a:endParaRPr>
          </a:p>
        </p:txBody>
      </p:sp>
      <p:pic>
        <p:nvPicPr>
          <p:cNvPr id="10" name="Picture 4" descr="Зимние забавы и развлечения | andrey-eltsov.r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3875" y="2742461"/>
            <a:ext cx="5022320" cy="348227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С НОВЫМ ГОДОМ.ДЕД МОРОЗ НА ЛЫЖАХ!!! ЮМОР.ЗИМНИЙ ПЕЙЗАЖ.ВИД...ДВОЙНАЯ. —  покупайте на Auction.ru по выгодной цене"/>
          <p:cNvPicPr>
            <a:picLocks noChangeAspect="1" noChangeArrowheads="1"/>
          </p:cNvPicPr>
          <p:nvPr/>
        </p:nvPicPr>
        <p:blipFill rotWithShape="1">
          <a:blip r:embed="rId4">
            <a:extLst>
              <a:ext uri="{28A0092B-C50C-407E-A947-70E740481C1C}">
                <a14:useLocalDpi xmlns:a14="http://schemas.microsoft.com/office/drawing/2010/main" val="0"/>
              </a:ext>
            </a:extLst>
          </a:blip>
          <a:srcRect l="6904" t="14417" r="1907" b="14185"/>
          <a:stretch/>
        </p:blipFill>
        <p:spPr bwMode="auto">
          <a:xfrm>
            <a:off x="100446" y="1480120"/>
            <a:ext cx="4972106" cy="53778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73132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2"/>
          <p:cNvSpPr txBox="1">
            <a:spLocks/>
          </p:cNvSpPr>
          <p:nvPr/>
        </p:nvSpPr>
        <p:spPr>
          <a:xfrm>
            <a:off x="1117600" y="0"/>
            <a:ext cx="10299700" cy="8177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«Лепка снежной бабы»</a:t>
            </a:r>
            <a:endParaRPr lang="ru-RU" sz="5400" b="1" dirty="0">
              <a:solidFill>
                <a:srgbClr val="C00000"/>
              </a:solidFill>
              <a:latin typeface="Comic Sans MS" panose="030F0702030302020204" pitchFamily="66" charset="0"/>
            </a:endParaRPr>
          </a:p>
        </p:txBody>
      </p:sp>
      <p:pic>
        <p:nvPicPr>
          <p:cNvPr id="6" name="Picture 2" descr="Сочинение по картинке &quot;Зимние забавы&quot; 3 класс"/>
          <p:cNvPicPr>
            <a:picLocks noChangeAspect="1" noChangeArrowheads="1"/>
          </p:cNvPicPr>
          <p:nvPr/>
        </p:nvPicPr>
        <p:blipFill rotWithShape="1">
          <a:blip r:embed="rId3">
            <a:extLst>
              <a:ext uri="{28A0092B-C50C-407E-A947-70E740481C1C}">
                <a14:useLocalDpi xmlns:a14="http://schemas.microsoft.com/office/drawing/2010/main" val="0"/>
              </a:ext>
            </a:extLst>
          </a:blip>
          <a:srcRect t="3350"/>
          <a:stretch/>
        </p:blipFill>
        <p:spPr bwMode="auto">
          <a:xfrm>
            <a:off x="137290" y="910531"/>
            <a:ext cx="8294707" cy="58547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8525686" y="1109444"/>
            <a:ext cx="3418262" cy="5032147"/>
          </a:xfrm>
          <a:prstGeom prst="rect">
            <a:avLst/>
          </a:prstGeom>
        </p:spPr>
        <p:txBody>
          <a:bodyPr wrap="square">
            <a:spAutoFit/>
          </a:bodyPr>
          <a:lstStyle/>
          <a:p>
            <a:pPr>
              <a:lnSpc>
                <a:spcPct val="107000"/>
              </a:lnSpc>
              <a:spcAft>
                <a:spcPts val="0"/>
              </a:spcAft>
            </a:pPr>
            <a:r>
              <a:rPr lang="ru-RU" sz="2000" b="1" dirty="0">
                <a:latin typeface="Comic Sans MS" panose="030F0702030302020204" pitchFamily="66" charset="0"/>
                <a:ea typeface="Times New Roman" panose="02020603050405020304" pitchFamily="18" charset="0"/>
                <a:cs typeface="Calibri" panose="020F0502020204030204" pitchFamily="34" charset="0"/>
              </a:rPr>
              <a:t>Со снежными бабами история особая. Поскольку на Руси когда-то верили, будто воздух населен небесными девицами, повелевавшими туманами, облаками, снегами. </a:t>
            </a:r>
            <a:endParaRPr lang="ru-RU" sz="2000" b="1" dirty="0" smtClean="0">
              <a:latin typeface="Comic Sans MS" panose="030F0702030302020204" pitchFamily="66" charset="0"/>
              <a:ea typeface="Times New Roman" panose="02020603050405020304" pitchFamily="18" charset="0"/>
              <a:cs typeface="Calibri" panose="020F0502020204030204" pitchFamily="34" charset="0"/>
            </a:endParaRPr>
          </a:p>
          <a:p>
            <a:pPr>
              <a:lnSpc>
                <a:spcPct val="107000"/>
              </a:lnSpc>
              <a:spcAft>
                <a:spcPts val="0"/>
              </a:spcAft>
            </a:pPr>
            <a:r>
              <a:rPr lang="ru-RU" sz="2000" b="1" dirty="0" smtClean="0">
                <a:latin typeface="Comic Sans MS" panose="030F0702030302020204" pitchFamily="66" charset="0"/>
                <a:ea typeface="Times New Roman" panose="02020603050405020304" pitchFamily="18" charset="0"/>
                <a:cs typeface="Calibri" panose="020F0502020204030204" pitchFamily="34" charset="0"/>
              </a:rPr>
              <a:t>Чтобы </a:t>
            </a:r>
            <a:r>
              <a:rPr lang="ru-RU" sz="2000" b="1" dirty="0">
                <a:latin typeface="Comic Sans MS" panose="030F0702030302020204" pitchFamily="66" charset="0"/>
                <a:ea typeface="Times New Roman" panose="02020603050405020304" pitchFamily="18" charset="0"/>
                <a:cs typeface="Calibri" panose="020F0502020204030204" pitchFamily="34" charset="0"/>
              </a:rPr>
              <a:t>умилостивить небесных обитательниц, они и лепили снежных баб, как бы возвеличивая небесных нимф на земле.</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87890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txBox="1">
            <a:spLocks/>
          </p:cNvSpPr>
          <p:nvPr/>
        </p:nvSpPr>
        <p:spPr>
          <a:xfrm>
            <a:off x="1943100" y="0"/>
            <a:ext cx="8686800" cy="889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«Катание с горки»</a:t>
            </a:r>
            <a:endParaRPr lang="ru-RU" sz="5400" b="1" dirty="0">
              <a:solidFill>
                <a:srgbClr val="C00000"/>
              </a:solidFill>
              <a:latin typeface="Comic Sans MS" panose="030F0702030302020204" pitchFamily="66" charset="0"/>
            </a:endParaRPr>
          </a:p>
        </p:txBody>
      </p:sp>
      <p:pic>
        <p:nvPicPr>
          <p:cNvPr id="5" name="Picture 4" descr="Схема вышивки «Русь. Зимние забавы.» - Вышивка крестом"/>
          <p:cNvPicPr>
            <a:picLocks noChangeAspect="1" noChangeArrowheads="1"/>
          </p:cNvPicPr>
          <p:nvPr/>
        </p:nvPicPr>
        <p:blipFill rotWithShape="1">
          <a:blip r:embed="rId3">
            <a:extLst>
              <a:ext uri="{28A0092B-C50C-407E-A947-70E740481C1C}">
                <a14:useLocalDpi xmlns:a14="http://schemas.microsoft.com/office/drawing/2010/main" val="0"/>
              </a:ext>
            </a:extLst>
          </a:blip>
          <a:srcRect t="2237" r="3400"/>
          <a:stretch/>
        </p:blipFill>
        <p:spPr bwMode="auto">
          <a:xfrm>
            <a:off x="43601" y="889000"/>
            <a:ext cx="7578725" cy="5932227"/>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622326" y="903662"/>
            <a:ext cx="4462887" cy="5909310"/>
          </a:xfrm>
          <a:prstGeom prst="rect">
            <a:avLst/>
          </a:prstGeom>
        </p:spPr>
        <p:txBody>
          <a:bodyPr wrap="square">
            <a:spAutoFit/>
          </a:bodyPr>
          <a:lstStyle/>
          <a:p>
            <a:r>
              <a:rPr lang="ru-RU" b="1" dirty="0">
                <a:solidFill>
                  <a:srgbClr val="111111"/>
                </a:solidFill>
                <a:latin typeface="Comic Sans MS" panose="030F0702030302020204" pitchFamily="66" charset="0"/>
                <a:ea typeface="Calibri" panose="020F0502020204030204" pitchFamily="34" charset="0"/>
                <a:cs typeface="Calibri" panose="020F0502020204030204" pitchFamily="34" charset="0"/>
              </a:rPr>
              <a:t>Кататься с горок зимой – это древняя традиция на Руси. </a:t>
            </a:r>
            <a:r>
              <a:rPr lang="ru-RU" b="1" dirty="0" smtClean="0">
                <a:solidFill>
                  <a:srgbClr val="111111"/>
                </a:solidFill>
                <a:latin typeface="Comic Sans MS" panose="030F0702030302020204" pitchFamily="66" charset="0"/>
                <a:ea typeface="Calibri" panose="020F0502020204030204" pitchFamily="34" charset="0"/>
                <a:cs typeface="Calibri" panose="020F0502020204030204" pitchFamily="34" charset="0"/>
              </a:rPr>
              <a:t>Люди </a:t>
            </a:r>
            <a:r>
              <a:rPr lang="ru-RU" b="1" dirty="0">
                <a:solidFill>
                  <a:srgbClr val="111111"/>
                </a:solidFill>
                <a:latin typeface="Comic Sans MS" panose="030F0702030302020204" pitchFamily="66" charset="0"/>
                <a:ea typeface="Calibri" panose="020F0502020204030204" pitchFamily="34" charset="0"/>
                <a:cs typeface="Calibri" panose="020F0502020204030204" pitchFamily="34" charset="0"/>
              </a:rPr>
              <a:t>считали, что катание с горок способно пробудить жизненные силы. Действительно стремительный спуск со снежной горки захватывает дух, дарит веселье, и ребёнок получает значительный заряд бодрости.</a:t>
            </a:r>
            <a:r>
              <a:rPr lang="ru-RU" b="1" dirty="0">
                <a:solidFill>
                  <a:srgbClr val="000000"/>
                </a:solidFill>
                <a:latin typeface="Comic Sans MS" panose="030F0702030302020204" pitchFamily="66" charset="0"/>
                <a:ea typeface="Calibri" panose="020F0502020204030204" pitchFamily="34" charset="0"/>
                <a:cs typeface="Arial" panose="020B0604020202020204" pitchFamily="34" charset="0"/>
              </a:rPr>
              <a:t> </a:t>
            </a:r>
            <a:endParaRPr lang="ru-RU" b="1" dirty="0" smtClean="0">
              <a:solidFill>
                <a:srgbClr val="000000"/>
              </a:solidFill>
              <a:latin typeface="Comic Sans MS" panose="030F0702030302020204" pitchFamily="66" charset="0"/>
              <a:ea typeface="Calibri" panose="020F0502020204030204" pitchFamily="34" charset="0"/>
              <a:cs typeface="Arial" panose="020B0604020202020204" pitchFamily="34" charset="0"/>
            </a:endParaRPr>
          </a:p>
          <a:p>
            <a:r>
              <a:rPr lang="ru-RU" b="1" dirty="0" smtClean="0">
                <a:solidFill>
                  <a:srgbClr val="000000"/>
                </a:solidFill>
                <a:latin typeface="Comic Sans MS" panose="030F0702030302020204" pitchFamily="66" charset="0"/>
                <a:ea typeface="Calibri" panose="020F0502020204030204" pitchFamily="34" charset="0"/>
                <a:cs typeface="Calibri" panose="020F0502020204030204" pitchFamily="34" charset="0"/>
              </a:rPr>
              <a:t>Для </a:t>
            </a:r>
            <a:r>
              <a:rPr lang="ru-RU" b="1" dirty="0">
                <a:solidFill>
                  <a:srgbClr val="000000"/>
                </a:solidFill>
                <a:latin typeface="Comic Sans MS" panose="030F0702030302020204" pitchFamily="66" charset="0"/>
                <a:ea typeface="Calibri" panose="020F0502020204030204" pitchFamily="34" charset="0"/>
                <a:cs typeface="Calibri" panose="020F0502020204030204" pitchFamily="34" charset="0"/>
              </a:rPr>
              <a:t>этого специально строили и заливали льдом катальные горы. Взрослые, конечно, катались на больших санях, в которые помещалось по шесть-восемь человек. Спуск с крутой горки в большой компании становился настоящим приключением.</a:t>
            </a:r>
            <a:r>
              <a:rPr lang="ru-RU" b="1" dirty="0">
                <a:solidFill>
                  <a:srgbClr val="111111"/>
                </a:solidFill>
                <a:latin typeface="Comic Sans MS" panose="030F0702030302020204" pitchFamily="66" charset="0"/>
                <a:ea typeface="Calibri" panose="020F0502020204030204" pitchFamily="34" charset="0"/>
                <a:cs typeface="Calibri" panose="020F0502020204030204" pitchFamily="34" charset="0"/>
              </a:rPr>
              <a:t> </a:t>
            </a:r>
            <a:r>
              <a:rPr lang="ru-RU" b="1" dirty="0">
                <a:latin typeface="Comic Sans MS" panose="030F0702030302020204" pitchFamily="66" charset="0"/>
                <a:ea typeface="Times New Roman" panose="02020603050405020304" pitchFamily="18" charset="0"/>
                <a:cs typeface="Calibri" panose="020F0502020204030204" pitchFamily="34" charset="0"/>
              </a:rPr>
              <a:t>Катались на дощечках, на салазках. Часто составляли из саней целые «санные поезда», устремляясь с кручины с хохотом и визгом. </a:t>
            </a:r>
            <a:endParaRPr lang="ru-RU" b="1" dirty="0"/>
          </a:p>
        </p:txBody>
      </p:sp>
    </p:spTree>
    <p:extLst>
      <p:ext uri="{BB962C8B-B14F-4D97-AF65-F5344CB8AC3E}">
        <p14:creationId xmlns:p14="http://schemas.microsoft.com/office/powerpoint/2010/main" val="7111586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8" descr="Катание с горки на тюбинге - Загородный клуб"/>
          <p:cNvPicPr>
            <a:picLocks noChangeAspect="1" noChangeArrowheads="1"/>
          </p:cNvPicPr>
          <p:nvPr/>
        </p:nvPicPr>
        <p:blipFill rotWithShape="1">
          <a:blip r:embed="rId3">
            <a:extLst>
              <a:ext uri="{28A0092B-C50C-407E-A947-70E740481C1C}">
                <a14:useLocalDpi xmlns:a14="http://schemas.microsoft.com/office/drawing/2010/main" val="0"/>
              </a:ext>
            </a:extLst>
          </a:blip>
          <a:srcRect l="-9045" t="-169" r="31123" b="8519"/>
          <a:stretch/>
        </p:blipFill>
        <p:spPr bwMode="auto">
          <a:xfrm>
            <a:off x="-611012" y="469900"/>
            <a:ext cx="7860334" cy="61595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903935" y="1215307"/>
            <a:ext cx="2967266" cy="3714863"/>
          </a:xfrm>
          <a:prstGeom prst="rect">
            <a:avLst/>
          </a:prstGeom>
        </p:spPr>
        <p:txBody>
          <a:bodyPr wrap="square">
            <a:spAutoFit/>
          </a:bodyPr>
          <a:lstStyle/>
          <a:p>
            <a:pPr>
              <a:lnSpc>
                <a:spcPct val="107000"/>
              </a:lnSpc>
              <a:spcAft>
                <a:spcPts val="0"/>
              </a:spcAft>
            </a:pPr>
            <a:r>
              <a:rPr lang="ru-RU" sz="2000" b="1" dirty="0">
                <a:latin typeface="Comic Sans MS" panose="030F0702030302020204" pitchFamily="66" charset="0"/>
                <a:ea typeface="Calibri" panose="020F0502020204030204" pitchFamily="34" charset="0"/>
                <a:cs typeface="Calibri" panose="020F0502020204030204" pitchFamily="34" charset="0"/>
              </a:rPr>
              <a:t>Ещё совсем недавно, когда ваши папы и мамы были детьми, они катались с горок на санках с металлическими полозьями. </a:t>
            </a:r>
            <a:endParaRPr lang="ru-RU" sz="2000" b="1" dirty="0" smtClean="0">
              <a:latin typeface="Comic Sans MS" panose="030F0702030302020204" pitchFamily="66" charset="0"/>
              <a:ea typeface="Calibri" panose="020F0502020204030204" pitchFamily="34" charset="0"/>
              <a:cs typeface="Calibri" panose="020F0502020204030204" pitchFamily="34" charset="0"/>
            </a:endParaRPr>
          </a:p>
          <a:p>
            <a:pPr>
              <a:lnSpc>
                <a:spcPct val="107000"/>
              </a:lnSpc>
              <a:spcAft>
                <a:spcPts val="0"/>
              </a:spcAft>
            </a:pPr>
            <a:r>
              <a:rPr lang="ru-RU" sz="2000" b="1" dirty="0" smtClean="0">
                <a:latin typeface="Comic Sans MS" panose="030F0702030302020204" pitchFamily="66" charset="0"/>
                <a:ea typeface="Calibri" panose="020F0502020204030204" pitchFamily="34" charset="0"/>
                <a:cs typeface="Calibri" panose="020F0502020204030204" pitchFamily="34" charset="0"/>
              </a:rPr>
              <a:t>А </a:t>
            </a:r>
            <a:r>
              <a:rPr lang="ru-RU" sz="2000" b="1" dirty="0">
                <a:latin typeface="Comic Sans MS" panose="030F0702030302020204" pitchFamily="66" charset="0"/>
                <a:ea typeface="Calibri" panose="020F0502020204030204" pitchFamily="34" charset="0"/>
                <a:cs typeface="Calibri" panose="020F0502020204030204" pitchFamily="34" charset="0"/>
              </a:rPr>
              <a:t>сегодня многие дети любят кататься на «ватрушках</a:t>
            </a:r>
            <a:r>
              <a:rPr lang="ru-RU" sz="2000" b="1" dirty="0" smtClean="0">
                <a:latin typeface="Comic Sans MS" panose="030F0702030302020204" pitchFamily="66" charset="0"/>
                <a:ea typeface="Calibri" panose="020F0502020204030204" pitchFamily="34" charset="0"/>
                <a:cs typeface="Calibri" panose="020F0502020204030204" pitchFamily="34" charset="0"/>
              </a:rPr>
              <a:t>» и </a:t>
            </a:r>
            <a:r>
              <a:rPr lang="ru-RU" sz="2000" b="1" dirty="0">
                <a:latin typeface="Comic Sans MS" panose="030F0702030302020204" pitchFamily="66" charset="0"/>
                <a:ea typeface="Calibri" panose="020F0502020204030204" pitchFamily="34" charset="0"/>
                <a:cs typeface="Calibri" panose="020F0502020204030204" pitchFamily="34" charset="0"/>
              </a:rPr>
              <a:t>ледянках.</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29685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0"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p:cNvSpPr txBox="1">
            <a:spLocks/>
          </p:cNvSpPr>
          <p:nvPr/>
        </p:nvSpPr>
        <p:spPr>
          <a:xfrm>
            <a:off x="1409700" y="127000"/>
            <a:ext cx="9753600" cy="854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«Снежная карусель»</a:t>
            </a:r>
            <a:endParaRPr lang="ru-RU" sz="5400" b="1" dirty="0">
              <a:solidFill>
                <a:srgbClr val="C00000"/>
              </a:solidFill>
              <a:latin typeface="Comic Sans MS" panose="030F0702030302020204" pitchFamily="66" charset="0"/>
            </a:endParaRPr>
          </a:p>
        </p:txBody>
      </p:sp>
      <p:pic>
        <p:nvPicPr>
          <p:cNvPr id="4" name="Picture 4" descr="Русские народные зимние игры для дошкольников: подборка с условиями, фото и  видео"/>
          <p:cNvPicPr>
            <a:picLocks noChangeAspect="1" noChangeArrowheads="1"/>
          </p:cNvPicPr>
          <p:nvPr/>
        </p:nvPicPr>
        <p:blipFill rotWithShape="1">
          <a:blip r:embed="rId3">
            <a:extLst>
              <a:ext uri="{28A0092B-C50C-407E-A947-70E740481C1C}">
                <a14:useLocalDpi xmlns:a14="http://schemas.microsoft.com/office/drawing/2010/main" val="0"/>
              </a:ext>
            </a:extLst>
          </a:blip>
          <a:srcRect r="47470"/>
          <a:stretch/>
        </p:blipFill>
        <p:spPr bwMode="auto">
          <a:xfrm>
            <a:off x="152835" y="1209478"/>
            <a:ext cx="6781364" cy="5483716"/>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7023099" y="1354284"/>
            <a:ext cx="5168900" cy="5130507"/>
          </a:xfrm>
          <a:prstGeom prst="rect">
            <a:avLst/>
          </a:prstGeom>
        </p:spPr>
        <p:txBody>
          <a:bodyPr wrap="square">
            <a:spAutoFit/>
          </a:bodyPr>
          <a:lstStyle/>
          <a:p>
            <a:pPr>
              <a:lnSpc>
                <a:spcPct val="107000"/>
              </a:lnSpc>
              <a:spcAft>
                <a:spcPts val="800"/>
              </a:spcAft>
            </a:pPr>
            <a:r>
              <a:rPr lang="ru-RU" b="1" dirty="0">
                <a:latin typeface="Comic Sans MS" panose="030F0702030302020204" pitchFamily="66" charset="0"/>
                <a:ea typeface="Calibri" panose="020F0502020204030204" pitchFamily="34" charset="0"/>
                <a:cs typeface="Calibri" panose="020F0502020204030204" pitchFamily="34" charset="0"/>
              </a:rPr>
              <a:t>Дети берутся за разноцветные ленточки и идут по кругу сначала медленно, потом быстрее и в конце концов бегут. После того как играющие пробегут по кругу несколько раз, взрослый предлагает им изменить направление движения, говоря: «Ветер изменился, полетели снежинки в другую сторону». Играющие замедляют движение, останавливаются и начинают двигаться в противоположном направлении.  Сперва они двигаются медленно, а потом все быстрее и быстрее, пока взрослый не скажет: «Совсем стих ветер, снежинки спокойно падают на землю». Движение снежной карусели замедляется, дети останавливаются и отпускают руки.</a:t>
            </a: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18432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txBox="1">
            <a:spLocks/>
          </p:cNvSpPr>
          <p:nvPr/>
        </p:nvSpPr>
        <p:spPr>
          <a:xfrm>
            <a:off x="2247900" y="1"/>
            <a:ext cx="8420100" cy="8763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«Катание на коньках»</a:t>
            </a:r>
            <a:endParaRPr lang="ru-RU" sz="5400" b="1" dirty="0">
              <a:solidFill>
                <a:srgbClr val="C00000"/>
              </a:solidFill>
              <a:latin typeface="Comic Sans MS" panose="030F0702030302020204" pitchFamily="66" charset="0"/>
            </a:endParaRPr>
          </a:p>
        </p:txBody>
      </p:sp>
      <p:pic>
        <p:nvPicPr>
          <p:cNvPr id="5" name="Picture 2" descr="Зимние забавы: Катание на коньках."/>
          <p:cNvPicPr>
            <a:picLocks noChangeAspect="1" noChangeArrowheads="1"/>
          </p:cNvPicPr>
          <p:nvPr/>
        </p:nvPicPr>
        <p:blipFill rotWithShape="1">
          <a:blip r:embed="rId3">
            <a:extLst>
              <a:ext uri="{28A0092B-C50C-407E-A947-70E740481C1C}">
                <a14:useLocalDpi xmlns:a14="http://schemas.microsoft.com/office/drawing/2010/main" val="0"/>
              </a:ext>
            </a:extLst>
          </a:blip>
          <a:srcRect l="15439" t="5191" r="8736" b="3793"/>
          <a:stretch/>
        </p:blipFill>
        <p:spPr bwMode="auto">
          <a:xfrm>
            <a:off x="203200" y="770622"/>
            <a:ext cx="7620000" cy="605215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982799" y="770622"/>
            <a:ext cx="4152900" cy="5690789"/>
          </a:xfrm>
          <a:prstGeom prst="rect">
            <a:avLst/>
          </a:prstGeom>
        </p:spPr>
        <p:txBody>
          <a:bodyPr wrap="square">
            <a:spAutoFit/>
          </a:bodyPr>
          <a:lstStyle/>
          <a:p>
            <a:pPr>
              <a:lnSpc>
                <a:spcPct val="107000"/>
              </a:lnSpc>
              <a:spcAft>
                <a:spcPts val="0"/>
              </a:spcAft>
            </a:pPr>
            <a:r>
              <a:rPr lang="ru-RU" sz="2000" b="1" dirty="0">
                <a:latin typeface="Comic Sans MS" panose="030F0702030302020204" pitchFamily="66" charset="0"/>
                <a:ea typeface="Times New Roman" panose="02020603050405020304" pitchFamily="18" charset="0"/>
                <a:cs typeface="Calibri" panose="020F0502020204030204" pitchFamily="34" charset="0"/>
              </a:rPr>
              <a:t>На Руси коньки были известны с давних времен. Их делали из костей животных, но применяли редко из-за определенных неудобств, связанных с выбранным материалом. Лишь с изобретением деревянных коньков, к которым снизу приделывали металлические полозы, кататься на льду стало легче. Царь Петр I усовершенствовал их конструкцию, впервые в мире жестко соединив лезвие с обувью, прибив коньки прямо к сапогам.</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59961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0"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p:cNvSpPr txBox="1">
            <a:spLocks/>
          </p:cNvSpPr>
          <p:nvPr/>
        </p:nvSpPr>
        <p:spPr>
          <a:xfrm>
            <a:off x="2523700" y="87313"/>
            <a:ext cx="7188200" cy="8159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«Катание на санях»</a:t>
            </a:r>
            <a:endParaRPr lang="ru-RU" sz="5400" b="1" dirty="0">
              <a:solidFill>
                <a:srgbClr val="C00000"/>
              </a:solidFill>
              <a:latin typeface="Comic Sans MS" panose="030F0702030302020204" pitchFamily="66" charset="0"/>
            </a:endParaRPr>
          </a:p>
        </p:txBody>
      </p:sp>
      <p:pic>
        <p:nvPicPr>
          <p:cNvPr id="4" name="Picture 4" descr="В Краснодарском крае на карантин закрыли школу | ИА Красная Весна"/>
          <p:cNvPicPr>
            <a:picLocks noChangeAspect="1" noChangeArrowheads="1"/>
          </p:cNvPicPr>
          <p:nvPr/>
        </p:nvPicPr>
        <p:blipFill rotWithShape="1">
          <a:blip r:embed="rId3">
            <a:extLst>
              <a:ext uri="{28A0092B-C50C-407E-A947-70E740481C1C}">
                <a14:useLocalDpi xmlns:a14="http://schemas.microsoft.com/office/drawing/2010/main" val="0"/>
              </a:ext>
            </a:extLst>
          </a:blip>
          <a:srcRect l="18849" r="6357"/>
          <a:stretch/>
        </p:blipFill>
        <p:spPr bwMode="auto">
          <a:xfrm>
            <a:off x="197800" y="801688"/>
            <a:ext cx="8204200" cy="595471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8556199" y="1659673"/>
            <a:ext cx="3483400" cy="2726900"/>
          </a:xfrm>
          <a:prstGeom prst="rect">
            <a:avLst/>
          </a:prstGeom>
        </p:spPr>
        <p:txBody>
          <a:bodyPr wrap="square">
            <a:spAutoFit/>
          </a:bodyPr>
          <a:lstStyle/>
          <a:p>
            <a:pPr>
              <a:lnSpc>
                <a:spcPct val="107000"/>
              </a:lnSpc>
              <a:spcAft>
                <a:spcPts val="800"/>
              </a:spcAft>
            </a:pPr>
            <a:r>
              <a:rPr lang="ru-RU" sz="2000" b="1" dirty="0" smtClean="0">
                <a:solidFill>
                  <a:srgbClr val="111111"/>
                </a:solidFill>
                <a:latin typeface="Comic Sans MS" panose="030F0702030302020204" pitchFamily="66" charset="0"/>
                <a:ea typeface="Calibri" panose="020F0502020204030204" pitchFamily="34" charset="0"/>
                <a:cs typeface="Calibri" panose="020F0502020204030204" pitchFamily="34" charset="0"/>
              </a:rPr>
              <a:t>Еще</a:t>
            </a:r>
            <a:r>
              <a:rPr lang="ru-RU" sz="2000" b="1" dirty="0">
                <a:solidFill>
                  <a:srgbClr val="111111"/>
                </a:solidFill>
                <a:latin typeface="Comic Sans MS" panose="030F0702030302020204" pitchFamily="66" charset="0"/>
                <a:ea typeface="Calibri" panose="020F0502020204030204" pitchFamily="34" charset="0"/>
                <a:cs typeface="Calibri" panose="020F0502020204030204" pitchFamily="34" charset="0"/>
              </a:rPr>
              <a:t> катались на </a:t>
            </a:r>
            <a:r>
              <a:rPr lang="ru-RU" sz="2000" b="1" dirty="0" smtClean="0">
                <a:solidFill>
                  <a:srgbClr val="111111"/>
                </a:solidFill>
                <a:latin typeface="Comic Sans MS" panose="030F0702030302020204" pitchFamily="66" charset="0"/>
                <a:ea typeface="Calibri" panose="020F0502020204030204" pitchFamily="34" charset="0"/>
                <a:cs typeface="Calibri" panose="020F0502020204030204" pitchFamily="34" charset="0"/>
              </a:rPr>
              <a:t>санях, запряженных</a:t>
            </a:r>
            <a:r>
              <a:rPr lang="ru-RU" sz="2000" b="1" dirty="0">
                <a:solidFill>
                  <a:srgbClr val="111111"/>
                </a:solidFill>
                <a:latin typeface="Comic Sans MS" panose="030F0702030302020204" pitchFamily="66" charset="0"/>
                <a:ea typeface="Calibri" panose="020F0502020204030204" pitchFamily="34" charset="0"/>
                <a:cs typeface="Calibri" panose="020F0502020204030204" pitchFamily="34" charset="0"/>
              </a:rPr>
              <a:t> </a:t>
            </a:r>
            <a:r>
              <a:rPr lang="ru-RU" sz="2000" b="1" dirty="0" smtClean="0">
                <a:solidFill>
                  <a:srgbClr val="111111"/>
                </a:solidFill>
                <a:latin typeface="Comic Sans MS" panose="030F0702030302020204" pitchFamily="66" charset="0"/>
                <a:ea typeface="Calibri" panose="020F0502020204030204" pitchFamily="34" charset="0"/>
                <a:cs typeface="Calibri" panose="020F0502020204030204" pitchFamily="34" charset="0"/>
              </a:rPr>
              <a:t>лошадьми</a:t>
            </a:r>
            <a:r>
              <a:rPr lang="ru-RU" sz="2000" b="1" dirty="0">
                <a:solidFill>
                  <a:srgbClr val="111111"/>
                </a:solidFill>
                <a:latin typeface="Comic Sans MS" panose="030F0702030302020204" pitchFamily="66" charset="0"/>
                <a:ea typeface="Calibri" panose="020F0502020204030204" pitchFamily="34" charset="0"/>
                <a:cs typeface="Calibri" panose="020F0502020204030204" pitchFamily="34" charset="0"/>
              </a:rPr>
              <a:t>. Сани и полозья были из дерева, сверху клали солому и в праздники, особенно в Масленицу взрослые катали детвору по деревне.</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683784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p:cNvSpPr txBox="1">
            <a:spLocks/>
          </p:cNvSpPr>
          <p:nvPr/>
        </p:nvSpPr>
        <p:spPr>
          <a:xfrm>
            <a:off x="1943100" y="0"/>
            <a:ext cx="8788400" cy="7778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«Перетягивание каната»</a:t>
            </a:r>
            <a:endParaRPr lang="ru-RU" sz="5400" b="1" dirty="0">
              <a:solidFill>
                <a:srgbClr val="C00000"/>
              </a:solidFill>
              <a:latin typeface="Comic Sans MS" panose="030F0702030302020204" pitchFamily="66" charset="0"/>
            </a:endParaRPr>
          </a:p>
        </p:txBody>
      </p:sp>
      <p:pic>
        <p:nvPicPr>
          <p:cNvPr id="4" name="Picture 2" descr="Картины (живопись) : Зимняя забава. Перетягивание каната.. Автор Дмитрий  Аркадьевич Холин"/>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899" y="986117"/>
            <a:ext cx="7178251" cy="566364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7566448" y="986117"/>
            <a:ext cx="4428702" cy="5632311"/>
          </a:xfrm>
          <a:prstGeom prst="rect">
            <a:avLst/>
          </a:prstGeom>
        </p:spPr>
        <p:txBody>
          <a:bodyPr wrap="square">
            <a:spAutoFit/>
          </a:bodyPr>
          <a:lstStyle/>
          <a:p>
            <a:pPr>
              <a:spcAft>
                <a:spcPts val="0"/>
              </a:spcAft>
            </a:pPr>
            <a:r>
              <a:rPr lang="ru-RU" sz="2000" b="1" dirty="0">
                <a:solidFill>
                  <a:srgbClr val="262626"/>
                </a:solidFill>
                <a:latin typeface="Comic Sans MS" panose="030F0702030302020204" pitchFamily="66" charset="0"/>
                <a:ea typeface="Times New Roman" panose="02020603050405020304" pitchFamily="18" charset="0"/>
                <a:cs typeface="Calibri" panose="020F0502020204030204" pitchFamily="34" charset="0"/>
              </a:rPr>
              <a:t>Перетягивание каната на улице зимой </a:t>
            </a:r>
            <a:r>
              <a:rPr lang="ru-RU" sz="2000" b="1" dirty="0">
                <a:solidFill>
                  <a:srgbClr val="111111"/>
                </a:solidFill>
                <a:latin typeface="Comic Sans MS" panose="030F0702030302020204" pitchFamily="66" charset="0"/>
                <a:ea typeface="Times New Roman" panose="02020603050405020304" pitchFamily="18" charset="0"/>
                <a:cs typeface="Calibri" panose="020F0502020204030204" pitchFamily="34" charset="0"/>
              </a:rPr>
              <a:t>– традиционная русская забава, особенно популярна в гуляниях на Масленицу. </a:t>
            </a:r>
            <a:endParaRPr lang="ru-RU" sz="2000" b="1" dirty="0" smtClean="0">
              <a:solidFill>
                <a:srgbClr val="111111"/>
              </a:solidFill>
              <a:latin typeface="Comic Sans MS" panose="030F0702030302020204" pitchFamily="66" charset="0"/>
              <a:ea typeface="Times New Roman" panose="02020603050405020304" pitchFamily="18" charset="0"/>
              <a:cs typeface="Calibri" panose="020F0502020204030204" pitchFamily="34" charset="0"/>
            </a:endParaRPr>
          </a:p>
          <a:p>
            <a:pPr>
              <a:spcAft>
                <a:spcPts val="0"/>
              </a:spcAft>
            </a:pPr>
            <a:r>
              <a:rPr lang="ru-RU" sz="2000" b="1" dirty="0" smtClean="0">
                <a:solidFill>
                  <a:srgbClr val="111111"/>
                </a:solidFill>
                <a:latin typeface="Comic Sans MS" panose="030F0702030302020204" pitchFamily="66" charset="0"/>
                <a:ea typeface="Times New Roman" panose="02020603050405020304" pitchFamily="18" charset="0"/>
                <a:cs typeface="Calibri" panose="020F0502020204030204" pitchFamily="34" charset="0"/>
              </a:rPr>
              <a:t>Играют </a:t>
            </a:r>
            <a:r>
              <a:rPr lang="ru-RU" sz="2000" b="1" dirty="0">
                <a:solidFill>
                  <a:srgbClr val="111111"/>
                </a:solidFill>
                <a:latin typeface="Comic Sans MS" panose="030F0702030302020204" pitchFamily="66" charset="0"/>
                <a:ea typeface="Times New Roman" panose="02020603050405020304" pitchFamily="18" charset="0"/>
                <a:cs typeface="Calibri" panose="020F0502020204030204" pitchFamily="34" charset="0"/>
              </a:rPr>
              <a:t>две команды с одинаковым количеством игроков.</a:t>
            </a:r>
            <a:r>
              <a:rPr lang="ru-RU" sz="2000" b="1" dirty="0">
                <a:solidFill>
                  <a:srgbClr val="182430"/>
                </a:solidFill>
                <a:latin typeface="Comic Sans MS" panose="030F0702030302020204" pitchFamily="66" charset="0"/>
                <a:ea typeface="Times New Roman" panose="02020603050405020304" pitchFamily="18" charset="0"/>
                <a:cs typeface="Calibri" panose="020F0502020204030204" pitchFamily="34" charset="0"/>
              </a:rPr>
              <a:t> Игроки берутся за канат в шахматном порядке. Середина каната отмечается красным платком. По сигналу команды стремятся перетянуть канат за контрольную линию. Побеждает команда, перетянувшая канат за эту линию. Игра начинается и заканчивается по сигналу. Игроки выполняют три попытки.</a:t>
            </a:r>
            <a:endParaRPr lang="ru-RU" sz="2000" b="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254516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3"/>
          <p:cNvSpPr txBox="1">
            <a:spLocks/>
          </p:cNvSpPr>
          <p:nvPr/>
        </p:nvSpPr>
        <p:spPr>
          <a:xfrm>
            <a:off x="2463800" y="0"/>
            <a:ext cx="7988300" cy="8255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«Катание на лыжах»</a:t>
            </a:r>
            <a:endParaRPr lang="ru-RU" sz="5400" b="1" dirty="0">
              <a:solidFill>
                <a:srgbClr val="C00000"/>
              </a:solidFill>
              <a:latin typeface="Comic Sans MS" panose="030F0702030302020204" pitchFamily="66" charset="0"/>
            </a:endParaRPr>
          </a:p>
        </p:txBody>
      </p:sp>
      <p:pic>
        <p:nvPicPr>
          <p:cNvPr id="6" name="Picture 2" descr="Детский сад №193 — Берегиня » Archives » Родителям: лыжная подготовка  дошкольников"/>
          <p:cNvPicPr>
            <a:picLocks noChangeAspect="1" noChangeArrowheads="1"/>
          </p:cNvPicPr>
          <p:nvPr/>
        </p:nvPicPr>
        <p:blipFill rotWithShape="1">
          <a:blip r:embed="rId3">
            <a:extLst>
              <a:ext uri="{28A0092B-C50C-407E-A947-70E740481C1C}">
                <a14:useLocalDpi xmlns:a14="http://schemas.microsoft.com/office/drawing/2010/main" val="0"/>
              </a:ext>
            </a:extLst>
          </a:blip>
          <a:srcRect l="4734" t="2195" r="2199" b="6340"/>
          <a:stretch/>
        </p:blipFill>
        <p:spPr bwMode="auto">
          <a:xfrm>
            <a:off x="829533" y="736600"/>
            <a:ext cx="4644167" cy="600538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219400" y="1223654"/>
            <a:ext cx="3937000" cy="5222007"/>
          </a:xfrm>
          <a:prstGeom prst="rect">
            <a:avLst/>
          </a:prstGeom>
        </p:spPr>
        <p:txBody>
          <a:bodyPr wrap="square">
            <a:spAutoFit/>
          </a:bodyPr>
          <a:lstStyle/>
          <a:p>
            <a:pPr>
              <a:lnSpc>
                <a:spcPct val="107000"/>
              </a:lnSpc>
              <a:spcAft>
                <a:spcPts val="800"/>
              </a:spcAft>
            </a:pPr>
            <a:r>
              <a:rPr lang="ru-RU" sz="2000" b="1" dirty="0">
                <a:solidFill>
                  <a:srgbClr val="000000"/>
                </a:solidFill>
                <a:latin typeface="Comic Sans MS" panose="030F0702030302020204" pitchFamily="66" charset="0"/>
                <a:ea typeface="Calibri" panose="020F0502020204030204" pitchFamily="34" charset="0"/>
                <a:cs typeface="Calibri" panose="020F0502020204030204" pitchFamily="34" charset="0"/>
              </a:rPr>
              <a:t>Лыжный спорт как зимнее развлечение стал популярным только в конце XIX – начале XX века. </a:t>
            </a:r>
            <a:endParaRPr lang="ru-RU" sz="2000" b="1" dirty="0" smtClean="0">
              <a:solidFill>
                <a:srgbClr val="000000"/>
              </a:solidFill>
              <a:latin typeface="Comic Sans MS" panose="030F0702030302020204" pitchFamily="66" charset="0"/>
              <a:ea typeface="Calibri" panose="020F0502020204030204" pitchFamily="34" charset="0"/>
              <a:cs typeface="Calibri" panose="020F0502020204030204" pitchFamily="34" charset="0"/>
            </a:endParaRPr>
          </a:p>
          <a:p>
            <a:pPr>
              <a:lnSpc>
                <a:spcPct val="107000"/>
              </a:lnSpc>
              <a:spcAft>
                <a:spcPts val="800"/>
              </a:spcAft>
            </a:pPr>
            <a:r>
              <a:rPr lang="ru-RU" sz="2000" b="1" dirty="0" smtClean="0">
                <a:solidFill>
                  <a:srgbClr val="000000"/>
                </a:solidFill>
                <a:latin typeface="Comic Sans MS" panose="030F0702030302020204" pitchFamily="66" charset="0"/>
                <a:ea typeface="Calibri" panose="020F0502020204030204" pitchFamily="34" charset="0"/>
                <a:cs typeface="Calibri" panose="020F0502020204030204" pitchFamily="34" charset="0"/>
              </a:rPr>
              <a:t>Однако </a:t>
            </a:r>
            <a:r>
              <a:rPr lang="ru-RU" sz="2000" b="1" dirty="0">
                <a:solidFill>
                  <a:srgbClr val="000000"/>
                </a:solidFill>
                <a:latin typeface="Comic Sans MS" panose="030F0702030302020204" pitchFamily="66" charset="0"/>
                <a:ea typeface="Calibri" panose="020F0502020204030204" pitchFamily="34" charset="0"/>
                <a:cs typeface="Calibri" panose="020F0502020204030204" pitchFamily="34" charset="0"/>
              </a:rPr>
              <a:t>находки археологов и даже наскальные рисунки, свидетельствуют о том, что на территории современной России аналог лыж использовался за тысячи лет до нашей эры. </a:t>
            </a:r>
            <a:endParaRPr lang="ru-RU" sz="2000" b="1" dirty="0" smtClean="0">
              <a:solidFill>
                <a:srgbClr val="000000"/>
              </a:solidFill>
              <a:latin typeface="Comic Sans MS" panose="030F0702030302020204" pitchFamily="66" charset="0"/>
              <a:ea typeface="Calibri" panose="020F0502020204030204" pitchFamily="34" charset="0"/>
              <a:cs typeface="Calibri" panose="020F0502020204030204" pitchFamily="34" charset="0"/>
            </a:endParaRPr>
          </a:p>
          <a:p>
            <a:pPr>
              <a:lnSpc>
                <a:spcPct val="107000"/>
              </a:lnSpc>
              <a:spcAft>
                <a:spcPts val="800"/>
              </a:spcAft>
            </a:pPr>
            <a:r>
              <a:rPr lang="ru-RU" sz="2000" b="1" dirty="0" smtClean="0">
                <a:solidFill>
                  <a:srgbClr val="000000"/>
                </a:solidFill>
                <a:latin typeface="Comic Sans MS" panose="030F0702030302020204" pitchFamily="66" charset="0"/>
                <a:ea typeface="Calibri" panose="020F0502020204030204" pitchFamily="34" charset="0"/>
                <a:cs typeface="Calibri" panose="020F0502020204030204" pitchFamily="34" charset="0"/>
              </a:rPr>
              <a:t>В </a:t>
            </a:r>
            <a:r>
              <a:rPr lang="ru-RU" sz="2000" b="1" dirty="0">
                <a:solidFill>
                  <a:srgbClr val="000000"/>
                </a:solidFill>
                <a:latin typeface="Comic Sans MS" panose="030F0702030302020204" pitchFamily="66" charset="0"/>
                <a:ea typeface="Calibri" panose="020F0502020204030204" pitchFamily="34" charset="0"/>
                <a:cs typeface="Calibri" panose="020F0502020204030204" pitchFamily="34" charset="0"/>
              </a:rPr>
              <a:t>более близкое к нашему время на Руси лыжами пользовались в основном охотники.</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32383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3"/>
          <p:cNvSpPr txBox="1">
            <a:spLocks/>
          </p:cNvSpPr>
          <p:nvPr/>
        </p:nvSpPr>
        <p:spPr>
          <a:xfrm>
            <a:off x="2463800" y="0"/>
            <a:ext cx="7988300" cy="8255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«Снежный ангел»</a:t>
            </a:r>
            <a:endParaRPr lang="ru-RU" sz="5400" b="1" dirty="0">
              <a:solidFill>
                <a:srgbClr val="C00000"/>
              </a:solidFill>
              <a:latin typeface="Comic Sans MS" panose="030F0702030302020204" pitchFamily="66" charset="0"/>
            </a:endParaRPr>
          </a:p>
        </p:txBody>
      </p:sp>
      <p:pic>
        <p:nvPicPr>
          <p:cNvPr id="7" name="Picture 2" descr="Консультация для родителей &quot;Зимние забавы и развлечения&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900" y="749300"/>
            <a:ext cx="6083299" cy="60833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112000" y="825500"/>
            <a:ext cx="3975100" cy="5632311"/>
          </a:xfrm>
          <a:prstGeom prst="rect">
            <a:avLst/>
          </a:prstGeom>
        </p:spPr>
        <p:txBody>
          <a:bodyPr wrap="square">
            <a:spAutoFit/>
          </a:bodyPr>
          <a:lstStyle/>
          <a:p>
            <a:r>
              <a:rPr lang="ru-RU" sz="2000" b="1" dirty="0">
                <a:latin typeface="Comic Sans MS" panose="030F0702030302020204" pitchFamily="66" charset="0"/>
                <a:ea typeface="Times New Roman" panose="02020603050405020304" pitchFamily="18" charset="0"/>
                <a:cs typeface="Calibri" panose="020F0502020204030204" pitchFamily="34" charset="0"/>
              </a:rPr>
              <a:t>Простая и красивая зимняя игра. В неё особенно хорошо играть во время прогулки после снегопада, когда много чистого и пушистого снега. </a:t>
            </a:r>
            <a:endParaRPr lang="ru-RU" sz="2000" b="1" dirty="0" smtClean="0">
              <a:latin typeface="Comic Sans MS" panose="030F0702030302020204" pitchFamily="66" charset="0"/>
              <a:ea typeface="Times New Roman" panose="02020603050405020304" pitchFamily="18" charset="0"/>
              <a:cs typeface="Calibri" panose="020F0502020204030204" pitchFamily="34" charset="0"/>
            </a:endParaRPr>
          </a:p>
          <a:p>
            <a:r>
              <a:rPr lang="ru-RU" sz="2000" b="1" dirty="0" smtClean="0">
                <a:latin typeface="Comic Sans MS" panose="030F0702030302020204" pitchFamily="66" charset="0"/>
                <a:ea typeface="Times New Roman" panose="02020603050405020304" pitchFamily="18" charset="0"/>
                <a:cs typeface="Calibri" panose="020F0502020204030204" pitchFamily="34" charset="0"/>
              </a:rPr>
              <a:t>Чтобы </a:t>
            </a:r>
            <a:r>
              <a:rPr lang="ru-RU" sz="2000" b="1" dirty="0">
                <a:latin typeface="Comic Sans MS" panose="030F0702030302020204" pitchFamily="66" charset="0"/>
                <a:ea typeface="Times New Roman" panose="02020603050405020304" pitchFamily="18" charset="0"/>
                <a:cs typeface="Calibri" panose="020F0502020204030204" pitchFamily="34" charset="0"/>
              </a:rPr>
              <a:t>сделать ангела, нужно упасть в снежный сугроб на спину, вытянуть руки в стороны и поводить руками и ногами в снегу. А потом встать так, чтобы не повредить снежный отпечаток – это и будет снежный ангел. </a:t>
            </a:r>
            <a:endParaRPr lang="ru-RU" sz="2000" b="1" dirty="0" smtClean="0">
              <a:latin typeface="Comic Sans MS" panose="030F0702030302020204" pitchFamily="66" charset="0"/>
              <a:ea typeface="Times New Roman" panose="02020603050405020304" pitchFamily="18" charset="0"/>
              <a:cs typeface="Calibri" panose="020F0502020204030204" pitchFamily="34" charset="0"/>
            </a:endParaRPr>
          </a:p>
          <a:p>
            <a:r>
              <a:rPr lang="ru-RU" sz="2000" b="1" dirty="0" smtClean="0">
                <a:latin typeface="Comic Sans MS" panose="030F0702030302020204" pitchFamily="66" charset="0"/>
                <a:ea typeface="Times New Roman" panose="02020603050405020304" pitchFamily="18" charset="0"/>
                <a:cs typeface="Calibri" panose="020F0502020204030204" pitchFamily="34" charset="0"/>
              </a:rPr>
              <a:t>Можно </a:t>
            </a:r>
            <a:r>
              <a:rPr lang="ru-RU" sz="2000" b="1" dirty="0">
                <a:latin typeface="Comic Sans MS" panose="030F0702030302020204" pitchFamily="66" charset="0"/>
                <a:ea typeface="Times New Roman" panose="02020603050405020304" pitchFamily="18" charset="0"/>
                <a:cs typeface="Calibri" panose="020F0502020204030204" pitchFamily="34" charset="0"/>
              </a:rPr>
              <a:t>посоревноваться, у кого ангел получится ровнее и красивее.</a:t>
            </a:r>
            <a:endParaRPr lang="ru-RU" sz="2000" b="1"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448369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p:cNvSpPr txBox="1">
            <a:spLocks/>
          </p:cNvSpPr>
          <p:nvPr/>
        </p:nvSpPr>
        <p:spPr>
          <a:xfrm>
            <a:off x="393700" y="0"/>
            <a:ext cx="11518900" cy="68897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«Катание на оленьих упряжках»  </a:t>
            </a:r>
          </a:p>
          <a:p>
            <a:r>
              <a:rPr lang="ru-RU" sz="5400" b="1" dirty="0">
                <a:solidFill>
                  <a:srgbClr val="C00000"/>
                </a:solidFill>
                <a:latin typeface="Comic Sans MS" panose="030F0702030302020204" pitchFamily="66" charset="0"/>
              </a:rPr>
              <a:t> </a:t>
            </a:r>
            <a:r>
              <a:rPr lang="ru-RU" sz="5400" b="1" dirty="0" smtClean="0">
                <a:solidFill>
                  <a:srgbClr val="C00000"/>
                </a:solidFill>
                <a:latin typeface="Comic Sans MS" panose="030F0702030302020204" pitchFamily="66" charset="0"/>
              </a:rPr>
              <a:t>          (</a:t>
            </a:r>
            <a:r>
              <a:rPr lang="ru-RU" sz="4800" b="1" dirty="0" smtClean="0">
                <a:solidFill>
                  <a:srgbClr val="C00000"/>
                </a:solidFill>
                <a:latin typeface="Comic Sans MS" panose="030F0702030302020204" pitchFamily="66" charset="0"/>
              </a:rPr>
              <a:t>Финляндия)</a:t>
            </a:r>
            <a:endParaRPr lang="ru-RU" sz="4800" b="1" dirty="0">
              <a:solidFill>
                <a:srgbClr val="C00000"/>
              </a:solidFill>
              <a:latin typeface="Comic Sans MS" panose="030F0702030302020204" pitchFamily="66" charset="0"/>
            </a:endParaRPr>
          </a:p>
        </p:txBody>
      </p:sp>
      <p:pic>
        <p:nvPicPr>
          <p:cNvPr id="4" name="Picture 4" descr="Леви: сафари на оленях в Лапландии - Sirkka, Финляндия | GetYourGuide"/>
          <p:cNvPicPr>
            <a:picLocks noChangeAspect="1" noChangeArrowheads="1"/>
          </p:cNvPicPr>
          <p:nvPr/>
        </p:nvPicPr>
        <p:blipFill rotWithShape="1">
          <a:blip r:embed="rId3">
            <a:extLst>
              <a:ext uri="{28A0092B-C50C-407E-A947-70E740481C1C}">
                <a14:useLocalDpi xmlns:a14="http://schemas.microsoft.com/office/drawing/2010/main" val="0"/>
              </a:ext>
            </a:extLst>
          </a:blip>
          <a:srcRect t="6138" r="16478" b="9206"/>
          <a:stretch/>
        </p:blipFill>
        <p:spPr bwMode="auto">
          <a:xfrm>
            <a:off x="276848" y="1498600"/>
            <a:ext cx="7762252" cy="52451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8272347" y="750622"/>
            <a:ext cx="3594100" cy="6107378"/>
          </a:xfrm>
          <a:prstGeom prst="rect">
            <a:avLst/>
          </a:prstGeom>
        </p:spPr>
        <p:txBody>
          <a:bodyPr wrap="square">
            <a:spAutoFit/>
          </a:bodyPr>
          <a:lstStyle/>
          <a:p>
            <a:pPr>
              <a:lnSpc>
                <a:spcPct val="107000"/>
              </a:lnSpc>
              <a:spcAft>
                <a:spcPts val="800"/>
              </a:spcAft>
            </a:pPr>
            <a:r>
              <a:rPr lang="ru-RU" sz="2000" b="1" dirty="0">
                <a:solidFill>
                  <a:srgbClr val="383838"/>
                </a:solidFill>
                <a:latin typeface="Comic Sans MS" panose="030F0702030302020204" pitchFamily="66" charset="0"/>
                <a:ea typeface="Calibri" panose="020F0502020204030204" pitchFamily="34" charset="0"/>
                <a:cs typeface="Calibri" panose="020F0502020204030204" pitchFamily="34" charset="0"/>
              </a:rPr>
              <a:t>Мы поговорили о русских зимних забавах, но зима и много снега бывают на только в России. Давайте поговорим о зимних играх-забавах в которые играют не только взрослые, но и дети за границей, т.е. разные народы мира. </a:t>
            </a:r>
            <a:endParaRPr lang="ru-RU" sz="2000" b="1" dirty="0" smtClean="0">
              <a:solidFill>
                <a:srgbClr val="383838"/>
              </a:solidFill>
              <a:latin typeface="Comic Sans MS" panose="030F0702030302020204" pitchFamily="66" charset="0"/>
              <a:ea typeface="Calibri" panose="020F0502020204030204" pitchFamily="34" charset="0"/>
              <a:cs typeface="Calibri" panose="020F0502020204030204" pitchFamily="34" charset="0"/>
            </a:endParaRPr>
          </a:p>
          <a:p>
            <a:pPr>
              <a:lnSpc>
                <a:spcPct val="107000"/>
              </a:lnSpc>
              <a:spcAft>
                <a:spcPts val="800"/>
              </a:spcAft>
            </a:pPr>
            <a:r>
              <a:rPr lang="ru-RU" sz="2000" b="1" dirty="0" smtClean="0">
                <a:solidFill>
                  <a:srgbClr val="222222"/>
                </a:solidFill>
                <a:latin typeface="Comic Sans MS" panose="030F0702030302020204" pitchFamily="66" charset="0"/>
                <a:ea typeface="Calibri" panose="020F0502020204030204" pitchFamily="34" charset="0"/>
                <a:cs typeface="Calibri" panose="020F0502020204030204" pitchFamily="34" charset="0"/>
              </a:rPr>
              <a:t>В </a:t>
            </a:r>
            <a:r>
              <a:rPr lang="ru-RU" sz="2000" b="1" dirty="0">
                <a:solidFill>
                  <a:srgbClr val="262626"/>
                </a:solidFill>
                <a:latin typeface="Comic Sans MS" panose="030F0702030302020204" pitchFamily="66" charset="0"/>
                <a:ea typeface="Calibri" panose="020F0502020204030204" pitchFamily="34" charset="0"/>
                <a:cs typeface="Calibri" panose="020F0502020204030204" pitchFamily="34" charset="0"/>
              </a:rPr>
              <a:t>Финляндии зимние развлечения не обходятся без катаний на оленьей упряжке и, конечно, можно соревноваться с друзьями на скорость, чья упряжка окажется первой на финише.</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3463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0" y="0"/>
            <a:ext cx="121483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Презентация на тему: &quot;Зимние забавы и развлечения на Руси&quot; для  подготовительной группы"/>
          <p:cNvPicPr>
            <a:picLocks noChangeAspect="1" noChangeArrowheads="1"/>
          </p:cNvPicPr>
          <p:nvPr/>
        </p:nvPicPr>
        <p:blipFill rotWithShape="1">
          <a:blip r:embed="rId3">
            <a:extLst>
              <a:ext uri="{28A0092B-C50C-407E-A947-70E740481C1C}">
                <a14:useLocalDpi xmlns:a14="http://schemas.microsoft.com/office/drawing/2010/main" val="0"/>
              </a:ext>
            </a:extLst>
          </a:blip>
          <a:srcRect l="57326" t="19815"/>
          <a:stretch/>
        </p:blipFill>
        <p:spPr bwMode="auto">
          <a:xfrm>
            <a:off x="4849811" y="1206500"/>
            <a:ext cx="3902075" cy="54991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Как Дед Мороз в гости ходил. Билалова Камила, 7 лет"/>
          <p:cNvPicPr>
            <a:picLocks noChangeAspect="1" noChangeArrowheads="1"/>
          </p:cNvPicPr>
          <p:nvPr/>
        </p:nvPicPr>
        <p:blipFill rotWithShape="1">
          <a:blip r:embed="rId4">
            <a:extLst>
              <a:ext uri="{28A0092B-C50C-407E-A947-70E740481C1C}">
                <a14:useLocalDpi xmlns:a14="http://schemas.microsoft.com/office/drawing/2010/main" val="0"/>
              </a:ext>
            </a:extLst>
          </a:blip>
          <a:srcRect l="745" t="-228" r="-745" b="-1826"/>
          <a:stretch/>
        </p:blipFill>
        <p:spPr bwMode="auto">
          <a:xfrm>
            <a:off x="199090" y="1181100"/>
            <a:ext cx="5112684" cy="56769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p:nvPr>
        </p:nvSpPr>
        <p:spPr>
          <a:xfrm>
            <a:off x="8888411" y="2950368"/>
            <a:ext cx="3167063" cy="1325563"/>
          </a:xfrm>
        </p:spPr>
        <p:txBody>
          <a:bodyPr>
            <a:noAutofit/>
          </a:bodyPr>
          <a:lstStyle/>
          <a:p>
            <a:r>
              <a:rPr lang="ru-RU" sz="2000" b="1" dirty="0">
                <a:latin typeface="Comic Sans MS" panose="030F0702030302020204" pitchFamily="66" charset="0"/>
              </a:rPr>
              <a:t>Издавна на Руси благодаря долгим и снежным зимам было много зимних забав: </a:t>
            </a:r>
            <a:r>
              <a:rPr lang="ru-RU" sz="2000" b="1" dirty="0" smtClean="0">
                <a:latin typeface="Comic Sans MS" panose="030F0702030302020204" pitchFamily="66" charset="0"/>
              </a:rPr>
              <a:t/>
            </a:r>
            <a:br>
              <a:rPr lang="ru-RU" sz="2000" b="1" dirty="0" smtClean="0">
                <a:latin typeface="Comic Sans MS" panose="030F0702030302020204" pitchFamily="66" charset="0"/>
              </a:rPr>
            </a:br>
            <a:r>
              <a:rPr lang="ru-RU" sz="2000" b="1" dirty="0" smtClean="0">
                <a:latin typeface="Comic Sans MS" panose="030F0702030302020204" pitchFamily="66" charset="0"/>
              </a:rPr>
              <a:t>это </a:t>
            </a:r>
            <a:r>
              <a:rPr lang="ru-RU" sz="2000" b="1" dirty="0">
                <a:latin typeface="Comic Sans MS" panose="030F0702030302020204" pitchFamily="66" charset="0"/>
              </a:rPr>
              <a:t>игры, состязания, развлечения, в которых участвовали не только дети, но и взрослые. </a:t>
            </a:r>
            <a:r>
              <a:rPr lang="ru-RU" sz="2000" b="1" dirty="0" smtClean="0">
                <a:latin typeface="Comic Sans MS" panose="030F0702030302020204" pitchFamily="66" charset="0"/>
              </a:rPr>
              <a:t/>
            </a:r>
            <a:br>
              <a:rPr lang="ru-RU" sz="2000" b="1" dirty="0" smtClean="0">
                <a:latin typeface="Comic Sans MS" panose="030F0702030302020204" pitchFamily="66" charset="0"/>
              </a:rPr>
            </a:br>
            <a:r>
              <a:rPr lang="ru-RU" sz="2000" b="1" dirty="0" smtClean="0">
                <a:latin typeface="Comic Sans MS" panose="030F0702030302020204" pitchFamily="66" charset="0"/>
              </a:rPr>
              <a:t>Сегодня </a:t>
            </a:r>
            <a:r>
              <a:rPr lang="ru-RU" sz="2000" b="1" dirty="0">
                <a:latin typeface="Comic Sans MS" panose="030F0702030302020204" pitchFamily="66" charset="0"/>
              </a:rPr>
              <a:t>мы с Дедом Морозом совершим путешествие в </a:t>
            </a:r>
            <a:r>
              <a:rPr lang="ru-RU" sz="2000" b="1" dirty="0" smtClean="0">
                <a:latin typeface="Comic Sans MS" panose="030F0702030302020204" pitchFamily="66" charset="0"/>
              </a:rPr>
              <a:t>прошлое. Посмотрим, </a:t>
            </a:r>
            <a:r>
              <a:rPr lang="ru-RU" sz="2000" b="1" dirty="0">
                <a:latin typeface="Comic Sans MS" panose="030F0702030302020204" pitchFamily="66" charset="0"/>
              </a:rPr>
              <a:t>какие зимние игры-забавы были на Руси, какие из них дошли до наших дней. </a:t>
            </a:r>
            <a:r>
              <a:rPr lang="ru-RU" sz="2000" b="1" dirty="0" smtClean="0">
                <a:latin typeface="Comic Sans MS" panose="030F0702030302020204" pitchFamily="66" charset="0"/>
              </a:rPr>
              <a:t>А </a:t>
            </a:r>
            <a:r>
              <a:rPr lang="ru-RU" sz="2000" b="1" dirty="0">
                <a:latin typeface="Comic Sans MS" panose="030F0702030302020204" pitchFamily="66" charset="0"/>
              </a:rPr>
              <a:t>ещё мы попутешествуем по другим странам и узнаем, в какие зимние забавы </a:t>
            </a:r>
            <a:r>
              <a:rPr lang="ru-RU" sz="2000" b="1" dirty="0" smtClean="0">
                <a:latin typeface="Comic Sans MS" panose="030F0702030302020204" pitchFamily="66" charset="0"/>
              </a:rPr>
              <a:t>играют взрослые </a:t>
            </a:r>
            <a:r>
              <a:rPr lang="ru-RU" sz="2000" b="1" dirty="0">
                <a:latin typeface="Comic Sans MS" panose="030F0702030302020204" pitchFamily="66" charset="0"/>
              </a:rPr>
              <a:t>и дети этих стран.</a:t>
            </a:r>
            <a:br>
              <a:rPr lang="ru-RU" sz="2000" b="1" dirty="0">
                <a:latin typeface="Comic Sans MS" panose="030F0702030302020204" pitchFamily="66" charset="0"/>
              </a:rPr>
            </a:br>
            <a:endParaRPr lang="ru-RU" sz="2000" b="1" dirty="0">
              <a:latin typeface="Comic Sans MS" panose="030F0702030302020204" pitchFamily="66" charset="0"/>
            </a:endParaRPr>
          </a:p>
        </p:txBody>
      </p:sp>
    </p:spTree>
    <p:extLst>
      <p:ext uri="{BB962C8B-B14F-4D97-AF65-F5344CB8AC3E}">
        <p14:creationId xmlns:p14="http://schemas.microsoft.com/office/powerpoint/2010/main" val="36861168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p:cNvSpPr txBox="1">
            <a:spLocks/>
          </p:cNvSpPr>
          <p:nvPr/>
        </p:nvSpPr>
        <p:spPr>
          <a:xfrm>
            <a:off x="2466550" y="0"/>
            <a:ext cx="7200900" cy="8667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«Упряжка на санях»  </a:t>
            </a:r>
          </a:p>
          <a:p>
            <a:r>
              <a:rPr lang="ru-RU" sz="5400" b="1" dirty="0">
                <a:solidFill>
                  <a:srgbClr val="C00000"/>
                </a:solidFill>
                <a:latin typeface="Comic Sans MS" panose="030F0702030302020204" pitchFamily="66" charset="0"/>
              </a:rPr>
              <a:t> </a:t>
            </a:r>
            <a:r>
              <a:rPr lang="ru-RU" sz="5400" b="1" dirty="0" smtClean="0">
                <a:solidFill>
                  <a:srgbClr val="C00000"/>
                </a:solidFill>
                <a:latin typeface="Comic Sans MS" panose="030F0702030302020204" pitchFamily="66" charset="0"/>
              </a:rPr>
              <a:t>     (</a:t>
            </a:r>
            <a:r>
              <a:rPr lang="ru-RU" sz="4800" b="1" dirty="0" smtClean="0">
                <a:solidFill>
                  <a:srgbClr val="C00000"/>
                </a:solidFill>
                <a:latin typeface="Comic Sans MS" panose="030F0702030302020204" pitchFamily="66" charset="0"/>
              </a:rPr>
              <a:t>Франция)</a:t>
            </a:r>
            <a:endParaRPr lang="ru-RU" sz="4800" b="1" dirty="0">
              <a:solidFill>
                <a:srgbClr val="C00000"/>
              </a:solidFill>
              <a:latin typeface="Comic Sans MS" panose="030F0702030302020204" pitchFamily="66" charset="0"/>
            </a:endParaRPr>
          </a:p>
        </p:txBody>
      </p:sp>
      <p:pic>
        <p:nvPicPr>
          <p:cNvPr id="4" name="Picture 2" descr="Игры с санками для детей дошкольников"/>
          <p:cNvPicPr>
            <a:picLocks noChangeAspect="1" noChangeArrowheads="1"/>
          </p:cNvPicPr>
          <p:nvPr/>
        </p:nvPicPr>
        <p:blipFill rotWithShape="1">
          <a:blip r:embed="rId3">
            <a:extLst>
              <a:ext uri="{28A0092B-C50C-407E-A947-70E740481C1C}">
                <a14:useLocalDpi xmlns:a14="http://schemas.microsoft.com/office/drawing/2010/main" val="0"/>
              </a:ext>
            </a:extLst>
          </a:blip>
          <a:srcRect l="2946" t="3687" r="2604" b="6807"/>
          <a:stretch/>
        </p:blipFill>
        <p:spPr bwMode="auto">
          <a:xfrm>
            <a:off x="151976" y="1525187"/>
            <a:ext cx="8445924" cy="5233787"/>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8807450" y="1739972"/>
            <a:ext cx="2838450" cy="4044184"/>
          </a:xfrm>
          <a:prstGeom prst="rect">
            <a:avLst/>
          </a:prstGeom>
        </p:spPr>
        <p:txBody>
          <a:bodyPr wrap="square">
            <a:spAutoFit/>
          </a:bodyPr>
          <a:lstStyle/>
          <a:p>
            <a:pPr>
              <a:lnSpc>
                <a:spcPct val="107000"/>
              </a:lnSpc>
              <a:spcAft>
                <a:spcPts val="800"/>
              </a:spcAft>
            </a:pPr>
            <a:r>
              <a:rPr lang="ru-RU" sz="2000" b="1" dirty="0">
                <a:solidFill>
                  <a:srgbClr val="262626"/>
                </a:solidFill>
                <a:latin typeface="Comic Sans MS" panose="030F0702030302020204" pitchFamily="66" charset="0"/>
                <a:ea typeface="Calibri" panose="020F0502020204030204" pitchFamily="34" charset="0"/>
                <a:cs typeface="Calibri" panose="020F0502020204030204" pitchFamily="34" charset="0"/>
              </a:rPr>
              <a:t>Это излюбленная игра французских детей. Дети делятся на пары и отмечают финишную линию. Один ребёнок сидит в санях, а напарник везёт. Чья пара игроков добежит быстрее без выпада игрока из саней, та и побеждает.</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328806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p:cNvSpPr txBox="1">
            <a:spLocks/>
          </p:cNvSpPr>
          <p:nvPr/>
        </p:nvSpPr>
        <p:spPr>
          <a:xfrm>
            <a:off x="3136900" y="0"/>
            <a:ext cx="6565900" cy="7366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a:t>
            </a:r>
            <a:r>
              <a:rPr lang="ru-RU" sz="5400" b="1" dirty="0" err="1" smtClean="0">
                <a:solidFill>
                  <a:srgbClr val="C00000"/>
                </a:solidFill>
                <a:latin typeface="Comic Sans MS" panose="030F0702030302020204" pitchFamily="66" charset="0"/>
              </a:rPr>
              <a:t>Выбивалы</a:t>
            </a:r>
            <a:r>
              <a:rPr lang="ru-RU" sz="5400" b="1" dirty="0" smtClean="0">
                <a:solidFill>
                  <a:srgbClr val="C00000"/>
                </a:solidFill>
                <a:latin typeface="Comic Sans MS" panose="030F0702030302020204" pitchFamily="66" charset="0"/>
              </a:rPr>
              <a:t>»</a:t>
            </a:r>
          </a:p>
          <a:p>
            <a:r>
              <a:rPr lang="ru-RU" sz="5400" b="1" dirty="0" smtClean="0">
                <a:solidFill>
                  <a:srgbClr val="C00000"/>
                </a:solidFill>
                <a:latin typeface="Comic Sans MS" panose="030F0702030302020204" pitchFamily="66" charset="0"/>
              </a:rPr>
              <a:t>     </a:t>
            </a:r>
            <a:r>
              <a:rPr lang="ru-RU" sz="4800" b="1" dirty="0" smtClean="0">
                <a:solidFill>
                  <a:srgbClr val="C00000"/>
                </a:solidFill>
                <a:latin typeface="Comic Sans MS" panose="030F0702030302020204" pitchFamily="66" charset="0"/>
              </a:rPr>
              <a:t>(Европа)</a:t>
            </a:r>
            <a:endParaRPr lang="ru-RU" sz="4800" b="1" dirty="0">
              <a:solidFill>
                <a:srgbClr val="C00000"/>
              </a:solidFill>
              <a:latin typeface="Comic Sans MS" panose="030F0702030302020204" pitchFamily="66" charset="0"/>
            </a:endParaRPr>
          </a:p>
        </p:txBody>
      </p:sp>
      <p:pic>
        <p:nvPicPr>
          <p:cNvPr id="4" name="Picture 2" descr="Зимние забавы: pyka_xaoca — LiveJournal"/>
          <p:cNvPicPr>
            <a:picLocks noChangeAspect="1" noChangeArrowheads="1"/>
          </p:cNvPicPr>
          <p:nvPr/>
        </p:nvPicPr>
        <p:blipFill rotWithShape="1">
          <a:blip r:embed="rId3">
            <a:extLst>
              <a:ext uri="{28A0092B-C50C-407E-A947-70E740481C1C}">
                <a14:useLocalDpi xmlns:a14="http://schemas.microsoft.com/office/drawing/2010/main" val="0"/>
              </a:ext>
            </a:extLst>
          </a:blip>
          <a:srcRect t="8343" b="7796"/>
          <a:stretch/>
        </p:blipFill>
        <p:spPr bwMode="auto">
          <a:xfrm>
            <a:off x="790974" y="1572333"/>
            <a:ext cx="4720825" cy="5285667"/>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6308300" y="1676726"/>
            <a:ext cx="3572300" cy="4476097"/>
          </a:xfrm>
          <a:prstGeom prst="rect">
            <a:avLst/>
          </a:prstGeom>
        </p:spPr>
        <p:txBody>
          <a:bodyPr wrap="square">
            <a:spAutoFit/>
          </a:bodyPr>
          <a:lstStyle/>
          <a:p>
            <a:pPr>
              <a:lnSpc>
                <a:spcPct val="107000"/>
              </a:lnSpc>
              <a:spcAft>
                <a:spcPts val="800"/>
              </a:spcAft>
            </a:pPr>
            <a:r>
              <a:rPr lang="ru-RU" sz="2000" b="1" dirty="0">
                <a:solidFill>
                  <a:srgbClr val="262626"/>
                </a:solidFill>
                <a:latin typeface="Comic Sans MS" panose="030F0702030302020204" pitchFamily="66" charset="0"/>
                <a:ea typeface="Calibri" panose="020F0502020204030204" pitchFamily="34" charset="0"/>
                <a:cs typeface="Calibri" panose="020F0502020204030204" pitchFamily="34" charset="0"/>
              </a:rPr>
              <a:t>На высоте устанавливаются сани. Игроку нужно скатиться с ледяной горки с палкой в одной руке и сбить предварительно сложенные в специальном месте льдинки. Эта забава напоминает нам игру «Городки». </a:t>
            </a:r>
            <a:endParaRPr lang="ru-RU" sz="2000" b="1" dirty="0" smtClean="0">
              <a:solidFill>
                <a:srgbClr val="262626"/>
              </a:solidFill>
              <a:latin typeface="Comic Sans MS" panose="030F0702030302020204" pitchFamily="66" charset="0"/>
              <a:ea typeface="Calibri" panose="020F0502020204030204" pitchFamily="34" charset="0"/>
              <a:cs typeface="Calibri" panose="020F0502020204030204" pitchFamily="34" charset="0"/>
            </a:endParaRPr>
          </a:p>
          <a:p>
            <a:pPr>
              <a:lnSpc>
                <a:spcPct val="107000"/>
              </a:lnSpc>
              <a:spcAft>
                <a:spcPts val="800"/>
              </a:spcAft>
            </a:pPr>
            <a:r>
              <a:rPr lang="ru-RU" sz="2000" b="1" dirty="0" smtClean="0">
                <a:solidFill>
                  <a:srgbClr val="262626"/>
                </a:solidFill>
                <a:latin typeface="Comic Sans MS" panose="030F0702030302020204" pitchFamily="66" charset="0"/>
                <a:ea typeface="Calibri" panose="020F0502020204030204" pitchFamily="34" charset="0"/>
                <a:cs typeface="Calibri" panose="020F0502020204030204" pitchFamily="34" charset="0"/>
              </a:rPr>
              <a:t>Эта </a:t>
            </a:r>
            <a:r>
              <a:rPr lang="ru-RU" sz="2000" b="1" dirty="0">
                <a:solidFill>
                  <a:srgbClr val="262626"/>
                </a:solidFill>
                <a:latin typeface="Comic Sans MS" panose="030F0702030302020204" pitchFamily="66" charset="0"/>
                <a:ea typeface="Calibri" panose="020F0502020204030204" pitchFamily="34" charset="0"/>
                <a:cs typeface="Calibri" panose="020F0502020204030204" pitchFamily="34" charset="0"/>
              </a:rPr>
              <a:t>игра очень популярна в Европе.</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71758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p:nvPr>
        </p:nvSpPr>
        <p:spPr>
          <a:xfrm>
            <a:off x="860000" y="149225"/>
            <a:ext cx="10515600" cy="1325563"/>
          </a:xfrm>
        </p:spPr>
        <p:txBody>
          <a:bodyPr>
            <a:normAutofit fontScale="90000"/>
          </a:bodyPr>
          <a:lstStyle/>
          <a:p>
            <a:r>
              <a:rPr lang="ru-RU" sz="5400" b="1" dirty="0" smtClean="0">
                <a:solidFill>
                  <a:srgbClr val="C00000"/>
                </a:solidFill>
                <a:latin typeface="Comic Sans MS" panose="030F0702030302020204" pitchFamily="66" charset="0"/>
              </a:rPr>
              <a:t>«Лепка снеговиков на быстроту»</a:t>
            </a:r>
            <a:br>
              <a:rPr lang="ru-RU" sz="5400" b="1" dirty="0" smtClean="0">
                <a:solidFill>
                  <a:srgbClr val="C00000"/>
                </a:solidFill>
                <a:latin typeface="Comic Sans MS" panose="030F0702030302020204" pitchFamily="66" charset="0"/>
              </a:rPr>
            </a:br>
            <a:r>
              <a:rPr lang="ru-RU" dirty="0" smtClean="0"/>
              <a:t>                                  </a:t>
            </a:r>
            <a:r>
              <a:rPr lang="ru-RU" sz="5300" b="1" dirty="0" smtClean="0">
                <a:solidFill>
                  <a:srgbClr val="C00000"/>
                </a:solidFill>
                <a:latin typeface="Comic Sans MS" panose="030F0702030302020204" pitchFamily="66" charset="0"/>
              </a:rPr>
              <a:t>(Дания)</a:t>
            </a:r>
            <a:endParaRPr lang="ru-RU" sz="5300" b="1" dirty="0">
              <a:solidFill>
                <a:srgbClr val="C00000"/>
              </a:solidFill>
              <a:latin typeface="Comic Sans MS" panose="030F0702030302020204" pitchFamily="66" charset="0"/>
            </a:endParaRPr>
          </a:p>
        </p:txBody>
      </p:sp>
      <p:pic>
        <p:nvPicPr>
          <p:cNvPr id="5" name="Picture 2" descr="Что такое:: русские народные зимние забавы — ikirov.ru - новости Кирова и  Кировской област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508" y="1474788"/>
            <a:ext cx="3646514" cy="531045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Лидер-Пресс - «Ой, снег-снежок …»! Праздников много не бывает"/>
          <p:cNvPicPr>
            <a:picLocks noChangeAspect="1" noChangeArrowheads="1"/>
          </p:cNvPicPr>
          <p:nvPr/>
        </p:nvPicPr>
        <p:blipFill rotWithShape="1">
          <a:blip r:embed="rId4">
            <a:extLst>
              <a:ext uri="{28A0092B-C50C-407E-A947-70E740481C1C}">
                <a14:useLocalDpi xmlns:a14="http://schemas.microsoft.com/office/drawing/2010/main" val="0"/>
              </a:ext>
            </a:extLst>
          </a:blip>
          <a:srcRect l="-285" t="-991" r="47776" b="793"/>
          <a:stretch/>
        </p:blipFill>
        <p:spPr bwMode="auto">
          <a:xfrm>
            <a:off x="3933022" y="1449267"/>
            <a:ext cx="3883743" cy="533597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128000" y="1624013"/>
            <a:ext cx="3517900" cy="3714863"/>
          </a:xfrm>
          <a:prstGeom prst="rect">
            <a:avLst/>
          </a:prstGeom>
        </p:spPr>
        <p:txBody>
          <a:bodyPr wrap="square">
            <a:spAutoFit/>
          </a:bodyPr>
          <a:lstStyle/>
          <a:p>
            <a:pPr>
              <a:lnSpc>
                <a:spcPct val="107000"/>
              </a:lnSpc>
              <a:spcAft>
                <a:spcPts val="800"/>
              </a:spcAft>
            </a:pPr>
            <a:r>
              <a:rPr lang="ru-RU" sz="2000" b="1" dirty="0">
                <a:solidFill>
                  <a:srgbClr val="262626"/>
                </a:solidFill>
                <a:latin typeface="Comic Sans MS" panose="030F0702030302020204" pitchFamily="66" charset="0"/>
                <a:ea typeface="Calibri" panose="020F0502020204030204" pitchFamily="34" charset="0"/>
                <a:cs typeface="Calibri" panose="020F0502020204030204" pitchFamily="34" charset="0"/>
              </a:rPr>
              <a:t>Датчане играют в перебежки на санях со снеговиками. Смысл игры в том, чтобы слепить снеговика и перевезти его на санях быстро и с наименьшими деформациями фигуры. Из снега делаются различные препятствия: пандусы и конусы. </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52421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p:cNvSpPr txBox="1">
            <a:spLocks/>
          </p:cNvSpPr>
          <p:nvPr/>
        </p:nvSpPr>
        <p:spPr>
          <a:xfrm>
            <a:off x="3276600" y="0"/>
            <a:ext cx="6337300" cy="9556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«Крепость»</a:t>
            </a:r>
          </a:p>
          <a:p>
            <a:r>
              <a:rPr lang="ru-RU" sz="4800" b="1" dirty="0" smtClean="0">
                <a:solidFill>
                  <a:srgbClr val="C00000"/>
                </a:solidFill>
                <a:latin typeface="Comic Sans MS" panose="030F0702030302020204" pitchFamily="66" charset="0"/>
              </a:rPr>
              <a:t>    (Швейцария)</a:t>
            </a:r>
            <a:endParaRPr lang="ru-RU" sz="4800" b="1" dirty="0">
              <a:solidFill>
                <a:srgbClr val="C00000"/>
              </a:solidFill>
              <a:latin typeface="Comic Sans MS" panose="030F0702030302020204" pitchFamily="66" charset="0"/>
            </a:endParaRPr>
          </a:p>
        </p:txBody>
      </p:sp>
      <p:pic>
        <p:nvPicPr>
          <p:cNvPr id="5" name="Picture 4" descr="Швейцарская игра «Крепость»"/>
          <p:cNvPicPr>
            <a:picLocks noChangeAspect="1" noChangeArrowheads="1"/>
          </p:cNvPicPr>
          <p:nvPr/>
        </p:nvPicPr>
        <p:blipFill rotWithShape="1">
          <a:blip r:embed="rId3">
            <a:extLst>
              <a:ext uri="{28A0092B-C50C-407E-A947-70E740481C1C}">
                <a14:useLocalDpi xmlns:a14="http://schemas.microsoft.com/office/drawing/2010/main" val="0"/>
              </a:ext>
            </a:extLst>
          </a:blip>
          <a:srcRect l="2770" t="8336" r="18670" b="5576"/>
          <a:stretch/>
        </p:blipFill>
        <p:spPr bwMode="auto">
          <a:xfrm>
            <a:off x="292100" y="1401666"/>
            <a:ext cx="6591300" cy="539769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150100" y="1504060"/>
            <a:ext cx="4775200" cy="5130507"/>
          </a:xfrm>
          <a:prstGeom prst="rect">
            <a:avLst/>
          </a:prstGeom>
        </p:spPr>
        <p:txBody>
          <a:bodyPr wrap="square">
            <a:spAutoFit/>
          </a:bodyPr>
          <a:lstStyle/>
          <a:p>
            <a:pPr>
              <a:lnSpc>
                <a:spcPct val="107000"/>
              </a:lnSpc>
              <a:spcAft>
                <a:spcPts val="800"/>
              </a:spcAft>
            </a:pPr>
            <a:r>
              <a:rPr lang="ru-RU" b="1" dirty="0">
                <a:solidFill>
                  <a:srgbClr val="262626"/>
                </a:solidFill>
                <a:latin typeface="Comic Sans MS" panose="030F0702030302020204" pitchFamily="66" charset="0"/>
                <a:ea typeface="Calibri" panose="020F0502020204030204" pitchFamily="34" charset="0"/>
                <a:cs typeface="Calibri" panose="020F0502020204030204" pitchFamily="34" charset="0"/>
              </a:rPr>
              <a:t>Игроки образуют две команды, одна команда стоит в кругу и защищается, вторая же снаружи — нападающая. Команды запасаются большим количеством снежков. Но бросать их можно тогда, когда команда приобретает на это право. Команда, выбившая игрока противника, получает право на новый бросок. Если она промахнулась, бросок делает другая команда. Обычно строятся настоящие снежные крепости, заливаются водой, чтобы стены замёрзли и окрепли, ещё в стене делаются окна и даже </a:t>
            </a:r>
            <a:r>
              <a:rPr lang="ru-RU" b="1" dirty="0" smtClean="0">
                <a:solidFill>
                  <a:srgbClr val="262626"/>
                </a:solidFill>
                <a:latin typeface="Comic Sans MS" panose="030F0702030302020204" pitchFamily="66" charset="0"/>
                <a:ea typeface="Calibri" panose="020F0502020204030204" pitchFamily="34" charset="0"/>
                <a:cs typeface="Calibri" panose="020F0502020204030204" pitchFamily="34" charset="0"/>
              </a:rPr>
              <a:t>бойницы. Команда</a:t>
            </a:r>
            <a:r>
              <a:rPr lang="ru-RU" b="1" dirty="0">
                <a:solidFill>
                  <a:srgbClr val="262626"/>
                </a:solidFill>
                <a:latin typeface="Comic Sans MS" panose="030F0702030302020204" pitchFamily="66" charset="0"/>
                <a:ea typeface="Calibri" panose="020F0502020204030204" pitchFamily="34" charset="0"/>
                <a:cs typeface="Calibri" panose="020F0502020204030204" pitchFamily="34" charset="0"/>
              </a:rPr>
              <a:t>, которая первой потеряет всех игроков, считается проигравшей.</a:t>
            </a: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32332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282700" y="136525"/>
            <a:ext cx="10515600" cy="1325563"/>
          </a:xfrm>
        </p:spPr>
        <p:txBody>
          <a:bodyPr>
            <a:normAutofit fontScale="90000"/>
          </a:bodyPr>
          <a:lstStyle/>
          <a:p>
            <a:r>
              <a:rPr lang="ru-RU" sz="6000" b="1" dirty="0" smtClean="0">
                <a:solidFill>
                  <a:srgbClr val="C00000"/>
                </a:solidFill>
                <a:latin typeface="Comic Sans MS" panose="030F0702030302020204" pitchFamily="66" charset="0"/>
              </a:rPr>
              <a:t>«Футбол на льду с мячом»</a:t>
            </a:r>
            <a:br>
              <a:rPr lang="ru-RU" sz="6000" b="1" dirty="0" smtClean="0">
                <a:solidFill>
                  <a:srgbClr val="C00000"/>
                </a:solidFill>
                <a:latin typeface="Comic Sans MS" panose="030F0702030302020204" pitchFamily="66" charset="0"/>
              </a:rPr>
            </a:br>
            <a:r>
              <a:rPr lang="ru-RU" sz="6000" b="1" dirty="0" smtClean="0">
                <a:solidFill>
                  <a:srgbClr val="C00000"/>
                </a:solidFill>
                <a:latin typeface="Comic Sans MS" panose="030F0702030302020204" pitchFamily="66" charset="0"/>
              </a:rPr>
              <a:t>          </a:t>
            </a:r>
            <a:r>
              <a:rPr lang="ru-RU" sz="5300" b="1" dirty="0" smtClean="0">
                <a:solidFill>
                  <a:srgbClr val="C00000"/>
                </a:solidFill>
                <a:latin typeface="Comic Sans MS" panose="030F0702030302020204" pitchFamily="66" charset="0"/>
              </a:rPr>
              <a:t>(Англия)</a:t>
            </a:r>
            <a:endParaRPr lang="ru-RU" sz="5300" b="1" dirty="0">
              <a:solidFill>
                <a:srgbClr val="C00000"/>
              </a:solidFill>
              <a:latin typeface="Comic Sans MS" panose="030F0702030302020204" pitchFamily="66" charset="0"/>
            </a:endParaRPr>
          </a:p>
        </p:txBody>
      </p:sp>
      <p:pic>
        <p:nvPicPr>
          <p:cNvPr id="8" name="Picture 6" descr="Смешная игра в футбол на льду"/>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313" y="1803400"/>
            <a:ext cx="9280220" cy="487211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543245" y="1081088"/>
            <a:ext cx="2521755" cy="4460773"/>
          </a:xfrm>
          <a:prstGeom prst="rect">
            <a:avLst/>
          </a:prstGeom>
        </p:spPr>
        <p:txBody>
          <a:bodyPr wrap="square">
            <a:spAutoFit/>
          </a:bodyPr>
          <a:lstStyle/>
          <a:p>
            <a:pPr>
              <a:lnSpc>
                <a:spcPct val="107000"/>
              </a:lnSpc>
              <a:spcAft>
                <a:spcPts val="800"/>
              </a:spcAft>
            </a:pPr>
            <a:r>
              <a:rPr lang="ru-RU" sz="2000" b="1" dirty="0">
                <a:solidFill>
                  <a:srgbClr val="262626"/>
                </a:solidFill>
                <a:latin typeface="Comic Sans MS" panose="030F0702030302020204" pitchFamily="66" charset="0"/>
                <a:ea typeface="Calibri" panose="020F0502020204030204" pitchFamily="34" charset="0"/>
                <a:cs typeface="Calibri" panose="020F0502020204030204" pitchFamily="34" charset="0"/>
              </a:rPr>
              <a:t>У англичан тоже есть национальные зимние </a:t>
            </a:r>
            <a:r>
              <a:rPr lang="ru-RU" sz="2000" b="1" dirty="0" smtClean="0">
                <a:solidFill>
                  <a:srgbClr val="262626"/>
                </a:solidFill>
                <a:latin typeface="Comic Sans MS" panose="030F0702030302020204" pitchFamily="66" charset="0"/>
                <a:ea typeface="Calibri" panose="020F0502020204030204" pitchFamily="34" charset="0"/>
                <a:cs typeface="Calibri" panose="020F0502020204030204" pitchFamily="34" charset="0"/>
              </a:rPr>
              <a:t>развлечения - игра </a:t>
            </a:r>
            <a:r>
              <a:rPr lang="ru-RU" sz="2000" b="1" dirty="0">
                <a:solidFill>
                  <a:srgbClr val="262626"/>
                </a:solidFill>
                <a:latin typeface="Comic Sans MS" panose="030F0702030302020204" pitchFamily="66" charset="0"/>
                <a:ea typeface="Calibri" panose="020F0502020204030204" pitchFamily="34" charset="0"/>
                <a:cs typeface="Calibri" panose="020F0502020204030204" pitchFamily="34" charset="0"/>
              </a:rPr>
              <a:t>в футбол на льду. Правила игры те же, но только появляется что-то вроде вспомогательного </a:t>
            </a:r>
            <a:endParaRPr lang="ru-RU" sz="2000" b="1" dirty="0" smtClean="0">
              <a:solidFill>
                <a:srgbClr val="262626"/>
              </a:solidFill>
              <a:latin typeface="Comic Sans MS" panose="030F0702030302020204" pitchFamily="66" charset="0"/>
              <a:ea typeface="Calibri" panose="020F0502020204030204" pitchFamily="34" charset="0"/>
              <a:cs typeface="Calibri" panose="020F0502020204030204" pitchFamily="34" charset="0"/>
            </a:endParaRPr>
          </a:p>
          <a:p>
            <a:pPr>
              <a:lnSpc>
                <a:spcPct val="107000"/>
              </a:lnSpc>
              <a:spcAft>
                <a:spcPts val="800"/>
              </a:spcAft>
            </a:pPr>
            <a:r>
              <a:rPr lang="ru-RU" sz="2000" b="1" dirty="0" smtClean="0">
                <a:solidFill>
                  <a:srgbClr val="262626"/>
                </a:solidFill>
                <a:latin typeface="Comic Sans MS" panose="030F0702030302020204" pitchFamily="66" charset="0"/>
                <a:ea typeface="Calibri" panose="020F0502020204030204" pitchFamily="34" charset="0"/>
                <a:cs typeface="Calibri" panose="020F0502020204030204" pitchFamily="34" charset="0"/>
              </a:rPr>
              <a:t>Играть </a:t>
            </a:r>
            <a:r>
              <a:rPr lang="ru-RU" sz="2000" b="1" dirty="0">
                <a:solidFill>
                  <a:srgbClr val="262626"/>
                </a:solidFill>
                <a:latin typeface="Comic Sans MS" panose="030F0702030302020204" pitchFamily="66" charset="0"/>
                <a:ea typeface="Calibri" panose="020F0502020204030204" pitchFamily="34" charset="0"/>
                <a:cs typeface="Calibri" panose="020F0502020204030204" pitchFamily="34" charset="0"/>
              </a:rPr>
              <a:t>надо в кроссовках.</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134193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015"/>
            <a:ext cx="12255500" cy="684998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Проведение Недели зимних игр и забав ⋆ Планета Детств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140" y="203200"/>
            <a:ext cx="9416820" cy="66548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926580" y="1562495"/>
            <a:ext cx="2146300" cy="2711576"/>
          </a:xfrm>
          <a:prstGeom prst="rect">
            <a:avLst/>
          </a:prstGeom>
        </p:spPr>
        <p:txBody>
          <a:bodyPr wrap="square">
            <a:spAutoFit/>
          </a:bodyPr>
          <a:lstStyle/>
          <a:p>
            <a:pPr>
              <a:lnSpc>
                <a:spcPct val="107000"/>
              </a:lnSpc>
              <a:spcAft>
                <a:spcPts val="800"/>
              </a:spcAft>
            </a:pPr>
            <a:r>
              <a:rPr lang="ru-RU" sz="2000" b="1" dirty="0">
                <a:solidFill>
                  <a:srgbClr val="222222"/>
                </a:solidFill>
                <a:latin typeface="Comic Sans MS" panose="030F0702030302020204" pitchFamily="66" charset="0"/>
                <a:ea typeface="Calibri" panose="020F0502020204030204" pitchFamily="34" charset="0"/>
                <a:cs typeface="Times New Roman" panose="02020603050405020304" pitchFamily="18" charset="0"/>
              </a:rPr>
              <a:t>Веселимся и играем:  </a:t>
            </a:r>
            <a:r>
              <a:rPr lang="ru-RU" sz="2000" b="1"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санки</a:t>
            </a:r>
            <a:r>
              <a:rPr lang="ru-RU" sz="2000" b="1" dirty="0">
                <a:solidFill>
                  <a:srgbClr val="222222"/>
                </a:solidFill>
                <a:latin typeface="Comic Sans MS" panose="030F0702030302020204" pitchFamily="66" charset="0"/>
                <a:ea typeface="Calibri" panose="020F0502020204030204" pitchFamily="34" charset="0"/>
                <a:cs typeface="Times New Roman" panose="02020603050405020304" pitchFamily="18" charset="0"/>
              </a:rPr>
              <a:t>, лыжи и коньки</a:t>
            </a:r>
            <a:r>
              <a:rPr lang="ru-RU" sz="2000" b="1"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a:t>
            </a:r>
            <a:r>
              <a:rPr lang="ru-RU" sz="2000" b="1" dirty="0">
                <a:solidFill>
                  <a:srgbClr val="222222"/>
                </a:solidFill>
                <a:latin typeface="Comic Sans MS" panose="030F0702030302020204" pitchFamily="66" charset="0"/>
                <a:ea typeface="Calibri" panose="020F0502020204030204" pitchFamily="34" charset="0"/>
                <a:cs typeface="Times New Roman" panose="02020603050405020304" pitchFamily="18" charset="0"/>
              </a:rPr>
              <a:t/>
            </a:r>
            <a:br>
              <a:rPr lang="ru-RU" sz="2000" b="1" dirty="0">
                <a:solidFill>
                  <a:srgbClr val="222222"/>
                </a:solidFill>
                <a:latin typeface="Comic Sans MS" panose="030F0702030302020204" pitchFamily="66" charset="0"/>
                <a:ea typeface="Calibri" panose="020F0502020204030204" pitchFamily="34" charset="0"/>
                <a:cs typeface="Times New Roman" panose="02020603050405020304" pitchFamily="18" charset="0"/>
              </a:rPr>
            </a:br>
            <a:r>
              <a:rPr lang="ru-RU" sz="2000" b="1" dirty="0">
                <a:solidFill>
                  <a:srgbClr val="222222"/>
                </a:solidFill>
                <a:latin typeface="Comic Sans MS" panose="030F0702030302020204" pitchFamily="66" charset="0"/>
                <a:ea typeface="Calibri" panose="020F0502020204030204" pitchFamily="34" charset="0"/>
                <a:cs typeface="Times New Roman" panose="02020603050405020304" pitchFamily="18" charset="0"/>
              </a:rPr>
              <a:t>Мы зимой не заскучаем.  </a:t>
            </a:r>
            <a:r>
              <a:rPr lang="ru-RU" sz="2000" b="1" dirty="0" smtClean="0">
                <a:solidFill>
                  <a:srgbClr val="222222"/>
                </a:solidFill>
                <a:latin typeface="Comic Sans MS" panose="030F0702030302020204" pitchFamily="66" charset="0"/>
                <a:ea typeface="Calibri" panose="020F0502020204030204" pitchFamily="34" charset="0"/>
                <a:cs typeface="Times New Roman" panose="02020603050405020304" pitchFamily="18" charset="0"/>
              </a:rPr>
              <a:t>  Эх</a:t>
            </a:r>
            <a:r>
              <a:rPr lang="ru-RU" sz="2000" b="1" dirty="0">
                <a:solidFill>
                  <a:srgbClr val="222222"/>
                </a:solidFill>
                <a:latin typeface="Comic Sans MS" panose="030F0702030302020204" pitchFamily="66" charset="0"/>
                <a:ea typeface="Calibri" panose="020F0502020204030204" pitchFamily="34" charset="0"/>
                <a:cs typeface="Times New Roman" panose="02020603050405020304" pitchFamily="18" charset="0"/>
              </a:rPr>
              <a:t>, веселые деньки!</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61001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656" y="115311"/>
            <a:ext cx="12349081" cy="697128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Спасибо за внимание"/>
          <p:cNvPicPr>
            <a:picLocks noChangeAspect="1" noChangeArrowheads="1"/>
          </p:cNvPicPr>
          <p:nvPr/>
        </p:nvPicPr>
        <p:blipFill rotWithShape="1">
          <a:blip r:embed="rId3">
            <a:extLst>
              <a:ext uri="{28A0092B-C50C-407E-A947-70E740481C1C}">
                <a14:useLocalDpi xmlns:a14="http://schemas.microsoft.com/office/drawing/2010/main" val="0"/>
              </a:ext>
            </a:extLst>
          </a:blip>
          <a:srcRect l="-167" t="14588" r="167" b="31444"/>
          <a:stretch/>
        </p:blipFill>
        <p:spPr bwMode="auto">
          <a:xfrm>
            <a:off x="325358" y="1766240"/>
            <a:ext cx="8196342" cy="33175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Pin on San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829" y="698500"/>
            <a:ext cx="4511596" cy="6388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8408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Заголовок 1"/>
          <p:cNvSpPr txBox="1">
            <a:spLocks/>
          </p:cNvSpPr>
          <p:nvPr/>
        </p:nvSpPr>
        <p:spPr>
          <a:xfrm>
            <a:off x="2674300" y="89593"/>
            <a:ext cx="7471200" cy="7270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«Царь горы»</a:t>
            </a:r>
            <a:endParaRPr lang="ru-RU" sz="5400" b="1" dirty="0">
              <a:solidFill>
                <a:srgbClr val="C00000"/>
              </a:solidFill>
              <a:latin typeface="Comic Sans MS" panose="030F0702030302020204" pitchFamily="66" charset="0"/>
            </a:endParaRPr>
          </a:p>
        </p:txBody>
      </p:sp>
      <p:pic>
        <p:nvPicPr>
          <p:cNvPr id="8" name="Picture 2" descr="Прокачусь с ветерком! | Вера-Эском"/>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457" y="957477"/>
            <a:ext cx="6963385" cy="5759714"/>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7495750" y="1287525"/>
            <a:ext cx="3971500" cy="4790094"/>
          </a:xfrm>
          <a:prstGeom prst="rect">
            <a:avLst/>
          </a:prstGeom>
        </p:spPr>
        <p:txBody>
          <a:bodyPr wrap="square">
            <a:spAutoFit/>
          </a:bodyPr>
          <a:lstStyle/>
          <a:p>
            <a:pPr>
              <a:lnSpc>
                <a:spcPct val="107000"/>
              </a:lnSpc>
              <a:spcAft>
                <a:spcPts val="800"/>
              </a:spcAft>
            </a:pPr>
            <a:r>
              <a:rPr lang="ru-RU" sz="2000" b="1" dirty="0">
                <a:latin typeface="Comic Sans MS" panose="030F0702030302020204" pitchFamily="66" charset="0"/>
                <a:ea typeface="Calibri" panose="020F0502020204030204" pitchFamily="34" charset="0"/>
                <a:cs typeface="Calibri" panose="020F0502020204030204" pitchFamily="34" charset="0"/>
              </a:rPr>
              <a:t>На «вершине» снежной горы стоял «царь» – опытный борец, которого пытались столкнуть вниз молодые поденщики. «Царь» отбивался от нападавших голыми руками или деревянным посохом. </a:t>
            </a:r>
            <a:endParaRPr lang="ru-RU" sz="2000" b="1" dirty="0" smtClean="0">
              <a:latin typeface="Comic Sans MS" panose="030F0702030302020204" pitchFamily="66" charset="0"/>
              <a:ea typeface="Calibri" panose="020F0502020204030204" pitchFamily="34" charset="0"/>
              <a:cs typeface="Calibri" panose="020F0502020204030204" pitchFamily="34" charset="0"/>
            </a:endParaRPr>
          </a:p>
          <a:p>
            <a:pPr>
              <a:lnSpc>
                <a:spcPct val="107000"/>
              </a:lnSpc>
              <a:spcAft>
                <a:spcPts val="800"/>
              </a:spcAft>
            </a:pPr>
            <a:r>
              <a:rPr lang="ru-RU" sz="2000" b="1" dirty="0" smtClean="0">
                <a:latin typeface="Comic Sans MS" panose="030F0702030302020204" pitchFamily="66" charset="0"/>
                <a:ea typeface="Calibri" panose="020F0502020204030204" pitchFamily="34" charset="0"/>
                <a:cs typeface="Calibri" panose="020F0502020204030204" pitchFamily="34" charset="0"/>
              </a:rPr>
              <a:t>Те</a:t>
            </a:r>
            <a:r>
              <a:rPr lang="ru-RU" sz="2000" b="1" dirty="0">
                <a:latin typeface="Comic Sans MS" panose="030F0702030302020204" pitchFamily="66" charset="0"/>
                <a:ea typeface="Calibri" panose="020F0502020204030204" pitchFamily="34" charset="0"/>
                <a:cs typeface="Calibri" panose="020F0502020204030204" pitchFamily="34" charset="0"/>
              </a:rPr>
              <a:t>, в свою очередь. сражались веревками и кнутами. Победившего награждали новыми сапогами или кафтаном и рукавицами.</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30936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12875"/>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1"/>
          <p:cNvSpPr txBox="1">
            <a:spLocks/>
          </p:cNvSpPr>
          <p:nvPr/>
        </p:nvSpPr>
        <p:spPr>
          <a:xfrm>
            <a:off x="885400" y="12875"/>
            <a:ext cx="10464800" cy="93027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 «Взятие снежного городка»</a:t>
            </a:r>
            <a:endParaRPr lang="ru-RU" sz="5400" b="1" dirty="0">
              <a:solidFill>
                <a:srgbClr val="C00000"/>
              </a:solidFill>
              <a:latin typeface="Comic Sans MS" panose="030F0702030302020204" pitchFamily="66" charset="0"/>
            </a:endParaRPr>
          </a:p>
        </p:txBody>
      </p:sp>
      <p:pic>
        <p:nvPicPr>
          <p:cNvPr id="5" name="Picture 2" descr="Строим снежную крепость | Покупаем на Али | Яндекс Дзен"/>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174" y="829024"/>
            <a:ext cx="6007100" cy="590197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7025847" y="1226278"/>
            <a:ext cx="4446803" cy="5032147"/>
          </a:xfrm>
          <a:prstGeom prst="rect">
            <a:avLst/>
          </a:prstGeom>
        </p:spPr>
        <p:txBody>
          <a:bodyPr wrap="square">
            <a:spAutoFit/>
          </a:bodyPr>
          <a:lstStyle/>
          <a:p>
            <a:pPr>
              <a:lnSpc>
                <a:spcPct val="107000"/>
              </a:lnSpc>
              <a:spcAft>
                <a:spcPts val="800"/>
              </a:spcAft>
            </a:pPr>
            <a:r>
              <a:rPr lang="ru-RU" sz="2000" b="1" dirty="0">
                <a:latin typeface="Comic Sans MS" panose="030F0702030302020204" pitchFamily="66" charset="0"/>
                <a:ea typeface="Calibri" panose="020F0502020204030204" pitchFamily="34" charset="0"/>
                <a:cs typeface="Calibri" panose="020F0502020204030204" pitchFamily="34" charset="0"/>
              </a:rPr>
              <a:t>Из снега строят крепость (снежный городок). Половина участников защищает крепость, находясь внутри нее (за стеной), половина нападает. Защитники и нападающие ведут активную перестрелку снежками. Участник игры, в которого попали один раз, считается раненым, два раза </a:t>
            </a:r>
            <a:r>
              <a:rPr lang="ru-RU" sz="2000" b="1" dirty="0" smtClean="0">
                <a:latin typeface="Comic Sans MS" panose="030F0702030302020204" pitchFamily="66" charset="0"/>
                <a:ea typeface="Calibri" panose="020F0502020204030204" pitchFamily="34" charset="0"/>
                <a:cs typeface="Calibri" panose="020F0502020204030204" pitchFamily="34" charset="0"/>
              </a:rPr>
              <a:t>– «убитым» </a:t>
            </a:r>
            <a:r>
              <a:rPr lang="ru-RU" sz="2000" b="1" dirty="0">
                <a:latin typeface="Comic Sans MS" panose="030F0702030302020204" pitchFamily="66" charset="0"/>
                <a:ea typeface="Calibri" panose="020F0502020204030204" pitchFamily="34" charset="0"/>
                <a:cs typeface="Calibri" panose="020F0502020204030204" pitchFamily="34" charset="0"/>
              </a:rPr>
              <a:t>и выбывает из игры. Побеждает команда, которой за определенный промежуток времени удалось вывести из строя большее количество противников.</a:t>
            </a:r>
            <a:endParaRPr lang="ru-RU" sz="2000" b="1" dirty="0">
              <a:effectLst/>
              <a:latin typeface="Comic Sans MS" panose="030F0702030302020204" pitchFamily="66"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5757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txBox="1">
            <a:spLocks/>
          </p:cNvSpPr>
          <p:nvPr/>
        </p:nvSpPr>
        <p:spPr>
          <a:xfrm>
            <a:off x="3139650" y="208604"/>
            <a:ext cx="6423450" cy="8159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«Снежки»</a:t>
            </a:r>
            <a:endParaRPr lang="ru-RU" sz="5400" b="1" dirty="0">
              <a:solidFill>
                <a:srgbClr val="C00000"/>
              </a:solidFill>
              <a:latin typeface="Comic Sans MS" panose="030F0702030302020204" pitchFamily="66" charset="0"/>
            </a:endParaRPr>
          </a:p>
        </p:txBody>
      </p:sp>
      <p:pic>
        <p:nvPicPr>
          <p:cNvPr id="5" name="Picture 2" descr="https://rcrkoo.ru/wp-content/uploads/2019/09/33.jpg"/>
          <p:cNvPicPr>
            <a:picLocks noChangeAspect="1" noChangeArrowheads="1"/>
          </p:cNvPicPr>
          <p:nvPr/>
        </p:nvPicPr>
        <p:blipFill rotWithShape="1">
          <a:blip r:embed="rId3">
            <a:extLst>
              <a:ext uri="{28A0092B-C50C-407E-A947-70E740481C1C}">
                <a14:useLocalDpi xmlns:a14="http://schemas.microsoft.com/office/drawing/2010/main" val="0"/>
              </a:ext>
            </a:extLst>
          </a:blip>
          <a:srcRect l="430" t="-629" r="-430" b="10623"/>
          <a:stretch/>
        </p:blipFill>
        <p:spPr bwMode="auto">
          <a:xfrm>
            <a:off x="87202" y="1292436"/>
            <a:ext cx="8857563" cy="5447017"/>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944765" y="1351690"/>
            <a:ext cx="2863082" cy="5328510"/>
          </a:xfrm>
          <a:prstGeom prst="rect">
            <a:avLst/>
          </a:prstGeom>
        </p:spPr>
        <p:txBody>
          <a:bodyPr wrap="square">
            <a:spAutoFit/>
          </a:bodyPr>
          <a:lstStyle/>
          <a:p>
            <a:pPr>
              <a:lnSpc>
                <a:spcPct val="107000"/>
              </a:lnSpc>
              <a:spcAft>
                <a:spcPts val="800"/>
              </a:spcAft>
            </a:pPr>
            <a:r>
              <a:rPr lang="ru-RU" sz="2000" b="1" dirty="0">
                <a:latin typeface="Comic Sans MS" panose="030F0702030302020204" pitchFamily="66" charset="0"/>
                <a:ea typeface="Calibri" panose="020F0502020204030204" pitchFamily="34" charset="0"/>
                <a:cs typeface="Calibri" panose="020F0502020204030204" pitchFamily="34" charset="0"/>
              </a:rPr>
              <a:t>Одной из самых веселых и популярных зимних забав на Руси с незапамятных времен являются снежки. Первое, что делали дети, как только первый снежок прикрывал землю, лепили комочки и с радостью запускали их в спину друзьям. Правил в этой игре обычно не было. </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044222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txBox="1">
            <a:spLocks/>
          </p:cNvSpPr>
          <p:nvPr/>
        </p:nvSpPr>
        <p:spPr>
          <a:xfrm>
            <a:off x="2159000" y="239713"/>
            <a:ext cx="8829250" cy="7651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«Салки-снежки»</a:t>
            </a:r>
            <a:r>
              <a:rPr lang="ru-RU" sz="5400" dirty="0" smtClean="0">
                <a:solidFill>
                  <a:srgbClr val="C00000"/>
                </a:solidFill>
                <a:latin typeface="Comic Sans MS" panose="030F0702030302020204" pitchFamily="66" charset="0"/>
              </a:rPr>
              <a:t/>
            </a:r>
            <a:br>
              <a:rPr lang="ru-RU" sz="5400" dirty="0" smtClean="0">
                <a:solidFill>
                  <a:srgbClr val="C00000"/>
                </a:solidFill>
                <a:latin typeface="Comic Sans MS" panose="030F0702030302020204" pitchFamily="66" charset="0"/>
              </a:rPr>
            </a:br>
            <a:endParaRPr lang="ru-RU" sz="1800" dirty="0"/>
          </a:p>
          <a:p>
            <a:endParaRPr lang="ru-RU" sz="1800" dirty="0">
              <a:solidFill>
                <a:srgbClr val="C00000"/>
              </a:solidFill>
              <a:latin typeface="Comic Sans MS" panose="030F0702030302020204" pitchFamily="66" charset="0"/>
            </a:endParaRPr>
          </a:p>
        </p:txBody>
      </p:sp>
      <p:pic>
        <p:nvPicPr>
          <p:cNvPr id="4" name="Picture 2" descr="ᐈ Игра в снежки рисунки, фон снежки рисунок | скачать на Depositphotos®"/>
          <p:cNvPicPr>
            <a:picLocks noChangeAspect="1" noChangeArrowheads="1"/>
          </p:cNvPicPr>
          <p:nvPr/>
        </p:nvPicPr>
        <p:blipFill rotWithShape="1">
          <a:blip r:embed="rId3">
            <a:extLst>
              <a:ext uri="{28A0092B-C50C-407E-A947-70E740481C1C}">
                <a14:useLocalDpi xmlns:a14="http://schemas.microsoft.com/office/drawing/2010/main" val="0"/>
              </a:ext>
            </a:extLst>
          </a:blip>
          <a:srcRect b="5387"/>
          <a:stretch/>
        </p:blipFill>
        <p:spPr bwMode="auto">
          <a:xfrm>
            <a:off x="69769" y="1244600"/>
            <a:ext cx="7550791" cy="5548501"/>
          </a:xfrm>
          <a:prstGeom prst="rect">
            <a:avLst/>
          </a:prstGeom>
          <a:noFill/>
          <a:extLst>
            <a:ext uri="{909E8E84-426E-40DD-AFC4-6F175D3DCCD1}">
              <a14:hiddenFill xmlns:a14="http://schemas.microsoft.com/office/drawing/2010/main">
                <a:solidFill>
                  <a:srgbClr val="FFFFFF"/>
                </a:solidFill>
              </a14:hiddenFill>
            </a:ext>
          </a:extLst>
        </p:spPr>
      </p:pic>
      <p:sp>
        <p:nvSpPr>
          <p:cNvPr id="5" name="Заголовок 4"/>
          <p:cNvSpPr>
            <a:spLocks noGrp="1"/>
          </p:cNvSpPr>
          <p:nvPr>
            <p:ph type="title"/>
          </p:nvPr>
        </p:nvSpPr>
        <p:spPr>
          <a:xfrm>
            <a:off x="7690329" y="3316665"/>
            <a:ext cx="4273071" cy="1325563"/>
          </a:xfrm>
        </p:spPr>
        <p:txBody>
          <a:bodyPr>
            <a:noAutofit/>
          </a:bodyPr>
          <a:lstStyle/>
          <a:p>
            <a:r>
              <a:rPr lang="ru-RU" sz="2000" b="1" dirty="0">
                <a:latin typeface="Comic Sans MS" panose="030F0702030302020204" pitchFamily="66" charset="0"/>
              </a:rPr>
              <a:t>Один из </a:t>
            </a:r>
            <a:r>
              <a:rPr lang="ru-RU" sz="2000" b="1" dirty="0" smtClean="0">
                <a:latin typeface="Comic Sans MS" panose="030F0702030302020204" pitchFamily="66" charset="0"/>
              </a:rPr>
              <a:t>пробегают </a:t>
            </a:r>
            <a:r>
              <a:rPr lang="ru-RU" sz="2000" b="1" dirty="0">
                <a:latin typeface="Comic Sans MS" panose="030F0702030302020204" pitchFamily="66" charset="0"/>
              </a:rPr>
              <a:t>мимо него по площадке в разных направлениях. Водящий старается попасть в пробегающих мимо снежками (их лучше заготовить заранее). </a:t>
            </a:r>
            <a:r>
              <a:rPr lang="ru-RU" sz="2000" b="1" dirty="0" smtClean="0">
                <a:latin typeface="Comic Sans MS" panose="030F0702030302020204" pitchFamily="66" charset="0"/>
              </a:rPr>
              <a:t/>
            </a:r>
            <a:br>
              <a:rPr lang="ru-RU" sz="2000" b="1" dirty="0" smtClean="0">
                <a:latin typeface="Comic Sans MS" panose="030F0702030302020204" pitchFamily="66" charset="0"/>
              </a:rPr>
            </a:br>
            <a:r>
              <a:rPr lang="ru-RU" sz="2000" b="1" dirty="0" smtClean="0">
                <a:latin typeface="Comic Sans MS" panose="030F0702030302020204" pitchFamily="66" charset="0"/>
              </a:rPr>
              <a:t>Тот</a:t>
            </a:r>
            <a:r>
              <a:rPr lang="ru-RU" sz="2000" b="1" dirty="0">
                <a:latin typeface="Comic Sans MS" panose="030F0702030302020204" pitchFamily="66" charset="0"/>
              </a:rPr>
              <a:t>, в кого попали снежком, останавливается и, не покидая своего места, старается попасть снежками в бегающих игроков, помогая водящему. Постепенно число таких помощников водящего увеличивается. Когда их становится больше, чем остальных игроков, </a:t>
            </a:r>
            <a:r>
              <a:rPr lang="ru-RU" sz="2000" b="1" dirty="0" smtClean="0">
                <a:latin typeface="Comic Sans MS" panose="030F0702030302020204" pitchFamily="66" charset="0"/>
              </a:rPr>
              <a:t>игра прекращается</a:t>
            </a:r>
            <a:r>
              <a:rPr lang="ru-RU" sz="2000" b="1" dirty="0">
                <a:latin typeface="Comic Sans MS" panose="030F0702030302020204" pitchFamily="66" charset="0"/>
              </a:rPr>
              <a:t>.</a:t>
            </a:r>
          </a:p>
        </p:txBody>
      </p:sp>
    </p:spTree>
    <p:extLst>
      <p:ext uri="{BB962C8B-B14F-4D97-AF65-F5344CB8AC3E}">
        <p14:creationId xmlns:p14="http://schemas.microsoft.com/office/powerpoint/2010/main" val="24883456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1"/>
          <p:cNvSpPr txBox="1">
            <a:spLocks/>
          </p:cNvSpPr>
          <p:nvPr/>
        </p:nvSpPr>
        <p:spPr>
          <a:xfrm>
            <a:off x="2861099" y="0"/>
            <a:ext cx="6426200" cy="95567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в клюшки»</a:t>
            </a:r>
            <a:endParaRPr lang="ru-RU" sz="5400" b="1" dirty="0">
              <a:solidFill>
                <a:srgbClr val="C00000"/>
              </a:solidFill>
              <a:latin typeface="Comic Sans MS" panose="030F0702030302020204" pitchFamily="66" charset="0"/>
            </a:endParaRPr>
          </a:p>
        </p:txBody>
      </p:sp>
      <p:pic>
        <p:nvPicPr>
          <p:cNvPr id="4" name="Picture 2" descr="Зимние забавы и развлечения | andrey-eltsov.ru"/>
          <p:cNvPicPr>
            <a:picLocks noChangeAspect="1" noChangeArrowheads="1"/>
          </p:cNvPicPr>
          <p:nvPr/>
        </p:nvPicPr>
        <p:blipFill rotWithShape="1">
          <a:blip r:embed="rId3">
            <a:extLst>
              <a:ext uri="{28A0092B-C50C-407E-A947-70E740481C1C}">
                <a14:useLocalDpi xmlns:a14="http://schemas.microsoft.com/office/drawing/2010/main" val="0"/>
              </a:ext>
            </a:extLst>
          </a:blip>
          <a:srcRect l="-1160" t="9321" r="1160" b="5377"/>
          <a:stretch/>
        </p:blipFill>
        <p:spPr bwMode="auto">
          <a:xfrm>
            <a:off x="-2" y="800100"/>
            <a:ext cx="8703685" cy="59309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8902041" y="1146175"/>
            <a:ext cx="3048000" cy="4687502"/>
          </a:xfrm>
          <a:prstGeom prst="rect">
            <a:avLst/>
          </a:prstGeom>
        </p:spPr>
        <p:txBody>
          <a:bodyPr wrap="square">
            <a:spAutoFit/>
          </a:bodyPr>
          <a:lstStyle/>
          <a:p>
            <a:pPr>
              <a:lnSpc>
                <a:spcPct val="107000"/>
              </a:lnSpc>
              <a:spcAft>
                <a:spcPts val="0"/>
              </a:spcAft>
            </a:pPr>
            <a:r>
              <a:rPr lang="ru-RU" sz="2000" b="1" dirty="0" smtClean="0">
                <a:latin typeface="Comic Sans MS" panose="030F0702030302020204" pitchFamily="66" charset="0"/>
                <a:ea typeface="Times New Roman" panose="02020603050405020304" pitchFamily="18" charset="0"/>
                <a:cs typeface="Calibri" panose="020F0502020204030204" pitchFamily="34" charset="0"/>
              </a:rPr>
              <a:t>Играли в </a:t>
            </a:r>
            <a:r>
              <a:rPr lang="ru-RU" sz="2000" b="1" dirty="0">
                <a:latin typeface="Comic Sans MS" panose="030F0702030302020204" pitchFamily="66" charset="0"/>
                <a:ea typeface="Times New Roman" panose="02020603050405020304" pitchFamily="18" charset="0"/>
                <a:cs typeface="Calibri" panose="020F0502020204030204" pitchFamily="34" charset="0"/>
              </a:rPr>
              <a:t>«клюшки», используя деревянные шары и «клюки» из изогнутых корней деревьев. </a:t>
            </a:r>
            <a:endParaRPr lang="ru-RU" sz="2000" b="1" dirty="0" smtClean="0">
              <a:latin typeface="Comic Sans MS" panose="030F0702030302020204" pitchFamily="66" charset="0"/>
              <a:ea typeface="Times New Roman" panose="02020603050405020304" pitchFamily="18" charset="0"/>
              <a:cs typeface="Calibri" panose="020F0502020204030204" pitchFamily="34" charset="0"/>
            </a:endParaRPr>
          </a:p>
          <a:p>
            <a:pPr>
              <a:lnSpc>
                <a:spcPct val="107000"/>
              </a:lnSpc>
              <a:spcAft>
                <a:spcPts val="0"/>
              </a:spcAft>
            </a:pPr>
            <a:r>
              <a:rPr lang="ru-RU" sz="2000" b="1" dirty="0" smtClean="0">
                <a:latin typeface="Comic Sans MS" panose="030F0702030302020204" pitchFamily="66" charset="0"/>
                <a:ea typeface="Times New Roman" panose="02020603050405020304" pitchFamily="18" charset="0"/>
                <a:cs typeface="Calibri" panose="020F0502020204030204" pitchFamily="34" charset="0"/>
              </a:rPr>
              <a:t>По </a:t>
            </a:r>
            <a:r>
              <a:rPr lang="ru-RU" sz="2000" b="1" dirty="0">
                <a:latin typeface="Comic Sans MS" panose="030F0702030302020204" pitchFamily="66" charset="0"/>
                <a:ea typeface="Times New Roman" panose="02020603050405020304" pitchFamily="18" charset="0"/>
                <a:cs typeface="Calibri" panose="020F0502020204030204" pitchFamily="34" charset="0"/>
              </a:rPr>
              <a:t>правилам надо было загнать шар в ледяные лунки или же отправить его за линию на территории противника. </a:t>
            </a:r>
            <a:endParaRPr lang="ru-RU" sz="2000" b="1" dirty="0" smtClean="0">
              <a:latin typeface="Comic Sans MS" panose="030F0702030302020204" pitchFamily="66" charset="0"/>
              <a:ea typeface="Times New Roman" panose="02020603050405020304" pitchFamily="18" charset="0"/>
              <a:cs typeface="Calibri" panose="020F0502020204030204" pitchFamily="34" charset="0"/>
            </a:endParaRPr>
          </a:p>
          <a:p>
            <a:pPr>
              <a:lnSpc>
                <a:spcPct val="107000"/>
              </a:lnSpc>
              <a:spcAft>
                <a:spcPts val="0"/>
              </a:spcAft>
            </a:pPr>
            <a:r>
              <a:rPr lang="ru-RU" sz="2000" b="1" dirty="0" smtClean="0">
                <a:latin typeface="Comic Sans MS" panose="030F0702030302020204" pitchFamily="66" charset="0"/>
                <a:ea typeface="Times New Roman" panose="02020603050405020304" pitchFamily="18" charset="0"/>
                <a:cs typeface="Calibri" panose="020F0502020204030204" pitchFamily="34" charset="0"/>
              </a:rPr>
              <a:t>Сегодня</a:t>
            </a:r>
            <a:r>
              <a:rPr lang="ru-RU" sz="2000" b="1" dirty="0">
                <a:latin typeface="Comic Sans MS" panose="030F0702030302020204" pitchFamily="66" charset="0"/>
                <a:ea typeface="Times New Roman" panose="02020603050405020304" pitchFamily="18" charset="0"/>
                <a:cs typeface="Calibri" panose="020F0502020204030204" pitchFamily="34" charset="0"/>
              </a:rPr>
              <a:t>, из этой игры получился хоккей.</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30716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91934"/>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txBox="1">
            <a:spLocks/>
          </p:cNvSpPr>
          <p:nvPr/>
        </p:nvSpPr>
        <p:spPr>
          <a:xfrm>
            <a:off x="914400" y="236761"/>
            <a:ext cx="11176000" cy="62547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«Гонки снежных комков»</a:t>
            </a:r>
            <a:r>
              <a:rPr lang="ru-RU" sz="5400" dirty="0" smtClean="0">
                <a:solidFill>
                  <a:srgbClr val="C00000"/>
                </a:solidFill>
                <a:latin typeface="Comic Sans MS" panose="030F0702030302020204" pitchFamily="66" charset="0"/>
              </a:rPr>
              <a:t/>
            </a:r>
            <a:br>
              <a:rPr lang="ru-RU" sz="5400" dirty="0" smtClean="0">
                <a:solidFill>
                  <a:srgbClr val="C00000"/>
                </a:solidFill>
                <a:latin typeface="Comic Sans MS" panose="030F0702030302020204" pitchFamily="66" charset="0"/>
              </a:rPr>
            </a:br>
            <a:endParaRPr lang="ru-RU" sz="5400" dirty="0">
              <a:solidFill>
                <a:srgbClr val="C00000"/>
              </a:solidFill>
              <a:latin typeface="Comic Sans MS" panose="030F0702030302020204" pitchFamily="66" charset="0"/>
            </a:endParaRPr>
          </a:p>
        </p:txBody>
      </p:sp>
      <p:pic>
        <p:nvPicPr>
          <p:cNvPr id="4" name="Picture 2" descr="Тема недели с 26.02 по 02.03 &quot;Зима. Зимние развлечения&quot;. Новости 5  &quot;Старшая&quot;. ГУО &quot;Ясли - сад № 108 г. Гродно&quot;"/>
          <p:cNvPicPr>
            <a:picLocks noChangeAspect="1" noChangeArrowheads="1"/>
          </p:cNvPicPr>
          <p:nvPr/>
        </p:nvPicPr>
        <p:blipFill rotWithShape="1">
          <a:blip r:embed="rId3">
            <a:extLst>
              <a:ext uri="{28A0092B-C50C-407E-A947-70E740481C1C}">
                <a14:useLocalDpi xmlns:a14="http://schemas.microsoft.com/office/drawing/2010/main" val="0"/>
              </a:ext>
            </a:extLst>
          </a:blip>
          <a:srcRect l="797" t="11334" r="49424" b="-628"/>
          <a:stretch/>
        </p:blipFill>
        <p:spPr bwMode="auto">
          <a:xfrm>
            <a:off x="177800" y="1155726"/>
            <a:ext cx="4635500" cy="5769466"/>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5189749" y="1369072"/>
            <a:ext cx="6515101" cy="4892686"/>
          </a:xfrm>
          <a:prstGeom prst="rect">
            <a:avLst/>
          </a:prstGeom>
        </p:spPr>
        <p:txBody>
          <a:bodyPr wrap="square">
            <a:spAutoFit/>
          </a:bodyPr>
          <a:lstStyle/>
          <a:p>
            <a:pPr>
              <a:lnSpc>
                <a:spcPct val="107000"/>
              </a:lnSpc>
              <a:spcAft>
                <a:spcPts val="800"/>
              </a:spcAft>
            </a:pPr>
            <a:r>
              <a:rPr lang="ru-RU" sz="2000" b="1" dirty="0">
                <a:latin typeface="Comic Sans MS" panose="030F0702030302020204" pitchFamily="66" charset="0"/>
                <a:ea typeface="Calibri" panose="020F0502020204030204" pitchFamily="34" charset="0"/>
                <a:cs typeface="Calibri" panose="020F0502020204030204" pitchFamily="34" charset="0"/>
              </a:rPr>
              <a:t>Участвуют две команды. Каждая команда выстраивается в колонну по одному на расстоянии 5-10 шагов один от другого. </a:t>
            </a:r>
            <a:endParaRPr lang="ru-RU" sz="2000" b="1" dirty="0" smtClean="0">
              <a:latin typeface="Comic Sans MS" panose="030F0702030302020204" pitchFamily="66" charset="0"/>
              <a:ea typeface="Calibri" panose="020F0502020204030204" pitchFamily="34" charset="0"/>
              <a:cs typeface="Calibri" panose="020F0502020204030204" pitchFamily="34" charset="0"/>
            </a:endParaRPr>
          </a:p>
          <a:p>
            <a:pPr>
              <a:lnSpc>
                <a:spcPct val="107000"/>
              </a:lnSpc>
              <a:spcAft>
                <a:spcPts val="800"/>
              </a:spcAft>
            </a:pPr>
            <a:r>
              <a:rPr lang="ru-RU" sz="2000" b="1" dirty="0" smtClean="0">
                <a:latin typeface="Comic Sans MS" panose="030F0702030302020204" pitchFamily="66" charset="0"/>
                <a:ea typeface="Calibri" panose="020F0502020204030204" pitchFamily="34" charset="0"/>
                <a:cs typeface="Calibri" panose="020F0502020204030204" pitchFamily="34" charset="0"/>
              </a:rPr>
              <a:t>У </a:t>
            </a:r>
            <a:r>
              <a:rPr lang="ru-RU" sz="2000" b="1" dirty="0">
                <a:latin typeface="Comic Sans MS" panose="030F0702030302020204" pitchFamily="66" charset="0"/>
                <a:ea typeface="Calibri" panose="020F0502020204030204" pitchFamily="34" charset="0"/>
                <a:cs typeface="Calibri" panose="020F0502020204030204" pitchFamily="34" charset="0"/>
              </a:rPr>
              <a:t>последних игроков каждой команды имеется по одному хорошо скатанному снежному кому. По сигналу руководителя они катят ком до следующих игроков, стоящих перед ними, те, в свою очередь, катят ком до самого первого игрока в колонне, он должен докатить его до конечной черты, находящейся в шагах впереди</a:t>
            </a:r>
            <a:r>
              <a:rPr lang="ru-RU" sz="2000" b="1" dirty="0" smtClean="0">
                <a:latin typeface="Comic Sans MS" panose="030F0702030302020204" pitchFamily="66" charset="0"/>
                <a:ea typeface="Calibri" panose="020F0502020204030204" pitchFamily="34" charset="0"/>
                <a:cs typeface="Calibri" panose="020F0502020204030204" pitchFamily="34" charset="0"/>
              </a:rPr>
              <a:t>.</a:t>
            </a:r>
          </a:p>
          <a:p>
            <a:pPr>
              <a:lnSpc>
                <a:spcPct val="107000"/>
              </a:lnSpc>
              <a:spcAft>
                <a:spcPts val="800"/>
              </a:spcAft>
            </a:pPr>
            <a:r>
              <a:rPr lang="ru-RU" sz="2000" b="1" dirty="0" smtClean="0">
                <a:latin typeface="Comic Sans MS" panose="030F0702030302020204" pitchFamily="66" charset="0"/>
                <a:ea typeface="Calibri" panose="020F0502020204030204" pitchFamily="34" charset="0"/>
                <a:cs typeface="Calibri" panose="020F0502020204030204" pitchFamily="34" charset="0"/>
              </a:rPr>
              <a:t> </a:t>
            </a:r>
            <a:r>
              <a:rPr lang="ru-RU" sz="2000" b="1" dirty="0">
                <a:latin typeface="Comic Sans MS" panose="030F0702030302020204" pitchFamily="66" charset="0"/>
                <a:ea typeface="Calibri" panose="020F0502020204030204" pitchFamily="34" charset="0"/>
                <a:cs typeface="Calibri" panose="020F0502020204030204" pitchFamily="34" charset="0"/>
              </a:rPr>
              <a:t>Выигравшей считается та команда, которая раньше доставит ком к финишу. Игру начинают по сигналу. Игрок, докативший ком до впереди стоящего, остается на месте. </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40454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Фон для презентации - зимние мотивы | учебные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1" y="0"/>
            <a:ext cx="12148399"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Заголовок 2"/>
          <p:cNvSpPr txBox="1">
            <a:spLocks/>
          </p:cNvSpPr>
          <p:nvPr/>
        </p:nvSpPr>
        <p:spPr>
          <a:xfrm>
            <a:off x="1803400" y="0"/>
            <a:ext cx="9207500" cy="81776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5400" b="1" dirty="0" smtClean="0">
                <a:solidFill>
                  <a:srgbClr val="C00000"/>
                </a:solidFill>
                <a:latin typeface="Comic Sans MS" panose="030F0702030302020204" pitchFamily="66" charset="0"/>
              </a:rPr>
              <a:t>Игра «Лепка снеговиков»</a:t>
            </a:r>
            <a:endParaRPr lang="ru-RU" sz="5400" b="1" dirty="0">
              <a:solidFill>
                <a:srgbClr val="C00000"/>
              </a:solidFill>
              <a:latin typeface="Comic Sans MS" panose="030F0702030302020204" pitchFamily="66" charset="0"/>
            </a:endParaRPr>
          </a:p>
        </p:txBody>
      </p:sp>
      <p:pic>
        <p:nvPicPr>
          <p:cNvPr id="8" name="Picture 10" descr="С 08.01 - 12.01 тема недели &quot;Зимние развлечения&quot;. Новости 10 &quot;2 младшая&quot;.  ГУО &quot;Ясли - сад № 108 г. Гродно&quo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450" y="817762"/>
            <a:ext cx="5975350" cy="589568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6832600" y="1164809"/>
            <a:ext cx="3810000" cy="4373505"/>
          </a:xfrm>
          <a:prstGeom prst="rect">
            <a:avLst/>
          </a:prstGeom>
        </p:spPr>
        <p:txBody>
          <a:bodyPr wrap="square">
            <a:spAutoFit/>
          </a:bodyPr>
          <a:lstStyle/>
          <a:p>
            <a:pPr>
              <a:lnSpc>
                <a:spcPct val="107000"/>
              </a:lnSpc>
              <a:spcAft>
                <a:spcPts val="0"/>
              </a:spcAft>
            </a:pPr>
            <a:r>
              <a:rPr lang="ru-RU" sz="2000" b="1" dirty="0">
                <a:latin typeface="Comic Sans MS" panose="030F0702030302020204" pitchFamily="66" charset="0"/>
                <a:ea typeface="Times New Roman" panose="02020603050405020304" pitchFamily="18" charset="0"/>
                <a:cs typeface="Calibri" panose="020F0502020204030204" pitchFamily="34" charset="0"/>
              </a:rPr>
              <a:t>На Руси издавна лепили снеговиков и снежных баб. Снеговики почитались как духи зимы, к ним, как и к Деду Морозу, возносили просьбу о помощи, милосердии и уменьшении длительности холодов. Возможно, поэтому в "руки" снеговику дается метла чтобы он мог спокойно слетать в небо, когда ему вздумается. </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452549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596</TotalTime>
  <Words>1649</Words>
  <Application>Microsoft Office PowerPoint</Application>
  <PresentationFormat>Широкоэкранный</PresentationFormat>
  <Paragraphs>66</Paragraphs>
  <Slides>26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Arial</vt:lpstr>
      <vt:lpstr>Calibri</vt:lpstr>
      <vt:lpstr>Calibri Light</vt:lpstr>
      <vt:lpstr>Comic Sans MS</vt:lpstr>
      <vt:lpstr>Times New Roman</vt:lpstr>
      <vt:lpstr>Тема Office</vt:lpstr>
      <vt:lpstr>Зимние забавы  Деда Мороза в разных странах                     Что за чудная пора! Веселится детвора.                                      Санки, лыжи и коньки, поиграем мы в снежки.                                        Разгулялась здесь зима. Смех, веселье, кутерьма!                                                                                                                                              Презентацию выполнила                                                                                                                                                             воспитатель Лазарева И.Ф.  </vt:lpstr>
      <vt:lpstr>Издавна на Руси благодаря долгим и снежным зимам было много зимних забав:  это игры, состязания, развлечения, в которых участвовали не только дети, но и взрослые.  Сегодня мы с Дедом Морозом совершим путешествие в прошлое. Посмотрим, какие зимние игры-забавы были на Руси, какие из них дошли до наших дней. А ещё мы попутешествуем по другим странам и узнаем, в какие зимние забавы играют взрослые и дети этих стран. </vt:lpstr>
      <vt:lpstr>Презентация PowerPoint</vt:lpstr>
      <vt:lpstr>Презентация PowerPoint</vt:lpstr>
      <vt:lpstr>Презентация PowerPoint</vt:lpstr>
      <vt:lpstr>Один из пробегают мимо него по площадке в разных направлениях. Водящий старается попасть в пробегающих мимо снежками (их лучше заготовить заранее).  Тот, в кого попали снежком, останавливается и, не покидая своего места, старается попасть снежками в бегающих игроков, помогая водящему. Постепенно число таких помощников водящего увеличивается. Когда их становится больше, чем остальных игроков, игра прекращается.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«Лепка снеговиков на быстроту»                                   (Дания)</vt:lpstr>
      <vt:lpstr>Презентация PowerPoint</vt:lpstr>
      <vt:lpstr>«Футбол на льду с мячом»           (Англия)</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dc:creator>
  <cp:lastModifiedBy>Ирина</cp:lastModifiedBy>
  <cp:revision>40</cp:revision>
  <dcterms:created xsi:type="dcterms:W3CDTF">2020-12-12T17:58:52Z</dcterms:created>
  <dcterms:modified xsi:type="dcterms:W3CDTF">2022-02-27T19:26:56Z</dcterms:modified>
</cp:coreProperties>
</file>