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8" r:id="rId4"/>
    <p:sldId id="290" r:id="rId5"/>
    <p:sldId id="283" r:id="rId6"/>
    <p:sldId id="269" r:id="rId7"/>
    <p:sldId id="284" r:id="rId8"/>
    <p:sldId id="270" r:id="rId9"/>
    <p:sldId id="273" r:id="rId10"/>
    <p:sldId id="272" r:id="rId11"/>
    <p:sldId id="260" r:id="rId12"/>
    <p:sldId id="274" r:id="rId13"/>
    <p:sldId id="287" r:id="rId14"/>
    <p:sldId id="285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831" autoAdjust="0"/>
    <p:restoredTop sz="94660"/>
  </p:normalViewPr>
  <p:slideViewPr>
    <p:cSldViewPr snapToGrid="0">
      <p:cViewPr varScale="1">
        <p:scale>
          <a:sx n="80" d="100"/>
          <a:sy n="80" d="100"/>
        </p:scale>
        <p:origin x="-90" y="-5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F3BB3EE-2405-4BFF-B2DF-C6FB6AF2F7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EE6C69D8-4672-4AE4-87F0-D478F9B203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4F52D1C-9CF9-4C64-B22F-33B2BD813B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A3895-1065-4160-BE63-1487A02B2FD7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ECA30B9-1995-4662-914D-1D047FE9FF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9DBBE21-9297-49F2-A604-842E5CA95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74A77-4807-4217-9293-D9F75444CE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22509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28C892D-2985-4FF8-AD97-D0338DB1E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7BC825BB-7A54-4616-BBD7-9E1CB1416F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35048E9-3EA4-4D35-B582-5CD7608133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A3895-1065-4160-BE63-1487A02B2FD7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33E32DB-424F-4E75-890D-58C443A8C8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8594ACE-ECEF-44A1-BA89-CF9A04820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74A77-4807-4217-9293-D9F75444CE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37299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B2F22E87-2B7D-49CF-9749-B28379C180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75DCB45D-0311-4A40-9B64-E8DA8BAB88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D31C58D-3791-4189-BD88-B9875D22A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A3895-1065-4160-BE63-1487A02B2FD7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C147088-E508-4138-9817-3B31FA8FA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352224D-88CC-4186-A89E-C9793EEB5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74A77-4807-4217-9293-D9F75444CE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9781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D5F2673-5803-406B-A238-71EC304CEF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02719F0-7280-4574-A7FE-52CF97DA12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D60AE1E-8319-4E03-9BBC-D7E66E17EE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A3895-1065-4160-BE63-1487A02B2FD7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464CBEC-BDAA-4472-82A8-A58600971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688B0F5-AEC7-4F41-B3CF-30F43CB13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74A77-4807-4217-9293-D9F75444CE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6174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E852A0F-9644-483B-B8A8-F459AD99F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09C0F2C-5C9A-4942-8170-B661D2C713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313DD8C-2EE8-412D-AC65-E11FCD622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A3895-1065-4160-BE63-1487A02B2FD7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AFD372F-AAA8-4CF5-AFF3-AD07C36A0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0003539-54E3-443C-86C1-5048ECE32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74A77-4807-4217-9293-D9F75444CE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0027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AE11533-7C97-46D4-92DA-502C295E2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EE71CE9-9B37-4D4E-ACF9-59CC43596C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D38B56B9-574A-4804-B254-1ED865F8C9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D29EE9FD-AB78-4B10-A0EA-160FA02BE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A3895-1065-4160-BE63-1487A02B2FD7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F9FDF6D-873F-498D-B96C-E33AC5473B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DF6D28E-67F7-4B1C-86F8-6D2FF0B99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74A77-4807-4217-9293-D9F75444CE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565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59A6873-C44F-4C7F-9BDF-E1DF709F9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B57AD52-9B74-4A21-9D14-25929D272F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C6A400D5-B761-44F8-8534-66F0A4ECA8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65A5F78F-2D6A-4E25-9A96-E82E4B2A1C8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A490B46B-F481-44A4-9C4C-8E39217280D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41ED206E-B53F-45A2-BE59-23885E5BD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A3895-1065-4160-BE63-1487A02B2FD7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0A168CBF-42AA-4617-9CC4-1CFB96482A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635EF3D9-E1D1-411A-B491-D49249FAB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74A77-4807-4217-9293-D9F75444CE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29417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866A1B8-4751-4B4E-8DF4-0E363ECA9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CD4491DC-B5FA-46C6-9515-4AF8373652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A3895-1065-4160-BE63-1487A02B2FD7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83D1E70C-BBC6-433E-8385-3AB2BF4E1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272EA9F4-3A76-4C22-819A-922486880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74A77-4807-4217-9293-D9F75444CE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63888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B72AFEA5-EBDD-4F6B-8175-686CC6949E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A3895-1065-4160-BE63-1487A02B2FD7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202A8B53-811F-4E63-86F6-0BFE02EF4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1BBFBE04-F9F3-43EC-8183-60BA4FF55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74A77-4807-4217-9293-D9F75444CE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32528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44BD710-FCEC-447D-A9DD-89D408D94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9B8AF30-FB65-41B9-9108-2F609525C7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90C89F5-1090-4396-8A27-7EAA916A43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E44E2C01-E329-4CAC-971C-0C8B2CAD0A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A3895-1065-4160-BE63-1487A02B2FD7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DF41BEE8-B0E7-4C4F-AAC9-FBCD634FD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1ABF83C5-5732-470A-8CA1-32D656E65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74A77-4807-4217-9293-D9F75444CE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8438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EFE145A-B568-4D6E-9598-CF6DE014FC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4601B6BC-CA61-49D4-8B3E-8829150C5E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BA9715AB-FC05-48C6-B558-729DDDE7CE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FCE7674-5197-463E-8B89-B973F2DC82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A3895-1065-4160-BE63-1487A02B2FD7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B603956-A4F5-4B10-BEA3-C145435F7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5A41749-2E08-4A4C-84FD-461251B94E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74A77-4807-4217-9293-D9F75444CE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9065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A05866C-8FB4-4F28-9B57-22AC01513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4C0ED45-2E30-4D57-AFDB-0703F6218A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E1E7B4-5D7C-435A-9106-7707C28BCD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EA3895-1065-4160-BE63-1487A02B2FD7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65142B7-CA9C-433A-A5D0-A09D3D4922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5113984-3810-4A66-AD91-216DE3236B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874A77-4807-4217-9293-D9F75444CE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5892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FC4E2DA-FDE4-442C-93EC-6C86796F13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8594"/>
            <a:ext cx="12192000" cy="687518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2B68F37-73E5-49B0-9760-103C61598D71}"/>
              </a:ext>
            </a:extLst>
          </p:cNvPr>
          <p:cNvSpPr txBox="1"/>
          <p:nvPr/>
        </p:nvSpPr>
        <p:spPr>
          <a:xfrm>
            <a:off x="795647" y="370114"/>
            <a:ext cx="10590809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5400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AnastasiaScript" panose="02000505070000020002" pitchFamily="2" charset="0"/>
              </a:rPr>
              <a:t>Мастер-класс</a:t>
            </a:r>
          </a:p>
          <a:p>
            <a:pPr algn="ctr"/>
            <a:endParaRPr lang="ru-RU" sz="540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  <a:latin typeface="AnastasiaScript" panose="02000505070000020002" pitchFamily="2" charset="0"/>
            </a:endParaRPr>
          </a:p>
          <a:p>
            <a:pPr algn="ctr"/>
            <a:r>
              <a:rPr lang="ru-RU" sz="4400" b="1" i="1" dirty="0" smtClean="0">
                <a:solidFill>
                  <a:srgbClr val="002060"/>
                </a:solidFill>
              </a:rPr>
              <a:t>«Создание условий для обучения дошкольников </a:t>
            </a:r>
            <a:r>
              <a:rPr lang="ru-RU" sz="4400" b="1" i="1" dirty="0" smtClean="0">
                <a:solidFill>
                  <a:srgbClr val="002060"/>
                </a:solidFill>
              </a:rPr>
              <a:t>танцевальным </a:t>
            </a:r>
            <a:r>
              <a:rPr lang="ru-RU" sz="4400" b="1" i="1" dirty="0" smtClean="0">
                <a:solidFill>
                  <a:srgbClr val="002060"/>
                </a:solidFill>
              </a:rPr>
              <a:t>элементам </a:t>
            </a:r>
          </a:p>
          <a:p>
            <a:pPr algn="ctr"/>
            <a:r>
              <a:rPr lang="ru-RU" sz="4400" b="1" i="1" dirty="0" smtClean="0">
                <a:solidFill>
                  <a:srgbClr val="002060"/>
                </a:solidFill>
              </a:rPr>
              <a:t>фигурного вальса </a:t>
            </a:r>
            <a:r>
              <a:rPr lang="ru-RU" sz="4400" b="1" i="1" dirty="0" smtClean="0">
                <a:solidFill>
                  <a:srgbClr val="002060"/>
                </a:solidFill>
              </a:rPr>
              <a:t>с </a:t>
            </a:r>
            <a:r>
              <a:rPr lang="ru-RU" sz="4400" b="1" i="1" dirty="0" smtClean="0">
                <a:solidFill>
                  <a:srgbClr val="002060"/>
                </a:solidFill>
              </a:rPr>
              <a:t>использованием </a:t>
            </a:r>
          </a:p>
          <a:p>
            <a:pPr algn="ctr"/>
            <a:r>
              <a:rPr lang="ru-RU" sz="4400" b="1" i="1" dirty="0" smtClean="0">
                <a:solidFill>
                  <a:srgbClr val="002060"/>
                </a:solidFill>
              </a:rPr>
              <a:t>игровых технологий» </a:t>
            </a:r>
          </a:p>
        </p:txBody>
      </p:sp>
    </p:spTree>
    <p:extLst>
      <p:ext uri="{BB962C8B-B14F-4D97-AF65-F5344CB8AC3E}">
        <p14:creationId xmlns:p14="http://schemas.microsoft.com/office/powerpoint/2010/main" xmlns="" val="22144516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FC4E2DA-FDE4-442C-93EC-6C86796F13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5188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D01B5B2A-66C3-475A-9D0A-E1DBB78613B6}"/>
              </a:ext>
            </a:extLst>
          </p:cNvPr>
          <p:cNvSpPr/>
          <p:nvPr/>
        </p:nvSpPr>
        <p:spPr>
          <a:xfrm>
            <a:off x="4128117" y="266330"/>
            <a:ext cx="7705817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Вальсовая дорожка</a:t>
            </a:r>
            <a:r>
              <a:rPr lang="ru-RU" sz="2400" b="1" dirty="0"/>
              <a:t> </a:t>
            </a:r>
          </a:p>
          <a:p>
            <a:r>
              <a:rPr lang="en-US" sz="2400" b="1" dirty="0"/>
              <a:t>        </a:t>
            </a:r>
            <a:r>
              <a:rPr lang="ru-RU" sz="2400" b="1" i="1" dirty="0"/>
              <a:t>танцуется как вперед, так и назад.</a:t>
            </a:r>
            <a:endParaRPr lang="ru-RU" sz="2400" b="1" dirty="0"/>
          </a:p>
          <a:p>
            <a:pPr algn="ctr"/>
            <a:r>
              <a:rPr lang="en-US" sz="2000" b="1" dirty="0"/>
              <a:t>            </a:t>
            </a:r>
            <a:r>
              <a:rPr lang="ru-RU" sz="2000" b="1" dirty="0"/>
              <a:t>При исполнении вальсовой дорожки назад необходимо </a:t>
            </a:r>
            <a:r>
              <a:rPr lang="en-US" sz="2000" b="1" dirty="0"/>
              <a:t>  </a:t>
            </a:r>
            <a:r>
              <a:rPr lang="ru-RU" sz="2000" b="1" dirty="0"/>
              <a:t>на счет «раз» отталкиваться от паркета каблуком опорной ноги. </a:t>
            </a:r>
            <a:r>
              <a:rPr lang="en-US" sz="2000" b="1" dirty="0"/>
              <a:t> </a:t>
            </a:r>
            <a:r>
              <a:rPr lang="ru-RU" sz="2000" b="1" dirty="0"/>
              <a:t>Насчет</a:t>
            </a:r>
            <a:r>
              <a:rPr lang="en-US" sz="2000" b="1" dirty="0"/>
              <a:t> </a:t>
            </a:r>
            <a:r>
              <a:rPr lang="ru-RU" sz="2000" b="1" dirty="0"/>
              <a:t>«два» и «три» шаги назад делаются на </a:t>
            </a:r>
            <a:r>
              <a:rPr lang="ru-RU" sz="2000" b="1" dirty="0" err="1"/>
              <a:t>полупальцах</a:t>
            </a:r>
            <a:r>
              <a:rPr lang="ru-RU" sz="2000" b="1" dirty="0"/>
              <a:t>.</a:t>
            </a:r>
          </a:p>
          <a:p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8A26AD0C-207A-4DC6-B44D-5B2EE986F8F7}"/>
              </a:ext>
            </a:extLst>
          </p:cNvPr>
          <p:cNvSpPr/>
          <p:nvPr/>
        </p:nvSpPr>
        <p:spPr>
          <a:xfrm>
            <a:off x="4557358" y="2389712"/>
            <a:ext cx="69956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            </a:t>
            </a:r>
            <a:r>
              <a:rPr lang="ru-RU" sz="2000" b="1" dirty="0"/>
              <a:t>Это очень простая фигура. Исполняется партнером и партнершей одинаково. Она танцуется на трех проходящих шагах вперед по линии танца</a:t>
            </a:r>
            <a:r>
              <a:rPr lang="ru-RU" sz="2000" dirty="0"/>
              <a:t>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BFFD9F6-EA44-43D3-9B4C-119DC530FE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7862" y="1020932"/>
            <a:ext cx="3214133" cy="461504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818743" y="4735616"/>
            <a:ext cx="59495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solidFill>
                  <a:srgbClr val="C00000"/>
                </a:solidFill>
              </a:rPr>
              <a:t>Катание на карусели</a:t>
            </a:r>
          </a:p>
        </p:txBody>
      </p:sp>
    </p:spTree>
    <p:extLst>
      <p:ext uri="{BB962C8B-B14F-4D97-AF65-F5344CB8AC3E}">
        <p14:creationId xmlns:p14="http://schemas.microsoft.com/office/powerpoint/2010/main" xmlns="" val="2955321799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F2A5D354-8DAA-47F6-A4D2-A296C2F50F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1" y="0"/>
            <a:ext cx="12167617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BF059D7-9721-4D82-A6F6-B8E9B164D8DD}"/>
              </a:ext>
            </a:extLst>
          </p:cNvPr>
          <p:cNvSpPr txBox="1"/>
          <p:nvPr/>
        </p:nvSpPr>
        <p:spPr>
          <a:xfrm>
            <a:off x="4634144" y="478971"/>
            <a:ext cx="733295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</a:rPr>
              <a:t>Поворот и кружение </a:t>
            </a:r>
          </a:p>
          <a:p>
            <a:r>
              <a:rPr lang="ru-RU" sz="2800" dirty="0"/>
              <a:t>-</a:t>
            </a:r>
            <a:r>
              <a:rPr lang="ru-RU" sz="2800" b="1" dirty="0"/>
              <a:t>основы фигурного вальса.</a:t>
            </a:r>
          </a:p>
          <a:p>
            <a:r>
              <a:rPr lang="ru-RU" sz="2800" b="1" dirty="0"/>
              <a:t>        Для облегчения вращения первый шаг каждой половины поворота производится с небольшим поворотом корпуса вправо.  </a:t>
            </a:r>
          </a:p>
          <a:p>
            <a:r>
              <a:rPr lang="ru-RU" sz="2800" b="1" dirty="0"/>
              <a:t>        Чередуются шаги: на каблук, низкие </a:t>
            </a:r>
            <a:r>
              <a:rPr lang="ru-RU" sz="2800" b="1" dirty="0" err="1"/>
              <a:t>полупальцы</a:t>
            </a:r>
            <a:r>
              <a:rPr lang="ru-RU" sz="2800" b="1" dirty="0"/>
              <a:t>, на </a:t>
            </a:r>
            <a:r>
              <a:rPr lang="ru-RU" sz="2800" b="1" dirty="0" err="1"/>
              <a:t>полупальцы</a:t>
            </a:r>
            <a:r>
              <a:rPr lang="ru-RU" sz="2800" b="1" dirty="0"/>
              <a:t> — как в подготовительных упражнениях. В конце — опускание.          Вращение необходимо исполнять слитно, без задержек и перерывов</a:t>
            </a:r>
            <a:r>
              <a:rPr lang="ru-RU" sz="2800" dirty="0"/>
              <a:t>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F935A9D1-10F7-40B4-9649-064E6C0CEF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6042"/>
          <a:stretch/>
        </p:blipFill>
        <p:spPr>
          <a:xfrm>
            <a:off x="304802" y="0"/>
            <a:ext cx="4281714" cy="59073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5196115" y="5791200"/>
            <a:ext cx="6876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Кружение солнечного лучика</a:t>
            </a:r>
          </a:p>
        </p:txBody>
      </p:sp>
    </p:spTree>
    <p:extLst>
      <p:ext uri="{BB962C8B-B14F-4D97-AF65-F5344CB8AC3E}">
        <p14:creationId xmlns:p14="http://schemas.microsoft.com/office/powerpoint/2010/main" xmlns="" val="5386376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FC4E2DA-FDE4-442C-93EC-6C86796F13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5188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1C535A79-9D19-414C-A29E-1B97E6490C95}"/>
              </a:ext>
            </a:extLst>
          </p:cNvPr>
          <p:cNvSpPr/>
          <p:nvPr/>
        </p:nvSpPr>
        <p:spPr>
          <a:xfrm>
            <a:off x="5166804" y="248575"/>
            <a:ext cx="6418554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>
                <a:solidFill>
                  <a:srgbClr val="FF0000"/>
                </a:solidFill>
              </a:rPr>
              <a:t>Балансце</a:t>
            </a:r>
            <a:endParaRPr lang="ru-RU" sz="2800" b="1" dirty="0">
              <a:solidFill>
                <a:srgbClr val="FF0000"/>
              </a:solidFill>
            </a:endParaRPr>
          </a:p>
          <a:p>
            <a:endParaRPr lang="ru-RU" dirty="0"/>
          </a:p>
          <a:p>
            <a:r>
              <a:rPr lang="en-US" sz="2000" b="1" dirty="0"/>
              <a:t>        </a:t>
            </a:r>
            <a:r>
              <a:rPr lang="ru-RU" sz="2800" b="1" dirty="0"/>
              <a:t>Исходное положение— партнер стоит спиной к центру зала, ноги в 3-й позиции, левая нога впереди, руки во 2-й позиции.</a:t>
            </a:r>
          </a:p>
          <a:p>
            <a:r>
              <a:rPr lang="en-US" sz="2800" b="1" dirty="0"/>
              <a:t>         </a:t>
            </a:r>
            <a:r>
              <a:rPr lang="ru-RU" sz="2800" b="1" dirty="0"/>
              <a:t>Партнерша стоит лицом к центру зала, ноги в 3-й позиции, правая нога впереди, руки во 2-й позиции. Свои ладони партнерша кладет на ладони партнера.</a:t>
            </a:r>
          </a:p>
          <a:p>
            <a:r>
              <a:rPr lang="en-US" sz="2800" b="1" dirty="0"/>
              <a:t>          </a:t>
            </a:r>
            <a:r>
              <a:rPr lang="ru-RU" sz="2800" b="1" dirty="0"/>
              <a:t>Движение начинается по линии танца.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D1499C0-9BDB-4914-A344-C17BFA73CB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67" t="5732" r="55833" b="24003"/>
          <a:stretch>
            <a:fillRect/>
          </a:stretch>
        </p:blipFill>
        <p:spPr>
          <a:xfrm>
            <a:off x="538776" y="508001"/>
            <a:ext cx="4120309" cy="573314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024915" y="5892800"/>
            <a:ext cx="17087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>
                <a:solidFill>
                  <a:srgbClr val="C00000"/>
                </a:solidFill>
              </a:rPr>
              <a:t>Лодочка</a:t>
            </a:r>
          </a:p>
        </p:txBody>
      </p:sp>
    </p:spTree>
    <p:extLst>
      <p:ext uri="{BB962C8B-B14F-4D97-AF65-F5344CB8AC3E}">
        <p14:creationId xmlns:p14="http://schemas.microsoft.com/office/powerpoint/2010/main" xmlns="" val="17614725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FC4E2DA-FDE4-442C-93EC-6C86796F13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518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741714" y="1335314"/>
            <a:ext cx="21178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Паровозик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47884" y="3074852"/>
            <a:ext cx="23368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Зонтик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863772" y="4339772"/>
            <a:ext cx="16836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Волчок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839201" y="5283200"/>
            <a:ext cx="2235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Бабочка</a:t>
            </a:r>
          </a:p>
        </p:txBody>
      </p:sp>
    </p:spTree>
    <p:extLst>
      <p:ext uri="{BB962C8B-B14F-4D97-AF65-F5344CB8AC3E}">
        <p14:creationId xmlns:p14="http://schemas.microsoft.com/office/powerpoint/2010/main" xmlns="" val="4037133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  <p:bldP spid="8" grpId="0"/>
      <p:bldP spid="9" grpId="1"/>
      <p:bldP spid="10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FC4E2DA-FDE4-442C-93EC-6C86796F13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7188"/>
            <a:ext cx="12192000" cy="687518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96291" y="2683823"/>
            <a:ext cx="980621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>
                <a:solidFill>
                  <a:srgbClr val="C00000"/>
                </a:solidFill>
              </a:rPr>
              <a:t>Мы покружимся немножко-</a:t>
            </a:r>
          </a:p>
          <a:p>
            <a:r>
              <a:rPr lang="ru-RU" sz="6000" b="1" i="1" dirty="0">
                <a:solidFill>
                  <a:srgbClr val="C00000"/>
                </a:solidFill>
              </a:rPr>
              <a:t> помоги из круга ножка!</a:t>
            </a:r>
          </a:p>
        </p:txBody>
      </p:sp>
    </p:spTree>
    <p:extLst>
      <p:ext uri="{BB962C8B-B14F-4D97-AF65-F5344CB8AC3E}">
        <p14:creationId xmlns:p14="http://schemas.microsoft.com/office/powerpoint/2010/main" xmlns="" val="40371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FC4E2DA-FDE4-442C-93EC-6C86796F13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93650"/>
            <a:ext cx="12192000" cy="70516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97527" y="296884"/>
            <a:ext cx="9702141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b="1" i="1" dirty="0">
              <a:solidFill>
                <a:srgbClr val="FF0000"/>
              </a:solidFill>
              <a:cs typeface="Aharoni" pitchFamily="2" charset="-79"/>
            </a:endParaRPr>
          </a:p>
          <a:p>
            <a:pPr algn="ctr"/>
            <a:r>
              <a:rPr lang="ru-RU" sz="4400" b="1" i="1" dirty="0">
                <a:solidFill>
                  <a:srgbClr val="FF0000"/>
                </a:solidFill>
                <a:cs typeface="Aharoni" pitchFamily="2" charset="-79"/>
              </a:rPr>
              <a:t>Цель:</a:t>
            </a:r>
          </a:p>
          <a:p>
            <a:pPr algn="ctr"/>
            <a:endParaRPr lang="ru-RU" sz="4400" b="1" i="1" dirty="0">
              <a:solidFill>
                <a:srgbClr val="FF0000"/>
              </a:solidFill>
              <a:cs typeface="Aharoni" pitchFamily="2" charset="-79"/>
            </a:endParaRPr>
          </a:p>
          <a:p>
            <a:pPr algn="ctr"/>
            <a:r>
              <a:rPr lang="ru-RU" sz="4400" b="1" i="1" dirty="0">
                <a:solidFill>
                  <a:srgbClr val="002060"/>
                </a:solidFill>
                <a:cs typeface="Aharoni" pitchFamily="2" charset="-79"/>
              </a:rPr>
              <a:t> Повышение профессиональной компетенции педагогов в процессе их обучения  фигурному вальсу</a:t>
            </a:r>
          </a:p>
        </p:txBody>
      </p:sp>
    </p:spTree>
    <p:extLst>
      <p:ext uri="{BB962C8B-B14F-4D97-AF65-F5344CB8AC3E}">
        <p14:creationId xmlns:p14="http://schemas.microsoft.com/office/powerpoint/2010/main" xmlns="" val="30656354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FC4E2DA-FDE4-442C-93EC-6C86796F13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7188"/>
            <a:ext cx="12192000" cy="687518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905C979-889B-4986-A8C0-0630FC76E094}"/>
              </a:ext>
            </a:extLst>
          </p:cNvPr>
          <p:cNvSpPr txBox="1"/>
          <p:nvPr/>
        </p:nvSpPr>
        <p:spPr>
          <a:xfrm>
            <a:off x="831273" y="162685"/>
            <a:ext cx="11283604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>
                <a:solidFill>
                  <a:srgbClr val="C00000"/>
                </a:solidFill>
              </a:rPr>
              <a:t>Задачи мастер-класса</a:t>
            </a:r>
            <a:r>
              <a:rPr lang="ru-RU" sz="4000" i="1" dirty="0">
                <a:solidFill>
                  <a:srgbClr val="C00000"/>
                </a:solidFill>
              </a:rPr>
              <a:t>:</a:t>
            </a:r>
            <a:endParaRPr lang="en-US" sz="4000" i="1" dirty="0">
              <a:solidFill>
                <a:srgbClr val="C00000"/>
              </a:solidFill>
            </a:endParaRPr>
          </a:p>
          <a:p>
            <a:r>
              <a:rPr lang="ru-RU" sz="2800" i="1" dirty="0">
                <a:solidFill>
                  <a:srgbClr val="C00000"/>
                </a:solidFill>
              </a:rPr>
              <a:t> </a:t>
            </a:r>
            <a:endParaRPr lang="ru-RU" sz="3600" i="1" dirty="0">
              <a:solidFill>
                <a:srgbClr val="C00000"/>
              </a:solidFill>
            </a:endParaRPr>
          </a:p>
          <a:p>
            <a:pPr marL="342900" indent="-342900">
              <a:buAutoNum type="arabicPeriod"/>
            </a:pPr>
            <a:r>
              <a:rPr lang="ru-RU" sz="3600" b="1" dirty="0">
                <a:solidFill>
                  <a:srgbClr val="002060"/>
                </a:solidFill>
              </a:rPr>
              <a:t>Передача своего опыта участникам  мастер класса  через практическое освоение фигур вальса.</a:t>
            </a:r>
          </a:p>
          <a:p>
            <a:pPr marL="342900" indent="-342900">
              <a:buAutoNum type="arabicPeriod"/>
            </a:pPr>
            <a:r>
              <a:rPr lang="ru-RU" sz="3600" b="1" dirty="0">
                <a:solidFill>
                  <a:srgbClr val="002060"/>
                </a:solidFill>
              </a:rPr>
              <a:t>Совместная отработка методических и игровых приёмов в решении поставленной проблемы. </a:t>
            </a:r>
          </a:p>
          <a:p>
            <a:pPr marL="342900" indent="-342900">
              <a:buAutoNum type="arabicPeriod"/>
            </a:pPr>
            <a:r>
              <a:rPr lang="ru-RU" sz="3600" b="1" dirty="0">
                <a:solidFill>
                  <a:srgbClr val="002060"/>
                </a:solidFill>
              </a:rPr>
              <a:t>Внедрение игровых технологий в процесс обучения дошкольников фигурному вальсу.</a:t>
            </a:r>
          </a:p>
          <a:p>
            <a:pPr marL="342900" indent="-342900">
              <a:buAutoNum type="arabicPeriod"/>
            </a:pPr>
            <a:r>
              <a:rPr lang="ru-RU" sz="3600" b="1" dirty="0">
                <a:solidFill>
                  <a:srgbClr val="002060"/>
                </a:solidFill>
              </a:rPr>
              <a:t>Повышение уровня конкурентно-способности МАДОУ №16 «Тополёк» на рынке образовательных услуг.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66862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FC4E2DA-FDE4-442C-93EC-6C86796F13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7188"/>
            <a:ext cx="12192000" cy="687518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905C979-889B-4986-A8C0-0630FC76E094}"/>
              </a:ext>
            </a:extLst>
          </p:cNvPr>
          <p:cNvSpPr txBox="1"/>
          <p:nvPr/>
        </p:nvSpPr>
        <p:spPr>
          <a:xfrm>
            <a:off x="896520" y="166255"/>
            <a:ext cx="1129548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solidFill>
                  <a:srgbClr val="C00000"/>
                </a:solidFill>
              </a:rPr>
              <a:t>Актуальность</a:t>
            </a:r>
            <a:r>
              <a:rPr lang="ru-RU" sz="3200" b="1" dirty="0"/>
              <a:t>  мастер класса обусловлена потребностью общества в развитии нравственных, эстетических качеств человека для воспитания всесторонне-развитой личности. Модернизация российского образования предусматривает распространение в МАДОУ занятий по хореографии в форме дополнительного образования. Ведь бальный танец, благодаря своей многогранности, позволяет решить задачи музыкального, пластического, спортивно – физического, этического и художественно – эстетического развития и образования</a:t>
            </a:r>
            <a:r>
              <a:rPr lang="ru-RU" sz="3200" dirty="0"/>
              <a:t>.</a:t>
            </a:r>
            <a:endParaRPr lang="ru-RU" sz="3200" b="1" i="1" dirty="0">
              <a:solidFill>
                <a:srgbClr val="C00000"/>
              </a:solidFill>
            </a:endParaRPr>
          </a:p>
          <a:p>
            <a:pPr algn="ctr"/>
            <a:r>
              <a:rPr lang="ru-RU" sz="2800" i="1" dirty="0">
                <a:solidFill>
                  <a:srgbClr val="C00000"/>
                </a:solidFill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66862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FC4E2DA-FDE4-442C-93EC-6C86796F13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8594"/>
            <a:ext cx="12192000" cy="687518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985653" y="546265"/>
            <a:ext cx="10307782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Проблема</a:t>
            </a:r>
            <a:r>
              <a:rPr lang="ru-RU" sz="3200" dirty="0"/>
              <a:t> </a:t>
            </a:r>
            <a:r>
              <a:rPr lang="ru-RU" sz="3200" b="1" i="1" dirty="0"/>
              <a:t>развития творческих способностей у детей состоит в том, что необходимо продолжать развивать у дошкольников музыкально-ритмические и танцевальные движения, заложенные природой, т.к. музыкально-ритмическое творчество может успешно развиться только при условии целенаправленного руководства со стороны педагога, а правильная организация, грамотные, а главное </a:t>
            </a:r>
            <a:r>
              <a:rPr lang="ru-RU" sz="3200" b="1" dirty="0">
                <a:solidFill>
                  <a:srgbClr val="C00000"/>
                </a:solidFill>
              </a:rPr>
              <a:t>доступные разработки фигур  вальса, адаптированных для музыкальных руководителей детских садов   </a:t>
            </a:r>
            <a:r>
              <a:rPr lang="ru-RU" sz="3200" b="1" i="1" dirty="0"/>
              <a:t>помогут в  ребенке развить его творческие способности.</a:t>
            </a:r>
          </a:p>
        </p:txBody>
      </p:sp>
    </p:spTree>
    <p:extLst>
      <p:ext uri="{BB962C8B-B14F-4D97-AF65-F5344CB8AC3E}">
        <p14:creationId xmlns:p14="http://schemas.microsoft.com/office/powerpoint/2010/main" xmlns="" val="40371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FC4E2DA-FDE4-442C-93EC-6C86796F13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7188"/>
            <a:ext cx="12192000" cy="687518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89B6D02-B0DB-4836-B657-972A5E755E63}"/>
              </a:ext>
            </a:extLst>
          </p:cNvPr>
          <p:cNvSpPr txBox="1"/>
          <p:nvPr/>
        </p:nvSpPr>
        <p:spPr>
          <a:xfrm>
            <a:off x="1089433" y="689789"/>
            <a:ext cx="9723569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</a:rPr>
              <a:t>Планируемые  результаты:</a:t>
            </a:r>
          </a:p>
          <a:p>
            <a:pPr algn="ctr"/>
            <a:endParaRPr lang="ru-RU" sz="4000" b="1" dirty="0">
              <a:solidFill>
                <a:srgbClr val="FF0000"/>
              </a:solidFill>
            </a:endParaRPr>
          </a:p>
          <a:p>
            <a:pPr marL="514350" indent="-514350">
              <a:buAutoNum type="arabicPeriod"/>
            </a:pPr>
            <a:r>
              <a:rPr lang="ru-RU" sz="4000" b="1" i="1" dirty="0">
                <a:solidFill>
                  <a:srgbClr val="002060"/>
                </a:solidFill>
              </a:rPr>
              <a:t>Повышение профессиональной компетенции у педагогов.</a:t>
            </a:r>
          </a:p>
          <a:p>
            <a:pPr marL="514350" indent="-514350">
              <a:buAutoNum type="arabicPeriod"/>
            </a:pPr>
            <a:r>
              <a:rPr lang="ru-RU" sz="4000" b="1" i="1" dirty="0">
                <a:solidFill>
                  <a:srgbClr val="002060"/>
                </a:solidFill>
              </a:rPr>
              <a:t>Внедрение полученного опыта в профессиональную деятельность.</a:t>
            </a:r>
          </a:p>
          <a:p>
            <a:pPr marL="514350" indent="-514350">
              <a:buAutoNum type="arabicPeriod"/>
            </a:pPr>
            <a:r>
              <a:rPr lang="ru-RU" sz="4000" b="1" i="1" dirty="0">
                <a:solidFill>
                  <a:srgbClr val="002060"/>
                </a:solidFill>
              </a:rPr>
              <a:t>Заинтересованное участие слушателей в решении обсуждаемой проблемы.</a:t>
            </a:r>
          </a:p>
        </p:txBody>
      </p:sp>
    </p:spTree>
    <p:extLst>
      <p:ext uri="{BB962C8B-B14F-4D97-AF65-F5344CB8AC3E}">
        <p14:creationId xmlns:p14="http://schemas.microsoft.com/office/powerpoint/2010/main" xmlns="" val="40371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FC4E2DA-FDE4-442C-93EC-6C86796F13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8594"/>
            <a:ext cx="12192000" cy="687518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048000" y="282883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81891" y="439387"/>
            <a:ext cx="1055716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C00000"/>
                </a:solidFill>
              </a:rPr>
              <a:t>ИГРОВЫЕ ТЕХНОЛОГИИ</a:t>
            </a:r>
          </a:p>
          <a:p>
            <a:r>
              <a:rPr lang="ru-RU" dirty="0"/>
              <a:t> </a:t>
            </a:r>
            <a:r>
              <a:rPr lang="ru-RU" sz="2800" b="1" dirty="0"/>
              <a:t>Разнообразить ритмические упражнения и танцевальные элементы помогают игровая технология их проведения, представляющая законченную сюжетную композицию.</a:t>
            </a:r>
          </a:p>
          <a:p>
            <a:r>
              <a:rPr lang="ru-RU" sz="2800" b="1" dirty="0"/>
              <a:t>Такая технология особенно эффективна для развития пластичности, координированности, накопления двигательных навыков.</a:t>
            </a:r>
          </a:p>
          <a:p>
            <a:r>
              <a:rPr lang="ru-RU" sz="2800" b="1" dirty="0"/>
              <a:t>Игры служат прекрасным средством создания атмосферы радости, бодрости, удовлетворения.</a:t>
            </a:r>
          </a:p>
          <a:p>
            <a:r>
              <a:rPr lang="ru-RU" sz="2800" b="1" dirty="0"/>
              <a:t>В играх дети легко усваивают и совершенствуют многие способности и жизненно необходимые навыки.</a:t>
            </a:r>
          </a:p>
          <a:p>
            <a:r>
              <a:rPr lang="ru-RU" sz="2800" b="1" dirty="0"/>
              <a:t>Любая игра имеет свои правила, которые надо соблюдать, поэтому игры укрепляют дисциплину, приучают играющих уважать друг друга, отвечать за свои действия.</a:t>
            </a:r>
          </a:p>
        </p:txBody>
      </p:sp>
    </p:spTree>
    <p:extLst>
      <p:ext uri="{BB962C8B-B14F-4D97-AF65-F5344CB8AC3E}">
        <p14:creationId xmlns:p14="http://schemas.microsoft.com/office/powerpoint/2010/main" xmlns="" val="4037133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FC4E2DA-FDE4-442C-93EC-6C86796F13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8594"/>
            <a:ext cx="12192000" cy="687518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0186B199-BE82-4A3F-8BD6-F7A597DD4115}"/>
              </a:ext>
            </a:extLst>
          </p:cNvPr>
          <p:cNvSpPr txBox="1"/>
          <p:nvPr/>
        </p:nvSpPr>
        <p:spPr>
          <a:xfrm>
            <a:off x="228600" y="698500"/>
            <a:ext cx="1103630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>
                <a:solidFill>
                  <a:srgbClr val="C00000"/>
                </a:solidFill>
              </a:rPr>
              <a:t>Основные характеристики фигурного вальса:</a:t>
            </a:r>
          </a:p>
          <a:p>
            <a:endParaRPr lang="ru-RU" sz="3200" b="1" dirty="0">
              <a:solidFill>
                <a:srgbClr val="C00000"/>
              </a:solidFill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002060"/>
                </a:solidFill>
              </a:rPr>
              <a:t>Музыкальный размер ¾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ru-RU" sz="2800" b="1" dirty="0">
              <a:solidFill>
                <a:srgbClr val="002060"/>
              </a:solidFill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002060"/>
                </a:solidFill>
              </a:rPr>
              <a:t>Количество тактов в минуту- 50-52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ru-RU" sz="2800" b="1" dirty="0">
              <a:solidFill>
                <a:srgbClr val="002060"/>
              </a:solidFill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rgbClr val="002060"/>
                </a:solidFill>
              </a:rPr>
              <a:t>Танцевальные движения- лёгкие, воздушные</a:t>
            </a:r>
          </a:p>
        </p:txBody>
      </p:sp>
    </p:spTree>
    <p:extLst>
      <p:ext uri="{BB962C8B-B14F-4D97-AF65-F5344CB8AC3E}">
        <p14:creationId xmlns:p14="http://schemas.microsoft.com/office/powerpoint/2010/main" xmlns="" val="412594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FC4E2DA-FDE4-442C-93EC-6C86796F13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8594"/>
            <a:ext cx="12192000" cy="687518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74FE489-A327-497F-A704-79AEDB98C02A}"/>
              </a:ext>
            </a:extLst>
          </p:cNvPr>
          <p:cNvSpPr txBox="1"/>
          <p:nvPr/>
        </p:nvSpPr>
        <p:spPr>
          <a:xfrm>
            <a:off x="399495" y="221942"/>
            <a:ext cx="11175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solidFill>
                  <a:srgbClr val="FF0000"/>
                </a:solidFill>
              </a:rPr>
              <a:t>Основные элементы фигурного танца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8AAB929F-B5EC-4312-A3A7-5CD7701559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32450" y="1681190"/>
            <a:ext cx="2627791" cy="42934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0A382B7C-A3A5-4366-9FBB-556A6B9C3A0B}"/>
              </a:ext>
            </a:extLst>
          </p:cNvPr>
          <p:cNvSpPr txBox="1"/>
          <p:nvPr/>
        </p:nvSpPr>
        <p:spPr>
          <a:xfrm>
            <a:off x="2121763" y="3000652"/>
            <a:ext cx="214430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>
                <a:solidFill>
                  <a:srgbClr val="002060"/>
                </a:solidFill>
              </a:rPr>
              <a:t>Поклон</a:t>
            </a:r>
          </a:p>
          <a:p>
            <a:endParaRPr lang="ru-RU" sz="3600" b="1" i="1" dirty="0">
              <a:solidFill>
                <a:srgbClr val="002060"/>
              </a:solidFill>
            </a:endParaRPr>
          </a:p>
          <a:p>
            <a:r>
              <a:rPr lang="ru-RU" sz="3600" b="1" i="1" dirty="0">
                <a:solidFill>
                  <a:srgbClr val="002060"/>
                </a:solidFill>
              </a:rPr>
              <a:t> Реверанс</a:t>
            </a:r>
          </a:p>
        </p:txBody>
      </p:sp>
    </p:spTree>
    <p:extLst>
      <p:ext uri="{BB962C8B-B14F-4D97-AF65-F5344CB8AC3E}">
        <p14:creationId xmlns:p14="http://schemas.microsoft.com/office/powerpoint/2010/main" xmlns="" val="2835184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574</TotalTime>
  <Words>490</Words>
  <Application>Microsoft Office PowerPoint</Application>
  <PresentationFormat>Произвольный</PresentationFormat>
  <Paragraphs>63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11</cp:lastModifiedBy>
  <cp:revision>48</cp:revision>
  <dcterms:created xsi:type="dcterms:W3CDTF">2017-11-23T07:41:11Z</dcterms:created>
  <dcterms:modified xsi:type="dcterms:W3CDTF">2018-09-30T15:49:04Z</dcterms:modified>
</cp:coreProperties>
</file>