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22" r:id="rId2"/>
    <p:sldId id="347" r:id="rId3"/>
    <p:sldId id="380" r:id="rId4"/>
    <p:sldId id="401" r:id="rId5"/>
    <p:sldId id="397" r:id="rId6"/>
    <p:sldId id="402" r:id="rId7"/>
    <p:sldId id="404" r:id="rId8"/>
    <p:sldId id="399" r:id="rId9"/>
    <p:sldId id="382" r:id="rId10"/>
    <p:sldId id="394" r:id="rId11"/>
    <p:sldId id="393" r:id="rId12"/>
    <p:sldId id="3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6699"/>
    <a:srgbClr val="25C6FF"/>
    <a:srgbClr val="FF6969"/>
    <a:srgbClr val="80DB25"/>
    <a:srgbClr val="FF66FF"/>
    <a:srgbClr val="A0F10F"/>
    <a:srgbClr val="5BDB5B"/>
    <a:srgbClr val="49D749"/>
    <a:srgbClr val="75E1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62" autoAdjust="0"/>
  </p:normalViewPr>
  <p:slideViewPr>
    <p:cSldViewPr>
      <p:cViewPr varScale="1">
        <p:scale>
          <a:sx n="81" d="100"/>
          <a:sy n="81" d="100"/>
        </p:scale>
        <p:origin x="1498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4" d="100"/>
        <a:sy n="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480909-66C3-4FDF-B5BA-A0F410BCE2BD}" type="datetimeFigureOut">
              <a:rPr lang="ru-RU" smtClean="0"/>
              <a:pPr/>
              <a:t>20.03.2022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8DFE7D-DE41-4D98-9B45-FB86790D2A6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278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f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043382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313727" y="3007343"/>
            <a:ext cx="8516546" cy="3823250"/>
          </a:xfrm>
          <a:prstGeom prst="roundRect">
            <a:avLst/>
          </a:prstGeom>
          <a:solidFill>
            <a:srgbClr val="80DB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муниципальное бюджетное дошкольное образовательное учреждение                                                      «Центр развития ребенка – детский сад № 140» «УСПЕХ»</a:t>
            </a:r>
          </a:p>
          <a:p>
            <a:pPr algn="ctr"/>
            <a:r>
              <a:rPr lang="ru-RU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городского округа Самара</a:t>
            </a:r>
            <a:endParaRPr lang="ru-RU" sz="28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Мастер-класс</a:t>
            </a:r>
          </a:p>
          <a:p>
            <a:pPr algn="ctr"/>
            <a:r>
              <a:rPr lang="ru-RU" sz="2800" b="1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«Использование </a:t>
            </a:r>
            <a:r>
              <a:rPr lang="ru-RU" sz="2800" b="1" spc="50" dirty="0" err="1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социоигровой</a:t>
            </a:r>
            <a:r>
              <a:rPr lang="ru-RU" sz="2800" b="1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технологии </a:t>
            </a:r>
          </a:p>
          <a:p>
            <a:pPr algn="ctr"/>
            <a:r>
              <a:rPr lang="ru-RU" sz="2800" b="1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работе с детьми старшего дошкольного возраста»</a:t>
            </a:r>
            <a:endParaRPr lang="ru-RU" sz="24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4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Воспитатель </a:t>
            </a:r>
            <a:r>
              <a:rPr lang="ru-RU" sz="2400" b="1" spc="50" dirty="0" err="1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Молчатская</a:t>
            </a:r>
            <a:r>
              <a:rPr lang="ru-RU" sz="2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Ирина Владимировна                       </a:t>
            </a:r>
          </a:p>
          <a:p>
            <a:pPr algn="ctr"/>
            <a:endParaRPr lang="ru-RU" sz="28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60649"/>
            <a:ext cx="6140282" cy="278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214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31640" y="406927"/>
            <a:ext cx="6547389" cy="720080"/>
          </a:xfrm>
          <a:prstGeom prst="roundRect">
            <a:avLst/>
          </a:prstGeom>
          <a:solidFill>
            <a:srgbClr val="80DB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/>
            <a:r>
              <a:rPr lang="ru-RU" sz="2400" b="1" dirty="0"/>
              <a:t> </a:t>
            </a:r>
            <a:r>
              <a:rPr lang="ru-RU" sz="3600" b="1" dirty="0">
                <a:solidFill>
                  <a:srgbClr val="FFFF00"/>
                </a:solidFill>
              </a:rPr>
              <a:t>ИГРА «ЯПОНСКАЯ МАШИНКА»</a:t>
            </a:r>
            <a:endParaRPr lang="ru-RU" sz="3600" b="1" dirty="0">
              <a:solidFill>
                <a:srgbClr val="FFFF00"/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126655"/>
            <a:ext cx="9144000" cy="17487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34" y="1340767"/>
            <a:ext cx="4890121" cy="36675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942" y="1928802"/>
            <a:ext cx="3714776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37157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79512" y="1255979"/>
            <a:ext cx="8352929" cy="936104"/>
          </a:xfrm>
          <a:prstGeom prst="roundRect">
            <a:avLst/>
          </a:prstGeom>
          <a:solidFill>
            <a:srgbClr val="FF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МЕТОД НЕОКОНЧЕННОГО ПРЕДЛОЖЕНИЯ…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428869"/>
            <a:ext cx="8964488" cy="3592419"/>
          </a:xfrm>
          <a:prstGeom prst="roundRect">
            <a:avLst/>
          </a:prstGeom>
          <a:solidFill>
            <a:srgbClr val="A59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FF0000"/>
                </a:solidFill>
              </a:rPr>
              <a:t>МНЕ ПОНРАВИЛОСЬ…</a:t>
            </a:r>
            <a:endParaRPr lang="ru-RU" sz="3200" dirty="0">
              <a:solidFill>
                <a:srgbClr val="FF0000"/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FFC000"/>
                </a:solidFill>
              </a:rPr>
              <a:t>Я УЗНАЛА, ЧТО…</a:t>
            </a:r>
            <a:endParaRPr lang="ru-RU" sz="3200" dirty="0">
              <a:solidFill>
                <a:srgbClr val="FFC000"/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70C0"/>
                </a:solidFill>
              </a:rPr>
              <a:t>Я НАУЧИЛАСЬ…</a:t>
            </a:r>
            <a:endParaRPr lang="ru-RU" sz="3200" dirty="0">
              <a:solidFill>
                <a:srgbClr val="0070C0"/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chemeClr val="accent4"/>
                </a:solidFill>
              </a:rPr>
              <a:t>НЕДОСТАТОЧНО…</a:t>
            </a:r>
            <a:endParaRPr lang="ru-RU" sz="3200" dirty="0">
              <a:solidFill>
                <a:schemeClr val="accent4"/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В СВОЙ ПЕДАГОГИЧЕСКИЙ БАГАЖ Я ВОЗЬМУ…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48064" y="385621"/>
            <a:ext cx="2825799" cy="646562"/>
          </a:xfrm>
          <a:prstGeom prst="roundRect">
            <a:avLst/>
          </a:prstGeom>
          <a:solidFill>
            <a:srgbClr val="49D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cs typeface="Times New Roman" panose="02020603050405020304" pitchFamily="18" charset="0"/>
              </a:rPr>
              <a:t>РЕФЛЕКСИЯ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221" y="5116200"/>
            <a:ext cx="2042337" cy="14082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1831" y="4735289"/>
            <a:ext cx="2231232" cy="22031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5597721"/>
            <a:ext cx="1450974" cy="119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588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шапка-сайта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74351" cy="3429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0"/>
            <a:ext cx="5544616" cy="2780928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 rot="10800000" flipV="1">
            <a:off x="503377" y="5520474"/>
            <a:ext cx="8197946" cy="923330"/>
          </a:xfrm>
          <a:prstGeom prst="roundRect">
            <a:avLst/>
          </a:prstGeom>
          <a:solidFill>
            <a:srgbClr val="49D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88261" y="5517232"/>
            <a:ext cx="7879016" cy="923330"/>
          </a:xfrm>
          <a:prstGeom prst="rect">
            <a:avLst/>
          </a:prstGeom>
          <a:solidFill>
            <a:srgbClr val="49D749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ВНИМАНИЕ!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5536" y="2780927"/>
            <a:ext cx="7092959" cy="1937829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муниципальное бюджетное                                                       дошкольное образовательное учреждение                                                                                       «Центр развития ребенка – детский сад № 140» </a:t>
            </a:r>
          </a:p>
          <a:p>
            <a:pPr algn="ctr"/>
            <a:r>
              <a:rPr lang="ru-RU" sz="2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«УСПЕХ» городского округа Самара</a:t>
            </a:r>
            <a:endParaRPr lang="en-US" sz="24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8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8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 rot="10800000" flipV="1">
            <a:off x="2552851" y="4509120"/>
            <a:ext cx="6148472" cy="70730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ЗДЕСЬ КАЖДЫЙ РЕБЕНОК УСПЕШЕН!</a:t>
            </a:r>
          </a:p>
        </p:txBody>
      </p:sp>
    </p:spTree>
    <p:extLst>
      <p:ext uri="{BB962C8B-B14F-4D97-AF65-F5344CB8AC3E}">
        <p14:creationId xmlns:p14="http://schemas.microsoft.com/office/powerpoint/2010/main" val="1677880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494629" y="2343180"/>
            <a:ext cx="8403153" cy="121774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cs typeface="Times New Roman" panose="02020603050405020304" pitchFamily="18" charset="0"/>
              </a:rPr>
              <a:t>           ЦЕЛЬ ПРОВЕДЕНИЯ </a:t>
            </a:r>
          </a:p>
          <a:p>
            <a:pPr algn="ctr"/>
            <a:r>
              <a:rPr lang="ru-RU" sz="2400" b="1" dirty="0">
                <a:solidFill>
                  <a:schemeClr val="tx2"/>
                </a:solidFill>
                <a:cs typeface="Times New Roman" panose="02020603050405020304" pitchFamily="18" charset="0"/>
              </a:rPr>
              <a:t>Знакомство участников мастер-класса</a:t>
            </a:r>
          </a:p>
          <a:p>
            <a:pPr algn="ctr"/>
            <a:r>
              <a:rPr lang="ru-RU" sz="2400" b="1" dirty="0">
                <a:solidFill>
                  <a:schemeClr val="tx2"/>
                </a:solidFill>
                <a:cs typeface="Times New Roman" panose="02020603050405020304" pitchFamily="18" charset="0"/>
              </a:rPr>
              <a:t> с </a:t>
            </a:r>
            <a:r>
              <a:rPr lang="ru-RU" sz="2400" b="1" dirty="0" err="1">
                <a:solidFill>
                  <a:schemeClr val="tx2"/>
                </a:solidFill>
                <a:cs typeface="Times New Roman" panose="02020603050405020304" pitchFamily="18" charset="0"/>
              </a:rPr>
              <a:t>социоигровой</a:t>
            </a:r>
            <a:r>
              <a:rPr lang="ru-RU" sz="2400" b="1" dirty="0">
                <a:solidFill>
                  <a:schemeClr val="tx2"/>
                </a:solidFill>
                <a:cs typeface="Times New Roman" panose="02020603050405020304" pitchFamily="18" charset="0"/>
              </a:rPr>
              <a:t> технологией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8596" y="4357694"/>
            <a:ext cx="8501090" cy="2234528"/>
          </a:xfrm>
          <a:prstGeom prst="roundRect">
            <a:avLst/>
          </a:prstGeom>
          <a:solidFill>
            <a:srgbClr val="816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cs typeface="Times New Roman" pitchFamily="18" charset="0"/>
              </a:rPr>
              <a:t>Задачи</a:t>
            </a:r>
          </a:p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FFFF00"/>
                </a:solidFill>
                <a:cs typeface="Times New Roman" pitchFamily="18" charset="0"/>
              </a:rPr>
              <a:t>Обучить педагогов играм, которые способствуют формированию коммуникативных навыков общения</a:t>
            </a:r>
          </a:p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002060"/>
                </a:solidFill>
                <a:cs typeface="Times New Roman" pitchFamily="18" charset="0"/>
              </a:rPr>
              <a:t>Содействовать возникновению у педагогов желания использовать данную технологию в своей деятельности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4857752" y="3571876"/>
            <a:ext cx="510280" cy="622197"/>
          </a:xfrm>
          <a:prstGeom prst="downArrow">
            <a:avLst/>
          </a:prstGeom>
          <a:solidFill>
            <a:srgbClr val="80DB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68" y="0"/>
            <a:ext cx="9164068" cy="293991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7361"/>
            <a:ext cx="5827989" cy="225912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784" y="3286124"/>
            <a:ext cx="5259854" cy="95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808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0" y="214290"/>
            <a:ext cx="9144000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FF00"/>
                </a:solidFill>
              </a:rPr>
              <a:t>СУТЬ СОЦИОИГРОВОЙ ТЕХНОЛОГИИ МОЖНО РАСКРЫТЬ В ШЕСТИ САМЫХ ОСНОВНЫХ ПРАВИЛАХ И УСЛОВИЯХ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500694" y="1941087"/>
            <a:ext cx="3340552" cy="20508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FF5050"/>
                </a:solidFill>
              </a:rPr>
              <a:t>ШЕСТОЕ ПРАВИЛО: </a:t>
            </a:r>
            <a:r>
              <a:rPr lang="ru-RU" sz="2000" dirty="0"/>
              <a:t>ОРИЕНТАЦИЯ НА ПРИНЦИП ПОЛИФОНИИ – «ЗА 133 ЗАЙЦАМИ ПОГОНИШЬСЯ – ГЛЯДИШЬ И НАЛОВИШЬ С ДЕСЯТОК»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1428736"/>
            <a:ext cx="506012" cy="4755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28" y="1428736"/>
            <a:ext cx="506012" cy="4755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92" y="1428736"/>
            <a:ext cx="506012" cy="4755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1428736"/>
            <a:ext cx="506012" cy="47552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1428736"/>
            <a:ext cx="506012" cy="47552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019513" y="2022639"/>
            <a:ext cx="3864845" cy="18240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C00000"/>
                </a:solidFill>
              </a:rPr>
              <a:t>ПЕРВОЕ ПРАВИЛО: </a:t>
            </a:r>
          </a:p>
          <a:p>
            <a:pPr algn="ctr"/>
            <a:r>
              <a:rPr lang="ru-RU" sz="2000" dirty="0"/>
              <a:t>ИСПОЛЬЗУЕТСЯ РАБОТА МАЛЫМИ ГРУППАМИ, ИЛИ, КАК ИХ ЕЩЕ НАЗЫВАЮТ, ГРУППАМИ РОВЕСНИКОВ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3568" y="5074777"/>
            <a:ext cx="3339324" cy="16570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92D050"/>
                </a:solidFill>
              </a:rPr>
              <a:t>ТРЕТЬЕ ПРАВИЛО: </a:t>
            </a:r>
            <a:r>
              <a:rPr lang="ru-RU" sz="2000" dirty="0"/>
              <a:t>ОБУЧЕНИЕ СОЧЕТАЕТСЯ С ДВИГАТЕЛЬНОЙ АКТИВНОСТЬЮ И СМЕНОЙ МИЗАСЦЕН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87386" y="5569421"/>
            <a:ext cx="317615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B0F0"/>
                </a:solidFill>
              </a:rPr>
              <a:t>ЧЕТВЕРТОЕ ПРАВИЛО: </a:t>
            </a:r>
            <a:r>
              <a:rPr lang="ru-RU" sz="2000" dirty="0"/>
              <a:t>СМЕНА ТЕМПА И РИТМА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4812" y="4002188"/>
            <a:ext cx="2411238" cy="9170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FFFF00"/>
                </a:solidFill>
              </a:rPr>
              <a:t>ВТОРОЕ ПРАВИЛО: </a:t>
            </a:r>
            <a:r>
              <a:rPr lang="ru-RU" sz="2000" dirty="0"/>
              <a:t>СМЕНА ЛИДЕРСТВА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18874" y="4152972"/>
            <a:ext cx="4133733" cy="12435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7030A0"/>
                </a:solidFill>
              </a:rPr>
              <a:t>ПЯТОЕ ПРАВИЛО: </a:t>
            </a:r>
          </a:p>
          <a:p>
            <a:pPr algn="ctr"/>
            <a:r>
              <a:rPr lang="ru-RU" sz="2000" dirty="0"/>
              <a:t>СОЦИОИГРОВАЯ МЕТОДИКА ПРЕДПОЛАГАЕТ ИНТЕГРАЦИЮ ВСЕХ ВИДОВ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014896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360389" y="3429000"/>
            <a:ext cx="8403153" cy="252028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cs typeface="Times New Roman" panose="02020603050405020304" pitchFamily="18" charset="0"/>
              </a:rPr>
              <a:t>           </a:t>
            </a:r>
            <a:r>
              <a:rPr lang="ru-RU" sz="44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Социоигровая</a:t>
            </a:r>
            <a:r>
              <a:rPr lang="ru-RU" sz="4400" b="1" dirty="0">
                <a:solidFill>
                  <a:srgbClr val="FF0000"/>
                </a:solidFill>
                <a:cs typeface="Times New Roman" panose="02020603050405020304" pitchFamily="18" charset="0"/>
              </a:rPr>
              <a:t> технология – это развитие ребенка в игровом общении со сверстниками</a:t>
            </a:r>
            <a:endParaRPr lang="ru-RU" sz="36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68" y="0"/>
            <a:ext cx="9164068" cy="293991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7361"/>
            <a:ext cx="5827989" cy="225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849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68" y="0"/>
            <a:ext cx="9164068" cy="293991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7361"/>
            <a:ext cx="5827989" cy="225912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395536" y="2573841"/>
            <a:ext cx="3816424" cy="7484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ИГРА «ЗНАТОКИ»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82" y="3429000"/>
            <a:ext cx="4231419" cy="31735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956" y="2573842"/>
            <a:ext cx="3965508" cy="39655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48849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395536" y="404664"/>
            <a:ext cx="446449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ИГРА «КУКУШКА»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6" r="16696"/>
          <a:stretch/>
        </p:blipFill>
        <p:spPr>
          <a:xfrm>
            <a:off x="503547" y="2564904"/>
            <a:ext cx="3888433" cy="3319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4128459" cy="3096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121" y="437278"/>
            <a:ext cx="1944216" cy="27255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00515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82295" y="214441"/>
            <a:ext cx="5785849" cy="7785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ИГРА «ВОЛШЕБНЫЕ ОЧКИ»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6542ABE-8D72-4851-B4CD-356875A762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55" b="5501"/>
          <a:stretch/>
        </p:blipFill>
        <p:spPr>
          <a:xfrm>
            <a:off x="755576" y="1628800"/>
            <a:ext cx="3657600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C24CF42-07DF-41C3-9679-9031A59696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9" b="49798"/>
          <a:stretch/>
        </p:blipFill>
        <p:spPr>
          <a:xfrm>
            <a:off x="755576" y="4077072"/>
            <a:ext cx="3657600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1F0CB3E-DDD3-4CD3-AB38-1E88CD00B4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92896"/>
            <a:ext cx="4125469" cy="25711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60668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82295" y="214441"/>
            <a:ext cx="5232395" cy="7785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ИГРА «СОБЕРИ ЦВЕТОК»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141" y="3717674"/>
            <a:ext cx="4537230" cy="30248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67" y="1207454"/>
            <a:ext cx="3280774" cy="31823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717" y="536838"/>
            <a:ext cx="3096344" cy="3096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09138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924"/>
            <a:ext cx="9144000" cy="68580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20541" y="73080"/>
            <a:ext cx="5503588" cy="914779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/>
            <a:r>
              <a:rPr lang="ru-RU" sz="4000" b="1" dirty="0"/>
              <a:t>ИГРА «ДОРИСУЙ КРУГ»</a:t>
            </a:r>
            <a:endParaRPr lang="ru-RU" sz="4000" b="1" dirty="0"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6" t="1274" r="16040" b="5704"/>
          <a:stretch/>
        </p:blipFill>
        <p:spPr>
          <a:xfrm>
            <a:off x="354974" y="2168041"/>
            <a:ext cx="3240360" cy="4536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5976" y="2924944"/>
            <a:ext cx="4029181" cy="3069852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627784" y="1107390"/>
            <a:ext cx="6473628" cy="94112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/>
            <a:r>
              <a:rPr lang="ru-RU" sz="4000" b="1" dirty="0">
                <a:solidFill>
                  <a:srgbClr val="FF0000"/>
                </a:solidFill>
              </a:rPr>
              <a:t>ИГРА «ПОТЕРЯЛАСЬ БУКВА»</a:t>
            </a:r>
            <a:endParaRPr lang="ru-RU" sz="4000" b="1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069657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4496</TotalTime>
  <Words>253</Words>
  <Application>Microsoft Office PowerPoint</Application>
  <PresentationFormat>Экран (4:3)</PresentationFormat>
  <Paragraphs>44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Ирина Молчатская</cp:lastModifiedBy>
  <cp:revision>307</cp:revision>
  <dcterms:created xsi:type="dcterms:W3CDTF">2016-11-23T14:49:13Z</dcterms:created>
  <dcterms:modified xsi:type="dcterms:W3CDTF">2022-03-20T13:46:12Z</dcterms:modified>
</cp:coreProperties>
</file>