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4" r:id="rId1"/>
  </p:sldMasterIdLst>
  <p:sldIdLst>
    <p:sldId id="256" r:id="rId2"/>
    <p:sldId id="259" r:id="rId3"/>
    <p:sldId id="258" r:id="rId4"/>
    <p:sldId id="260" r:id="rId5"/>
    <p:sldId id="261" r:id="rId6"/>
    <p:sldId id="262" r:id="rId7"/>
    <p:sldId id="263" r:id="rId8"/>
    <p:sldId id="265" r:id="rId9"/>
    <p:sldId id="266" r:id="rId10"/>
    <p:sldId id="267" r:id="rId11"/>
    <p:sldId id="268" r:id="rId12"/>
    <p:sldId id="269" r:id="rId13"/>
    <p:sldId id="271" r:id="rId14"/>
    <p:sldId id="274" r:id="rId15"/>
    <p:sldId id="272" r:id="rId16"/>
    <p:sldId id="275" r:id="rId17"/>
    <p:sldId id="276" r:id="rId18"/>
    <p:sldId id="273"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1826620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ru-RU"/>
              <a:t>Образец заголовка</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1289681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a:t>Образец заголовка</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5" name="Footer Placeholder 4"/>
          <p:cNvSpPr>
            <a:spLocks noGrp="1"/>
          </p:cNvSpPr>
          <p:nvPr>
            <p:ph type="ftr" sz="quarter" idx="11"/>
          </p:nvPr>
        </p:nvSpPr>
        <p:spPr/>
        <p:txBody>
          <a:bodyPr/>
          <a:lstStyle/>
          <a:p>
            <a:endParaRPr lang="ru-RU"/>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B19B0651-EE4F-4900-A07F-96A6BFA9D0F0}" type="slidenum">
              <a:rPr lang="ru-RU" smtClean="0"/>
              <a:pPr/>
              <a:t>‹#›</a:t>
            </a:fld>
            <a:endParaRPr lang="ru-RU"/>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8362990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ru-RU"/>
              <a:t>Образец заголовка</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181564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a:t>Образец заголовка</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6" name="Footer Placeholder 5"/>
          <p:cNvSpPr>
            <a:spLocks noGrp="1"/>
          </p:cNvSpPr>
          <p:nvPr>
            <p:ph type="ftr" sz="quarter" idx="11"/>
          </p:nvPr>
        </p:nvSpPr>
        <p:spPr/>
        <p:txBody>
          <a:bodyPr/>
          <a:lstStyle/>
          <a:p>
            <a:endParaRPr lang="ru-RU"/>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B19B0651-EE4F-4900-A07F-96A6BFA9D0F0}" type="slidenum">
              <a:rPr lang="ru-RU" smtClean="0"/>
              <a:pPr/>
              <a:t>‹#›</a:t>
            </a:fld>
            <a:endParaRPr lang="ru-RU"/>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1775409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ru-RU"/>
              <a:t>Образец заголовка</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0038709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19797262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316727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ru-RU"/>
              <a:t>Образец заголовка</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525438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505445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255708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8" name="Footer Placeholder 7"/>
          <p:cNvSpPr>
            <a:spLocks noGrp="1"/>
          </p:cNvSpPr>
          <p:nvPr>
            <p:ph type="ftr" sz="quarter" idx="11"/>
          </p:nvPr>
        </p:nvSpPr>
        <p:spPr/>
        <p:txBody>
          <a:bodyPr/>
          <a:lstStyle/>
          <a:p>
            <a:endParaRPr lang="ru-RU"/>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3597588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4" name="Footer Placeholder 3"/>
          <p:cNvSpPr>
            <a:spLocks noGrp="1"/>
          </p:cNvSpPr>
          <p:nvPr>
            <p:ph type="ftr" sz="quarter" idx="11"/>
          </p:nvPr>
        </p:nvSpPr>
        <p:spPr/>
        <p:txBody>
          <a:bodyPr/>
          <a:lstStyle/>
          <a:p>
            <a:endParaRPr lang="ru-RU"/>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2601710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2876962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ru-RU"/>
              <a:t>Образец заголовка</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1136666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18.04.2020</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B19B0651-EE4F-4900-A07F-96A6BFA9D0F0}" type="slidenum">
              <a:rPr lang="ru-RU" smtClean="0"/>
              <a:pPr/>
              <a:t>‹#›</a:t>
            </a:fld>
            <a:endParaRPr lang="ru-RU"/>
          </a:p>
        </p:txBody>
      </p:sp>
    </p:spTree>
    <p:extLst>
      <p:ext uri="{BB962C8B-B14F-4D97-AF65-F5344CB8AC3E}">
        <p14:creationId xmlns:p14="http://schemas.microsoft.com/office/powerpoint/2010/main" val="40177472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B4C71EC6-210F-42DE-9C53-41977AD35B3D}" type="datetimeFigureOut">
              <a:rPr lang="ru-RU" smtClean="0"/>
              <a:pPr/>
              <a:t>18.04.2020</a:t>
            </a:fld>
            <a:endParaRPr lang="ru-RU"/>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B19B0651-EE4F-4900-A07F-96A6BFA9D0F0}" type="slidenum">
              <a:rPr lang="ru-RU" smtClean="0"/>
              <a:pPr/>
              <a:t>‹#›</a:t>
            </a:fld>
            <a:endParaRPr lang="ru-RU"/>
          </a:p>
        </p:txBody>
      </p:sp>
    </p:spTree>
    <p:extLst>
      <p:ext uri="{BB962C8B-B14F-4D97-AF65-F5344CB8AC3E}">
        <p14:creationId xmlns:p14="http://schemas.microsoft.com/office/powerpoint/2010/main" val="1323811904"/>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hyperlink" Target="https://ru.wikipedia.org/wiki/%D0%9D%D0%BE%D1%81%D0%B8%D1%82%D0%B5%D0%BB%D1%8C_%D0%B8%D0%BD%D1%84%D0%BE%D1%80%D0%BC%D0%B0%D1%86%D0%B8%D0%B8" TargetMode="External"/><Relationship Id="rId1" Type="http://schemas.openxmlformats.org/officeDocument/2006/relationships/slideLayout" Target="../slideLayouts/slideLayout2.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ru.wikipedia.org/wiki/%D0%A5%D0%B0%D0%BD%D0%BE%D0%B9%D1%81%D0%BA%D0%B0%D1%8F_%D0%B1%D0%B0%D1%88%D0%BD%D1%8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ru.wikipedia.org/wiki/%D0%92%D0%BE%D1%81%D1%81%D1%82%D0%B0%D0%BD%D0%BE%D0%B2%D0%BB%D0%B5%D0%BD%D0%B8%D0%B5_%D0%B4%D0%B0%D0%BD%D0%BD%D1%8B%D1%85" TargetMode="External"/><Relationship Id="rId2" Type="http://schemas.openxmlformats.org/officeDocument/2006/relationships/hyperlink" Target="https://ru.wikipedia.org/wiki/%D0%90%D0%BD%D0%B3%D0%BB%D0%B8%D0%B9%D1%81%D0%BA%D0%B8%D0%B9_%D1%8F%D0%B7%D1%8B%D0%BA" TargetMode="Externa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slide" Target="slide1.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ru.wikipedia.org/wiki/%D0%9E%D0%B1%D1%89%D0%B8%D0%B9_%D1%80%D0%B5%D1%81%D1%83%D1%80%D1%81" TargetMode="External"/><Relationship Id="rId2" Type="http://schemas.openxmlformats.org/officeDocument/2006/relationships/hyperlink" Target="https://ru.wikipedia.org/wiki/%D0%92%D0%BE%D1%81%D1%81%D1%82%D0%B0%D0%BD%D0%BE%D0%B2%D0%BB%D0%B5%D0%BD%D0%B8%D0%B5_%D0%B4%D0%B0%D0%BD%D0%BD%D1%8B%D1%85" TargetMode="External"/><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hyperlink" Target="https://ru.wikipedia.org/wiki/%D0%9E%D1%82%D0%BA%D0%B0%D0%B7%D0%BE%D1%83%D1%81%D1%82%D0%BE%D0%B9%D1%87%D0%B8%D0%B2%D0%BE%D1%81%D1%82%D1%8C" TargetMode="External"/><Relationship Id="rId2" Type="http://schemas.openxmlformats.org/officeDocument/2006/relationships/hyperlink" Target="https://ru.wikipedia.org/wiki/%D0%9D%D0%B0%D0%B4%D1%91%D0%B6%D0%BD%D0%BE%D1%81%D1%82%D1%8C" TargetMode="External"/><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4.xml"/><Relationship Id="rId4" Type="http://schemas.openxmlformats.org/officeDocument/2006/relationships/hyperlink" Target="https://ru.wikipedia.org/wiki/%D0%93%D0%B5%D1%82%D0%B5%D1%80%D0%BE%D0%B3%D0%B5%D0%BD%D0%BD%D0%B0%D1%8F_%D0%BA%D0%BE%D0%BC%D0%BF%D1%8C%D1%8E%D1%82%D0%B5%D1%80%D0%BD%D0%B0%D1%8F_%D1%81%D0%B5%D1%82%D1%8C" TargetMode="Externa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hyperlink" Target="https://ru.wikipedia.org/wiki/%D0%A1%D0%B8%D1%81%D1%82%D0%B5%D0%BC%D0%BD%D1%8B%D0%B9_%D0%B0%D0%B4%D0%BC%D0%B8%D0%BD%D0%B8%D1%81%D1%82%D1%80%D0%B0%D1%82%D0%BE%D1%80" TargetMode="External"/><Relationship Id="rId1" Type="http://schemas.openxmlformats.org/officeDocument/2006/relationships/slideLayout" Target="../slideLayouts/slideLayout2.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39552" y="1051391"/>
            <a:ext cx="8458200" cy="914400"/>
          </a:xfrm>
        </p:spPr>
        <p:txBody>
          <a:bodyPr>
            <a:noAutofit/>
          </a:bodyPr>
          <a:lstStyle/>
          <a:p>
            <a:pPr algn="ctr"/>
            <a:r>
              <a:rPr lang="ru-RU" sz="4000" dirty="0">
                <a:solidFill>
                  <a:schemeClr val="tx1"/>
                </a:solidFill>
                <a:latin typeface="Calibri" panose="020F0502020204030204" pitchFamily="34" charset="0"/>
                <a:cs typeface="Calibri" panose="020F0502020204030204" pitchFamily="34" charset="0"/>
              </a:rPr>
              <a:t>Интерактивная презентация </a:t>
            </a:r>
          </a:p>
          <a:p>
            <a:pPr algn="ctr"/>
            <a:r>
              <a:rPr lang="ru-RU" sz="4000" dirty="0">
                <a:solidFill>
                  <a:schemeClr val="tx1"/>
                </a:solidFill>
                <a:latin typeface="Calibri" panose="020F0502020204030204" pitchFamily="34" charset="0"/>
                <a:cs typeface="Calibri" panose="020F0502020204030204" pitchFamily="34" charset="0"/>
              </a:rPr>
              <a:t>по теме</a:t>
            </a:r>
          </a:p>
          <a:p>
            <a:pPr algn="ctr"/>
            <a:r>
              <a:rPr lang="en-US" sz="4000" dirty="0">
                <a:solidFill>
                  <a:schemeClr val="tx1"/>
                </a:solidFill>
                <a:latin typeface="Calibri" panose="020F0502020204030204" pitchFamily="34" charset="0"/>
                <a:cs typeface="Calibri" panose="020F0502020204030204" pitchFamily="34" charset="0"/>
              </a:rPr>
              <a:t>«</a:t>
            </a:r>
            <a:r>
              <a:rPr lang="ru-RU" sz="4000" dirty="0">
                <a:solidFill>
                  <a:schemeClr val="tx1"/>
                </a:solidFill>
                <a:latin typeface="Calibri" panose="020F0502020204030204" pitchFamily="34" charset="0"/>
                <a:cs typeface="Calibri" panose="020F0502020204030204" pitchFamily="34" charset="0"/>
              </a:rPr>
              <a:t>Резервное копирование»</a:t>
            </a:r>
          </a:p>
        </p:txBody>
      </p:sp>
      <p:sp>
        <p:nvSpPr>
          <p:cNvPr id="2" name="TextBox 1">
            <a:extLst>
              <a:ext uri="{FF2B5EF4-FFF2-40B4-BE49-F238E27FC236}">
                <a16:creationId xmlns:a16="http://schemas.microsoft.com/office/drawing/2014/main" id="{25EF7D34-9A03-4DEE-BF00-558D58F81EE6}"/>
              </a:ext>
            </a:extLst>
          </p:cNvPr>
          <p:cNvSpPr txBox="1"/>
          <p:nvPr/>
        </p:nvSpPr>
        <p:spPr>
          <a:xfrm>
            <a:off x="6071620" y="4149080"/>
            <a:ext cx="3072380" cy="1200329"/>
          </a:xfrm>
          <a:prstGeom prst="rect">
            <a:avLst/>
          </a:prstGeom>
          <a:noFill/>
        </p:spPr>
        <p:txBody>
          <a:bodyPr wrap="none" rtlCol="0">
            <a:spAutoFit/>
          </a:bodyPr>
          <a:lstStyle/>
          <a:p>
            <a:pPr algn="r"/>
            <a:r>
              <a:rPr lang="ru-RU" sz="2400" dirty="0">
                <a:latin typeface="Calibri" panose="020F0502020204030204" pitchFamily="34" charset="0"/>
                <a:cs typeface="Calibri" panose="020F0502020204030204" pitchFamily="34" charset="0"/>
              </a:rPr>
              <a:t>Выполнила студентка </a:t>
            </a:r>
          </a:p>
          <a:p>
            <a:pPr algn="r"/>
            <a:r>
              <a:rPr lang="ru-RU" sz="2400" dirty="0">
                <a:latin typeface="Calibri" panose="020F0502020204030204" pitchFamily="34" charset="0"/>
                <a:cs typeface="Calibri" panose="020F0502020204030204" pitchFamily="34" charset="0"/>
              </a:rPr>
              <a:t>3 курса группы И</a:t>
            </a:r>
          </a:p>
          <a:p>
            <a:pPr algn="r"/>
            <a:r>
              <a:rPr lang="ru-RU" sz="2400" dirty="0">
                <a:latin typeface="Calibri" panose="020F0502020204030204" pitchFamily="34" charset="0"/>
                <a:cs typeface="Calibri" panose="020F0502020204030204" pitchFamily="34" charset="0"/>
              </a:rPr>
              <a:t>Мамиева А.</a:t>
            </a:r>
          </a:p>
        </p:txBody>
      </p:sp>
      <p:sp>
        <p:nvSpPr>
          <p:cNvPr id="8" name="Стрелка влево 4">
            <a:hlinkClick r:id="rId2" action="ppaction://hlinksldjump"/>
            <a:extLst>
              <a:ext uri="{FF2B5EF4-FFF2-40B4-BE49-F238E27FC236}">
                <a16:creationId xmlns:a16="http://schemas.microsoft.com/office/drawing/2014/main" id="{6E432FF7-3921-4632-A99E-A8F93DDEED6A}"/>
              </a:ext>
            </a:extLst>
          </p:cNvPr>
          <p:cNvSpPr/>
          <p:nvPr/>
        </p:nvSpPr>
        <p:spPr>
          <a:xfrm rot="10800000">
            <a:off x="7596336"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3290050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09319" y="1700808"/>
            <a:ext cx="7924190" cy="3168352"/>
          </a:xfrm>
        </p:spPr>
        <p:txBody>
          <a:bodyPr>
            <a:normAutofit/>
          </a:bodyPr>
          <a:lstStyle/>
          <a:p>
            <a:pPr marL="0" indent="0">
              <a:buNone/>
            </a:pPr>
            <a:r>
              <a:rPr lang="ru-RU" sz="2400" dirty="0">
                <a:solidFill>
                  <a:schemeClr val="tx1"/>
                </a:solidFill>
                <a:latin typeface="Calibri" panose="020F0502020204030204" pitchFamily="34" charset="0"/>
                <a:cs typeface="Calibri" panose="020F0502020204030204" pitchFamily="34" charset="0"/>
              </a:rPr>
              <a:t>Клонирование</a:t>
            </a:r>
          </a:p>
          <a:p>
            <a:pPr marL="0" indent="0">
              <a:buNone/>
            </a:pPr>
            <a:r>
              <a:rPr lang="ru-RU" sz="2400" dirty="0">
                <a:solidFill>
                  <a:schemeClr val="tx1"/>
                </a:solidFill>
                <a:latin typeface="Calibri" panose="020F0502020204030204" pitchFamily="34" charset="0"/>
                <a:cs typeface="Calibri" panose="020F0502020204030204" pitchFamily="34" charset="0"/>
              </a:rPr>
              <a:t>Клонирование позволяет скопировать целый раздел или носитель (устройство) со всеми файлами и каталогами в другой раздел или на другой носитель. Если раздел является загрузочным, то клонированный раздел тоже будет загрузочным</a:t>
            </a:r>
          </a:p>
        </p:txBody>
      </p:sp>
      <p:sp>
        <p:nvSpPr>
          <p:cNvPr id="6" name="Стрелка влево 4">
            <a:hlinkClick r:id="rId2" action="ppaction://hlinksldjump"/>
            <a:extLst>
              <a:ext uri="{FF2B5EF4-FFF2-40B4-BE49-F238E27FC236}">
                <a16:creationId xmlns:a16="http://schemas.microsoft.com/office/drawing/2014/main" id="{3EE0D031-CDE5-4150-9704-FAA5EC6C9CE4}"/>
              </a:ext>
            </a:extLst>
          </p:cNvPr>
          <p:cNvSpPr/>
          <p:nvPr/>
        </p:nvSpPr>
        <p:spPr>
          <a:xfrm>
            <a:off x="322178"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лево 4">
            <a:hlinkClick r:id="rId3" action="ppaction://hlinksldjump"/>
            <a:extLst>
              <a:ext uri="{FF2B5EF4-FFF2-40B4-BE49-F238E27FC236}">
                <a16:creationId xmlns:a16="http://schemas.microsoft.com/office/drawing/2014/main" id="{0CE9C163-926A-4C30-BECD-EC0FE27F704A}"/>
              </a:ext>
            </a:extLst>
          </p:cNvPr>
          <p:cNvSpPr/>
          <p:nvPr/>
        </p:nvSpPr>
        <p:spPr>
          <a:xfrm rot="10800000">
            <a:off x="7596336"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62180250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3">
                                            <p:txEl>
                                              <p:pRg st="0" end="0"/>
                                            </p:txEl>
                                          </p:spTgt>
                                        </p:tgtEl>
                                        <p:attrNameLst>
                                          <p:attrName>style.color</p:attrName>
                                        </p:attrNameLst>
                                      </p:cBhvr>
                                      <p:by>
                                        <p:hsl h="7200000" s="0" l="0"/>
                                      </p:by>
                                    </p:animClr>
                                    <p:animClr clrSpc="hsl" dir="cw">
                                      <p:cBhvr>
                                        <p:cTn id="7" dur="500" fill="hold"/>
                                        <p:tgtEl>
                                          <p:spTgt spid="3">
                                            <p:txEl>
                                              <p:pRg st="0" end="0"/>
                                            </p:txEl>
                                          </p:spTgt>
                                        </p:tgtEl>
                                        <p:attrNameLst>
                                          <p:attrName>fillcolor</p:attrName>
                                        </p:attrNameLst>
                                      </p:cBhvr>
                                      <p:by>
                                        <p:hsl h="7200000" s="0" l="0"/>
                                      </p:by>
                                    </p:animClr>
                                    <p:animClr clrSpc="hsl" dir="cw">
                                      <p:cBhvr>
                                        <p:cTn id="8" dur="500" fill="hold"/>
                                        <p:tgtEl>
                                          <p:spTgt spid="3">
                                            <p:txEl>
                                              <p:pRg st="0" end="0"/>
                                            </p:txEl>
                                          </p:spTgt>
                                        </p:tgtEl>
                                        <p:attrNameLst>
                                          <p:attrName>stroke.color</p:attrName>
                                        </p:attrNameLst>
                                      </p:cBhvr>
                                      <p:by>
                                        <p:hsl h="7200000" s="0" l="0"/>
                                      </p:by>
                                    </p:animClr>
                                    <p:set>
                                      <p:cBhvr>
                                        <p:cTn id="9" dur="500" fill="hold"/>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1" presetClass="emph" presetSubtype="0" fill="hold" grpId="0" nodeType="clickEffect">
                                  <p:stCondLst>
                                    <p:cond delay="0"/>
                                  </p:stCondLst>
                                  <p:childTnLst>
                                    <p:animClr clrSpc="hsl" dir="cw">
                                      <p:cBhvr override="childStyle">
                                        <p:cTn id="13" dur="500" fill="hold"/>
                                        <p:tgtEl>
                                          <p:spTgt spid="3">
                                            <p:txEl>
                                              <p:pRg st="1" end="1"/>
                                            </p:txEl>
                                          </p:spTgt>
                                        </p:tgtEl>
                                        <p:attrNameLst>
                                          <p:attrName>style.color</p:attrName>
                                        </p:attrNameLst>
                                      </p:cBhvr>
                                      <p:by>
                                        <p:hsl h="7200000" s="0" l="0"/>
                                      </p:by>
                                    </p:animClr>
                                    <p:animClr clrSpc="hsl" dir="cw">
                                      <p:cBhvr>
                                        <p:cTn id="14" dur="500" fill="hold"/>
                                        <p:tgtEl>
                                          <p:spTgt spid="3">
                                            <p:txEl>
                                              <p:pRg st="1" end="1"/>
                                            </p:txEl>
                                          </p:spTgt>
                                        </p:tgtEl>
                                        <p:attrNameLst>
                                          <p:attrName>fillcolor</p:attrName>
                                        </p:attrNameLst>
                                      </p:cBhvr>
                                      <p:by>
                                        <p:hsl h="7200000" s="0" l="0"/>
                                      </p:by>
                                    </p:animClr>
                                    <p:animClr clrSpc="hsl" dir="cw">
                                      <p:cBhvr>
                                        <p:cTn id="15" dur="500" fill="hold"/>
                                        <p:tgtEl>
                                          <p:spTgt spid="3">
                                            <p:txEl>
                                              <p:pRg st="1" end="1"/>
                                            </p:txEl>
                                          </p:spTgt>
                                        </p:tgtEl>
                                        <p:attrNameLst>
                                          <p:attrName>stroke.color</p:attrName>
                                        </p:attrNameLst>
                                      </p:cBhvr>
                                      <p:by>
                                        <p:hsl h="7200000" s="0" l="0"/>
                                      </p:by>
                                    </p:animClr>
                                    <p:set>
                                      <p:cBhvr>
                                        <p:cTn id="16" dur="500" fill="hold"/>
                                        <p:tgtEl>
                                          <p:spTgt spid="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1412776"/>
            <a:ext cx="7923580" cy="4248472"/>
          </a:xfrm>
        </p:spPr>
        <p:txBody>
          <a:bodyPr>
            <a:noAutofit/>
          </a:bodyPr>
          <a:lstStyle/>
          <a:p>
            <a:pPr marL="0" indent="0">
              <a:buNone/>
            </a:pPr>
            <a:r>
              <a:rPr lang="ru-RU" sz="2400" dirty="0">
                <a:solidFill>
                  <a:schemeClr val="tx1"/>
                </a:solidFill>
                <a:latin typeface="Calibri" panose="020F0502020204030204" pitchFamily="34" charset="0"/>
                <a:cs typeface="Calibri" panose="020F0502020204030204" pitchFamily="34" charset="0"/>
              </a:rPr>
              <a:t>Резервное копирование в виде образа</a:t>
            </a:r>
          </a:p>
          <a:p>
            <a:pPr marL="0" indent="0">
              <a:buNone/>
            </a:pPr>
            <a:r>
              <a:rPr lang="ru-RU" sz="2400" dirty="0">
                <a:solidFill>
                  <a:schemeClr val="tx1"/>
                </a:solidFill>
                <a:latin typeface="Calibri" panose="020F0502020204030204" pitchFamily="34" charset="0"/>
                <a:cs typeface="Calibri" panose="020F0502020204030204" pitchFamily="34" charset="0"/>
              </a:rPr>
              <a:t>Образ — точная копия всего раздела или носителя (устройства), хранящаяся в одном файле.</a:t>
            </a:r>
          </a:p>
          <a:p>
            <a:pPr marL="0" indent="0">
              <a:buNone/>
            </a:pPr>
            <a:r>
              <a:rPr lang="ru-RU" sz="2400" dirty="0">
                <a:solidFill>
                  <a:schemeClr val="tx1"/>
                </a:solidFill>
                <a:latin typeface="Calibri" panose="020F0502020204030204" pitchFamily="34" charset="0"/>
                <a:cs typeface="Calibri" panose="020F0502020204030204" pitchFamily="34" charset="0"/>
              </a:rPr>
              <a:t>Резервное копирование в режиме реального времени</a:t>
            </a:r>
          </a:p>
          <a:p>
            <a:pPr marL="0" indent="0">
              <a:buNone/>
            </a:pPr>
            <a:r>
              <a:rPr lang="ru-RU" sz="2400" dirty="0">
                <a:solidFill>
                  <a:schemeClr val="tx1"/>
                </a:solidFill>
                <a:latin typeface="Calibri" panose="020F0502020204030204" pitchFamily="34" charset="0"/>
                <a:cs typeface="Calibri" panose="020F0502020204030204" pitchFamily="34" charset="0"/>
              </a:rPr>
              <a:t>Резервное копирование в режиме реального времени позволяет создавать копии файлов, каталогов и томов, не прерывая работу, без перезагрузки компьютера.</a:t>
            </a:r>
          </a:p>
        </p:txBody>
      </p:sp>
      <p:sp>
        <p:nvSpPr>
          <p:cNvPr id="6" name="Стрелка влево 4">
            <a:hlinkClick r:id="rId2" action="ppaction://hlinksldjump"/>
            <a:extLst>
              <a:ext uri="{FF2B5EF4-FFF2-40B4-BE49-F238E27FC236}">
                <a16:creationId xmlns:a16="http://schemas.microsoft.com/office/drawing/2014/main" id="{24405AE0-907E-411B-B217-3F122F68A4D8}"/>
              </a:ext>
            </a:extLst>
          </p:cNvPr>
          <p:cNvSpPr/>
          <p:nvPr/>
        </p:nvSpPr>
        <p:spPr>
          <a:xfrm>
            <a:off x="322178"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лево 4">
            <a:hlinkClick r:id="rId3" action="ppaction://hlinksldjump"/>
            <a:extLst>
              <a:ext uri="{FF2B5EF4-FFF2-40B4-BE49-F238E27FC236}">
                <a16:creationId xmlns:a16="http://schemas.microsoft.com/office/drawing/2014/main" id="{0C40E1CD-A0CA-4E5C-B40E-08BFE8377463}"/>
              </a:ext>
            </a:extLst>
          </p:cNvPr>
          <p:cNvSpPr/>
          <p:nvPr/>
        </p:nvSpPr>
        <p:spPr>
          <a:xfrm rot="10800000">
            <a:off x="7596336"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1190732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3">
                                            <p:txEl>
                                              <p:pRg st="0" end="0"/>
                                            </p:txEl>
                                          </p:spTgt>
                                        </p:tgtEl>
                                        <p:attrNameLst>
                                          <p:attrName>style.color</p:attrName>
                                        </p:attrNameLst>
                                      </p:cBhvr>
                                      <p:to>
                                        <p:clrVal>
                                          <a:schemeClr val="accent2"/>
                                        </p:clrVal>
                                      </p:to>
                                    </p:set>
                                    <p:set>
                                      <p:cBhvr>
                                        <p:cTn id="7" dur="500" fill="hold"/>
                                        <p:tgtEl>
                                          <p:spTgt spid="3">
                                            <p:txEl>
                                              <p:pRg st="0" end="0"/>
                                            </p:txEl>
                                          </p:spTgt>
                                        </p:tgtEl>
                                        <p:attrNameLst>
                                          <p:attrName>fillcolor</p:attrName>
                                        </p:attrNameLst>
                                      </p:cBhvr>
                                      <p:to>
                                        <p:clrVal>
                                          <a:schemeClr val="accent2"/>
                                        </p:clrVal>
                                      </p:to>
                                    </p:set>
                                    <p:set>
                                      <p:cBhvr>
                                        <p:cTn id="8" dur="500" fill="hold"/>
                                        <p:tgtEl>
                                          <p:spTgt spid="3">
                                            <p:txEl>
                                              <p:pRg st="0" end="0"/>
                                            </p:txEl>
                                          </p:spTgt>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mph" presetSubtype="0" fill="hold" grpId="0" nodeType="clickEffect">
                                  <p:stCondLst>
                                    <p:cond delay="0"/>
                                  </p:stCondLst>
                                  <p:iterate type="lt">
                                    <p:tmPct val="4000"/>
                                  </p:iterate>
                                  <p:childTnLst>
                                    <p:set>
                                      <p:cBhvr override="childStyle">
                                        <p:cTn id="12" dur="500" fill="hold"/>
                                        <p:tgtEl>
                                          <p:spTgt spid="3">
                                            <p:txEl>
                                              <p:pRg st="1" end="1"/>
                                            </p:txEl>
                                          </p:spTgt>
                                        </p:tgtEl>
                                        <p:attrNameLst>
                                          <p:attrName>style.color</p:attrName>
                                        </p:attrNameLst>
                                      </p:cBhvr>
                                      <p:to>
                                        <p:clrVal>
                                          <a:schemeClr val="accent2"/>
                                        </p:clrVal>
                                      </p:to>
                                    </p:set>
                                    <p:set>
                                      <p:cBhvr>
                                        <p:cTn id="13" dur="500" fill="hold"/>
                                        <p:tgtEl>
                                          <p:spTgt spid="3">
                                            <p:txEl>
                                              <p:pRg st="1" end="1"/>
                                            </p:txEl>
                                          </p:spTgt>
                                        </p:tgtEl>
                                        <p:attrNameLst>
                                          <p:attrName>fillcolor</p:attrName>
                                        </p:attrNameLst>
                                      </p:cBhvr>
                                      <p:to>
                                        <p:clrVal>
                                          <a:schemeClr val="accent2"/>
                                        </p:clrVal>
                                      </p:to>
                                    </p:set>
                                    <p:set>
                                      <p:cBhvr>
                                        <p:cTn id="14" dur="500" fill="hold"/>
                                        <p:tgtEl>
                                          <p:spTgt spid="3">
                                            <p:txEl>
                                              <p:pRg st="1" end="1"/>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6" presetClass="emph" presetSubtype="0" fill="hold" grpId="0" nodeType="clickEffect">
                                  <p:stCondLst>
                                    <p:cond delay="0"/>
                                  </p:stCondLst>
                                  <p:iterate type="lt">
                                    <p:tmPct val="4000"/>
                                  </p:iterate>
                                  <p:childTnLst>
                                    <p:set>
                                      <p:cBhvr override="childStyle">
                                        <p:cTn id="18" dur="500" fill="hold"/>
                                        <p:tgtEl>
                                          <p:spTgt spid="3">
                                            <p:txEl>
                                              <p:pRg st="2" end="2"/>
                                            </p:txEl>
                                          </p:spTgt>
                                        </p:tgtEl>
                                        <p:attrNameLst>
                                          <p:attrName>style.color</p:attrName>
                                        </p:attrNameLst>
                                      </p:cBhvr>
                                      <p:to>
                                        <p:clrVal>
                                          <a:schemeClr val="accent2"/>
                                        </p:clrVal>
                                      </p:to>
                                    </p:set>
                                    <p:set>
                                      <p:cBhvr>
                                        <p:cTn id="19" dur="500" fill="hold"/>
                                        <p:tgtEl>
                                          <p:spTgt spid="3">
                                            <p:txEl>
                                              <p:pRg st="2" end="2"/>
                                            </p:txEl>
                                          </p:spTgt>
                                        </p:tgtEl>
                                        <p:attrNameLst>
                                          <p:attrName>fillcolor</p:attrName>
                                        </p:attrNameLst>
                                      </p:cBhvr>
                                      <p:to>
                                        <p:clrVal>
                                          <a:schemeClr val="accent2"/>
                                        </p:clrVal>
                                      </p:to>
                                    </p:set>
                                    <p:set>
                                      <p:cBhvr>
                                        <p:cTn id="20" dur="500" fill="hold"/>
                                        <p:tgtEl>
                                          <p:spTgt spid="3">
                                            <p:txEl>
                                              <p:pRg st="2" end="2"/>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16" presetClass="emph" presetSubtype="0" fill="hold" grpId="0" nodeType="clickEffect">
                                  <p:stCondLst>
                                    <p:cond delay="0"/>
                                  </p:stCondLst>
                                  <p:iterate type="lt">
                                    <p:tmPct val="4000"/>
                                  </p:iterate>
                                  <p:childTnLst>
                                    <p:set>
                                      <p:cBhvr override="childStyle">
                                        <p:cTn id="24" dur="500" fill="hold"/>
                                        <p:tgtEl>
                                          <p:spTgt spid="3">
                                            <p:txEl>
                                              <p:pRg st="3" end="3"/>
                                            </p:txEl>
                                          </p:spTgt>
                                        </p:tgtEl>
                                        <p:attrNameLst>
                                          <p:attrName>style.color</p:attrName>
                                        </p:attrNameLst>
                                      </p:cBhvr>
                                      <p:to>
                                        <p:clrVal>
                                          <a:schemeClr val="accent2"/>
                                        </p:clrVal>
                                      </p:to>
                                    </p:set>
                                    <p:set>
                                      <p:cBhvr>
                                        <p:cTn id="25" dur="500" fill="hold"/>
                                        <p:tgtEl>
                                          <p:spTgt spid="3">
                                            <p:txEl>
                                              <p:pRg st="3" end="3"/>
                                            </p:txEl>
                                          </p:spTgt>
                                        </p:tgtEl>
                                        <p:attrNameLst>
                                          <p:attrName>fillcolor</p:attrName>
                                        </p:attrNameLst>
                                      </p:cBhvr>
                                      <p:to>
                                        <p:clrVal>
                                          <a:schemeClr val="accent2"/>
                                        </p:clrVal>
                                      </p:to>
                                    </p:set>
                                    <p:set>
                                      <p:cBhvr>
                                        <p:cTn id="26" dur="500" fill="hold"/>
                                        <p:tgtEl>
                                          <p:spTgt spid="3">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2C03BC4D-8080-4523-9818-05D4CA4A98BF}"/>
              </a:ext>
            </a:extLst>
          </p:cNvPr>
          <p:cNvSpPr>
            <a:spLocks noGrp="1"/>
          </p:cNvSpPr>
          <p:nvPr>
            <p:ph idx="1"/>
          </p:nvPr>
        </p:nvSpPr>
        <p:spPr>
          <a:xfrm>
            <a:off x="950781" y="1196752"/>
            <a:ext cx="7848872" cy="4824536"/>
          </a:xfrm>
        </p:spPr>
        <p:txBody>
          <a:bodyPr>
            <a:normAutofit fontScale="92500" lnSpcReduction="10000"/>
          </a:bodyPr>
          <a:lstStyle/>
          <a:p>
            <a:pPr marL="0" indent="0">
              <a:buNone/>
            </a:pPr>
            <a:r>
              <a:rPr lang="ru-RU" sz="2600" dirty="0">
                <a:solidFill>
                  <a:schemeClr val="tx1"/>
                </a:solidFill>
                <a:latin typeface="Calibri" panose="020F0502020204030204" pitchFamily="34" charset="0"/>
                <a:cs typeface="Calibri" panose="020F0502020204030204" pitchFamily="34" charset="0"/>
              </a:rPr>
              <a:t>Холодное резервирование</a:t>
            </a:r>
          </a:p>
          <a:p>
            <a:pPr marL="0" indent="0">
              <a:buNone/>
            </a:pPr>
            <a:r>
              <a:rPr lang="ru-RU" sz="2600" dirty="0">
                <a:solidFill>
                  <a:schemeClr val="tx1"/>
                </a:solidFill>
                <a:latin typeface="Calibri" panose="020F0502020204030204" pitchFamily="34" charset="0"/>
                <a:cs typeface="Calibri" panose="020F0502020204030204" pitchFamily="34" charset="0"/>
              </a:rPr>
              <a:t>При холодном резервировании база данных выключена или закрыта для потребителей. Файлы данных не изменяются и копия базы данных находится в согласованном состоянии при последующем включении.</a:t>
            </a:r>
          </a:p>
          <a:p>
            <a:pPr marL="0" indent="0">
              <a:buNone/>
            </a:pPr>
            <a:r>
              <a:rPr lang="ru-RU" sz="2600" dirty="0">
                <a:solidFill>
                  <a:schemeClr val="tx1"/>
                </a:solidFill>
                <a:latin typeface="Calibri" panose="020F0502020204030204" pitchFamily="34" charset="0"/>
                <a:cs typeface="Calibri" panose="020F0502020204030204" pitchFamily="34" charset="0"/>
              </a:rPr>
              <a:t>Горячее резервирование</a:t>
            </a:r>
          </a:p>
          <a:p>
            <a:pPr marL="0" indent="0">
              <a:buNone/>
            </a:pPr>
            <a:r>
              <a:rPr lang="ru-RU" sz="2600" dirty="0">
                <a:solidFill>
                  <a:schemeClr val="tx1"/>
                </a:solidFill>
                <a:latin typeface="Calibri" panose="020F0502020204030204" pitchFamily="34" charset="0"/>
                <a:cs typeface="Calibri" panose="020F0502020204030204" pitchFamily="34" charset="0"/>
              </a:rPr>
              <a:t>При горячем резервировании база данных включена и открыта для потребителей. Копия базы данных приводится в согласованное состояние путём автоматического приложения к ней журналов резервирования по окончании копирования файлов данных.</a:t>
            </a:r>
          </a:p>
          <a:p>
            <a:pPr algn="l">
              <a:buFont typeface="Arial" panose="020B0604020202020204" pitchFamily="34" charset="0"/>
              <a:buChar char="•"/>
            </a:pPr>
            <a:endParaRPr lang="ru-RU" sz="2600" b="0" i="0" dirty="0">
              <a:solidFill>
                <a:srgbClr val="7030A0"/>
              </a:solidFill>
              <a:effectLst/>
              <a:latin typeface="Calibri" panose="020F0502020204030204" pitchFamily="34" charset="0"/>
              <a:cs typeface="Calibri" panose="020F0502020204030204" pitchFamily="34" charset="0"/>
            </a:endParaRPr>
          </a:p>
        </p:txBody>
      </p:sp>
      <p:sp>
        <p:nvSpPr>
          <p:cNvPr id="5" name="Стрелка влево 4">
            <a:hlinkClick r:id="rId2" action="ppaction://hlinksldjump"/>
            <a:extLst>
              <a:ext uri="{FF2B5EF4-FFF2-40B4-BE49-F238E27FC236}">
                <a16:creationId xmlns:a16="http://schemas.microsoft.com/office/drawing/2014/main" id="{CA5B7867-40AC-4EB3-BAED-7C796CCC56EC}"/>
              </a:ext>
            </a:extLst>
          </p:cNvPr>
          <p:cNvSpPr/>
          <p:nvPr/>
        </p:nvSpPr>
        <p:spPr>
          <a:xfrm rot="10800000">
            <a:off x="7596336"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4">
            <a:hlinkClick r:id="rId3" action="ppaction://hlinksldjump"/>
            <a:extLst>
              <a:ext uri="{FF2B5EF4-FFF2-40B4-BE49-F238E27FC236}">
                <a16:creationId xmlns:a16="http://schemas.microsoft.com/office/drawing/2014/main" id="{1ECD9571-5D48-4E78-9669-EA478ACD4C4D}"/>
              </a:ext>
            </a:extLst>
          </p:cNvPr>
          <p:cNvSpPr/>
          <p:nvPr/>
        </p:nvSpPr>
        <p:spPr>
          <a:xfrm>
            <a:off x="322178"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5870855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52791CC-CD68-413F-8A99-354A80DD1BC1}"/>
              </a:ext>
            </a:extLst>
          </p:cNvPr>
          <p:cNvSpPr>
            <a:spLocks noGrp="1"/>
          </p:cNvSpPr>
          <p:nvPr>
            <p:ph type="title"/>
          </p:nvPr>
        </p:nvSpPr>
        <p:spPr>
          <a:xfrm>
            <a:off x="304800" y="226118"/>
            <a:ext cx="8686800" cy="838200"/>
          </a:xfrm>
        </p:spPr>
        <p:txBody>
          <a:bodyPr>
            <a:normAutofit fontScale="90000"/>
          </a:bodyPr>
          <a:lstStyle/>
          <a:p>
            <a:pPr algn="ctr"/>
            <a:r>
              <a:rPr lang="ru-RU" sz="4000" b="0" i="0" dirty="0">
                <a:solidFill>
                  <a:schemeClr val="tx1"/>
                </a:solidFill>
                <a:effectLst/>
                <a:latin typeface="Calibri" panose="020F0502020204030204" pitchFamily="34" charset="0"/>
                <a:cs typeface="Calibri" panose="020F0502020204030204" pitchFamily="34" charset="0"/>
              </a:rPr>
              <a:t>Схемы ротации</a:t>
            </a:r>
            <a:br>
              <a:rPr lang="ru-RU" b="0" i="0" dirty="0">
                <a:solidFill>
                  <a:srgbClr val="000000"/>
                </a:solidFill>
                <a:effectLst/>
                <a:latin typeface="Linux Libertine"/>
              </a:rPr>
            </a:br>
            <a:endParaRPr lang="ru-RU" dirty="0">
              <a:solidFill>
                <a:srgbClr val="7030A0"/>
              </a:solidFill>
              <a:latin typeface="Calibri" panose="020F0502020204030204" pitchFamily="34" charset="0"/>
              <a:cs typeface="Calibri" panose="020F0502020204030204" pitchFamily="34" charset="0"/>
            </a:endParaRPr>
          </a:p>
        </p:txBody>
      </p:sp>
      <p:sp>
        <p:nvSpPr>
          <p:cNvPr id="3" name="Объект 2">
            <a:extLst>
              <a:ext uri="{FF2B5EF4-FFF2-40B4-BE49-F238E27FC236}">
                <a16:creationId xmlns:a16="http://schemas.microsoft.com/office/drawing/2014/main" id="{2EC6734C-36AB-4092-B276-C491FDD27B44}"/>
              </a:ext>
            </a:extLst>
          </p:cNvPr>
          <p:cNvSpPr>
            <a:spLocks noGrp="1"/>
          </p:cNvSpPr>
          <p:nvPr>
            <p:ph idx="1"/>
          </p:nvPr>
        </p:nvSpPr>
        <p:spPr>
          <a:xfrm>
            <a:off x="1115617" y="1412776"/>
            <a:ext cx="7418784" cy="4498446"/>
          </a:xfrm>
        </p:spPr>
        <p:txBody>
          <a:bodyPr>
            <a:normAutofit/>
          </a:bodyPr>
          <a:lstStyle/>
          <a:p>
            <a:pPr marL="0" indent="0" algn="l">
              <a:buNone/>
            </a:pPr>
            <a:r>
              <a:rPr lang="ru-RU" sz="2400" b="1" i="0" dirty="0">
                <a:solidFill>
                  <a:schemeClr val="tx1"/>
                </a:solidFill>
                <a:effectLst/>
                <a:latin typeface="Calibri" panose="020F0502020204030204" pitchFamily="34" charset="0"/>
                <a:cs typeface="Calibri" panose="020F0502020204030204" pitchFamily="34" charset="0"/>
              </a:rPr>
              <a:t>Одноразовое копирование</a:t>
            </a:r>
          </a:p>
          <a:p>
            <a:pPr marL="0" indent="0" algn="l">
              <a:buNone/>
            </a:pPr>
            <a:r>
              <a:rPr lang="ru-RU" sz="2400" b="0" i="0" dirty="0">
                <a:solidFill>
                  <a:schemeClr val="tx1"/>
                </a:solidFill>
                <a:effectLst/>
                <a:latin typeface="Calibri" panose="020F0502020204030204" pitchFamily="34" charset="0"/>
                <a:cs typeface="Calibri" panose="020F0502020204030204" pitchFamily="34" charset="0"/>
              </a:rPr>
              <a:t>Простейшая схема, не предусматривающая ротации </a:t>
            </a:r>
            <a:r>
              <a:rPr lang="ru-RU" sz="2400" b="0" i="0" u="none" strike="noStrike" dirty="0">
                <a:solidFill>
                  <a:schemeClr val="tx1"/>
                </a:solidFill>
                <a:effectLst/>
                <a:latin typeface="Calibri" panose="020F0502020204030204" pitchFamily="34" charset="0"/>
                <a:cs typeface="Calibri" panose="020F0502020204030204" pitchFamily="34" charset="0"/>
                <a:hlinkClick r:id="rId2" tooltip="Носитель информации">
                  <a:extLst>
                    <a:ext uri="{A12FA001-AC4F-418D-AE19-62706E023703}">
                      <ahyp:hlinkClr xmlns:ahyp="http://schemas.microsoft.com/office/drawing/2018/hyperlinkcolor" val="tx"/>
                    </a:ext>
                  </a:extLst>
                </a:hlinkClick>
              </a:rPr>
              <a:t>носителей</a:t>
            </a:r>
            <a:r>
              <a:rPr lang="ru-RU" sz="2400" b="0" i="0" dirty="0">
                <a:solidFill>
                  <a:schemeClr val="tx1"/>
                </a:solidFill>
                <a:effectLst/>
                <a:latin typeface="Calibri" panose="020F0502020204030204" pitchFamily="34" charset="0"/>
                <a:cs typeface="Calibri" panose="020F0502020204030204" pitchFamily="34" charset="0"/>
              </a:rPr>
              <a:t>. Все операции проводятся вручную. Перед копированием администратор задаёт время начала резервного копирования, перечисляет файловые системы или каталоги, которые нужно копировать. Эту информацию можно сохранить в базе данных, чтобы её можно было использовать снова. При одноразовом копировании чаще всего применяется полное копирование.</a:t>
            </a:r>
          </a:p>
          <a:p>
            <a:pPr marL="0" indent="0" algn="l">
              <a:buNone/>
            </a:pPr>
            <a:endParaRPr lang="ru-RU" dirty="0"/>
          </a:p>
        </p:txBody>
      </p:sp>
      <p:sp>
        <p:nvSpPr>
          <p:cNvPr id="5" name="Стрелка влево 4">
            <a:hlinkClick r:id="rId3" action="ppaction://hlinksldjump"/>
            <a:extLst>
              <a:ext uri="{FF2B5EF4-FFF2-40B4-BE49-F238E27FC236}">
                <a16:creationId xmlns:a16="http://schemas.microsoft.com/office/drawing/2014/main" id="{929FE93A-C3E6-4F37-B3D3-CE88071F6707}"/>
              </a:ext>
            </a:extLst>
          </p:cNvPr>
          <p:cNvSpPr/>
          <p:nvPr/>
        </p:nvSpPr>
        <p:spPr>
          <a:xfrm rot="10800000">
            <a:off x="7596336"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4">
            <a:hlinkClick r:id="rId4" action="ppaction://hlinksldjump"/>
            <a:extLst>
              <a:ext uri="{FF2B5EF4-FFF2-40B4-BE49-F238E27FC236}">
                <a16:creationId xmlns:a16="http://schemas.microsoft.com/office/drawing/2014/main" id="{91CC3094-1CD4-4C58-801A-9E783592AF0C}"/>
              </a:ext>
            </a:extLst>
          </p:cNvPr>
          <p:cNvSpPr/>
          <p:nvPr/>
        </p:nvSpPr>
        <p:spPr>
          <a:xfrm>
            <a:off x="322178"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6740280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5F46F126-4166-4803-9695-3719E442DD33}"/>
              </a:ext>
            </a:extLst>
          </p:cNvPr>
          <p:cNvSpPr>
            <a:spLocks noGrp="1"/>
          </p:cNvSpPr>
          <p:nvPr>
            <p:ph idx="1"/>
          </p:nvPr>
        </p:nvSpPr>
        <p:spPr>
          <a:xfrm>
            <a:off x="1403649" y="1340768"/>
            <a:ext cx="7130752" cy="4570454"/>
          </a:xfrm>
        </p:spPr>
        <p:txBody>
          <a:bodyPr>
            <a:normAutofit fontScale="77500" lnSpcReduction="20000"/>
          </a:bodyPr>
          <a:lstStyle/>
          <a:p>
            <a:pPr marL="0" indent="0" algn="l">
              <a:buNone/>
            </a:pPr>
            <a:r>
              <a:rPr lang="ru-RU" sz="3100" b="1" i="0" dirty="0">
                <a:solidFill>
                  <a:schemeClr val="tx1"/>
                </a:solidFill>
                <a:effectLst/>
                <a:latin typeface="Calibri" panose="020F0502020204030204" pitchFamily="34" charset="0"/>
                <a:cs typeface="Calibri" panose="020F0502020204030204" pitchFamily="34" charset="0"/>
              </a:rPr>
              <a:t>Простая ротация</a:t>
            </a:r>
          </a:p>
          <a:p>
            <a:pPr marL="0" indent="0" algn="l">
              <a:buNone/>
            </a:pPr>
            <a:r>
              <a:rPr lang="ru-RU" sz="3100" b="0" i="0" dirty="0">
                <a:solidFill>
                  <a:schemeClr val="tx1"/>
                </a:solidFill>
                <a:effectLst/>
                <a:latin typeface="Calibri" panose="020F0502020204030204" pitchFamily="34" charset="0"/>
                <a:cs typeface="Calibri" panose="020F0502020204030204" pitchFamily="34" charset="0"/>
              </a:rPr>
              <a:t>Простая ротация подразумевает, что некий набор лент используется циклически. Например, цикл ротации может составлять неделю, тогда отдельный носитель выделяется для определённого рабочего дня недели. Недостаток данной схемы — она не очень подходит для ведения архива, поскольку количество носителей в архиве быстро увеличивается. Кроме того, инкрементальная/дифференциальная запись проводится на одни и те же носители, что ведёт к их значительному износу и, как следствие, увеличивает вероятность отказа.</a:t>
            </a:r>
          </a:p>
          <a:p>
            <a:endParaRPr lang="ru-RU" dirty="0"/>
          </a:p>
        </p:txBody>
      </p:sp>
    </p:spTree>
    <p:extLst>
      <p:ext uri="{BB962C8B-B14F-4D97-AF65-F5344CB8AC3E}">
        <p14:creationId xmlns:p14="http://schemas.microsoft.com/office/powerpoint/2010/main" val="3587515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F6F84D31-027E-425E-B8AB-3F45583FD40A}"/>
              </a:ext>
            </a:extLst>
          </p:cNvPr>
          <p:cNvSpPr>
            <a:spLocks noGrp="1"/>
          </p:cNvSpPr>
          <p:nvPr>
            <p:ph idx="1"/>
          </p:nvPr>
        </p:nvSpPr>
        <p:spPr>
          <a:xfrm>
            <a:off x="790905" y="1124744"/>
            <a:ext cx="7818015" cy="4882481"/>
          </a:xfrm>
        </p:spPr>
        <p:txBody>
          <a:bodyPr>
            <a:normAutofit lnSpcReduction="10000"/>
          </a:bodyPr>
          <a:lstStyle/>
          <a:p>
            <a:pPr marL="0" indent="0" algn="l">
              <a:buNone/>
            </a:pPr>
            <a:r>
              <a:rPr lang="ru-RU" sz="2400" b="1" i="0" dirty="0">
                <a:solidFill>
                  <a:schemeClr val="tx1"/>
                </a:solidFill>
                <a:effectLst/>
                <a:latin typeface="Calibri" panose="020F0502020204030204" pitchFamily="34" charset="0"/>
                <a:cs typeface="Calibri" panose="020F0502020204030204" pitchFamily="34" charset="0"/>
              </a:rPr>
              <a:t>«Дед, отец, сын»</a:t>
            </a:r>
            <a:endParaRPr lang="ru-RU" sz="2400" dirty="0">
              <a:solidFill>
                <a:schemeClr val="tx1"/>
              </a:solidFill>
              <a:latin typeface="Calibri" panose="020F0502020204030204" pitchFamily="34" charset="0"/>
              <a:cs typeface="Calibri" panose="020F0502020204030204" pitchFamily="34" charset="0"/>
            </a:endParaRPr>
          </a:p>
          <a:p>
            <a:pPr marL="0" indent="0" algn="l">
              <a:buNone/>
            </a:pPr>
            <a:r>
              <a:rPr lang="ru-RU" sz="2400" b="0" i="0" dirty="0">
                <a:solidFill>
                  <a:schemeClr val="tx1"/>
                </a:solidFill>
                <a:effectLst/>
                <a:latin typeface="Calibri" panose="020F0502020204030204" pitchFamily="34" charset="0"/>
                <a:cs typeface="Calibri" panose="020F0502020204030204" pitchFamily="34" charset="0"/>
              </a:rPr>
              <a:t>Данная схема имеет иерархическую структуру и предполагает использование комплекта из трёх наборов носителей. Раз в неделю делается полная копия дисков компьютера (</a:t>
            </a:r>
            <a:r>
              <a:rPr lang="ru-RU" sz="2400" b="0" i="1" dirty="0">
                <a:solidFill>
                  <a:schemeClr val="tx1"/>
                </a:solidFill>
                <a:effectLst/>
                <a:latin typeface="Calibri" panose="020F0502020204030204" pitchFamily="34" charset="0"/>
                <a:cs typeface="Calibri" panose="020F0502020204030204" pitchFamily="34" charset="0"/>
              </a:rPr>
              <a:t>«отец»</a:t>
            </a:r>
            <a:r>
              <a:rPr lang="ru-RU" sz="2400" b="0" i="0" dirty="0">
                <a:solidFill>
                  <a:schemeClr val="tx1"/>
                </a:solidFill>
                <a:effectLst/>
                <a:latin typeface="Calibri" panose="020F0502020204030204" pitchFamily="34" charset="0"/>
                <a:cs typeface="Calibri" panose="020F0502020204030204" pitchFamily="34" charset="0"/>
              </a:rPr>
              <a:t>), ежедневно же проводится инкрементальное (или дифференциальное) копирование (</a:t>
            </a:r>
            <a:r>
              <a:rPr lang="ru-RU" sz="2400" b="0" i="1" dirty="0">
                <a:solidFill>
                  <a:schemeClr val="tx1"/>
                </a:solidFill>
                <a:effectLst/>
                <a:latin typeface="Calibri" panose="020F0502020204030204" pitchFamily="34" charset="0"/>
                <a:cs typeface="Calibri" panose="020F0502020204030204" pitchFamily="34" charset="0"/>
              </a:rPr>
              <a:t>«сын»</a:t>
            </a:r>
            <a:r>
              <a:rPr lang="ru-RU" sz="2400" b="0" i="0" dirty="0">
                <a:solidFill>
                  <a:schemeClr val="tx1"/>
                </a:solidFill>
                <a:effectLst/>
                <a:latin typeface="Calibri" panose="020F0502020204030204" pitchFamily="34" charset="0"/>
                <a:cs typeface="Calibri" panose="020F0502020204030204" pitchFamily="34" charset="0"/>
              </a:rPr>
              <a:t>). Дополнительно раз в месяц проводится ещё одно полное копирование (</a:t>
            </a:r>
            <a:r>
              <a:rPr lang="ru-RU" sz="2400" b="0" i="1" dirty="0">
                <a:solidFill>
                  <a:schemeClr val="tx1"/>
                </a:solidFill>
                <a:effectLst/>
                <a:latin typeface="Calibri" panose="020F0502020204030204" pitchFamily="34" charset="0"/>
                <a:cs typeface="Calibri" panose="020F0502020204030204" pitchFamily="34" charset="0"/>
              </a:rPr>
              <a:t>«дед»</a:t>
            </a:r>
            <a:r>
              <a:rPr lang="ru-RU" sz="2400" b="0" i="0" dirty="0">
                <a:solidFill>
                  <a:schemeClr val="tx1"/>
                </a:solidFill>
                <a:effectLst/>
                <a:latin typeface="Calibri" panose="020F0502020204030204" pitchFamily="34" charset="0"/>
                <a:cs typeface="Calibri" panose="020F0502020204030204" pitchFamily="34" charset="0"/>
              </a:rPr>
              <a:t>). Состав ежедневного и еженедельного набора постоянен. Таким образом, по сравнению с простой ротацией в архиве содержатся только ежемесячные копии плюс последние еженедельные и ежедневные копии. Недостаток данной схемы состоит в том, что в архив попадают только данные, имевшиеся на конец месяца, а также в износе носителей.</a:t>
            </a:r>
          </a:p>
          <a:p>
            <a:endParaRPr lang="ru-RU" dirty="0"/>
          </a:p>
        </p:txBody>
      </p:sp>
      <p:sp>
        <p:nvSpPr>
          <p:cNvPr id="5" name="Стрелка влево 4">
            <a:hlinkClick r:id="rId2" action="ppaction://hlinksldjump"/>
            <a:extLst>
              <a:ext uri="{FF2B5EF4-FFF2-40B4-BE49-F238E27FC236}">
                <a16:creationId xmlns:a16="http://schemas.microsoft.com/office/drawing/2014/main" id="{76E21107-9FEB-407E-A208-242C4FD6649F}"/>
              </a:ext>
            </a:extLst>
          </p:cNvPr>
          <p:cNvSpPr/>
          <p:nvPr/>
        </p:nvSpPr>
        <p:spPr>
          <a:xfrm rot="10800000">
            <a:off x="7596336"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4">
            <a:hlinkClick r:id="rId3" action="ppaction://hlinksldjump"/>
            <a:extLst>
              <a:ext uri="{FF2B5EF4-FFF2-40B4-BE49-F238E27FC236}">
                <a16:creationId xmlns:a16="http://schemas.microsoft.com/office/drawing/2014/main" id="{F4E86CC5-819F-48EE-82FD-C8BCA1868E41}"/>
              </a:ext>
            </a:extLst>
          </p:cNvPr>
          <p:cNvSpPr/>
          <p:nvPr/>
        </p:nvSpPr>
        <p:spPr>
          <a:xfrm>
            <a:off x="322178"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13629046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96BFB1A-D46D-424F-A129-25EE51071D2F}"/>
              </a:ext>
            </a:extLst>
          </p:cNvPr>
          <p:cNvSpPr>
            <a:spLocks noGrp="1"/>
          </p:cNvSpPr>
          <p:nvPr>
            <p:ph idx="1"/>
          </p:nvPr>
        </p:nvSpPr>
        <p:spPr>
          <a:xfrm>
            <a:off x="1115616" y="1052736"/>
            <a:ext cx="7706816" cy="5218526"/>
          </a:xfrm>
        </p:spPr>
        <p:txBody>
          <a:bodyPr>
            <a:normAutofit/>
          </a:bodyPr>
          <a:lstStyle/>
          <a:p>
            <a:pPr marL="0" indent="0" algn="l">
              <a:buNone/>
            </a:pPr>
            <a:r>
              <a:rPr lang="ru-RU" sz="2400" b="1" i="0" dirty="0">
                <a:solidFill>
                  <a:srgbClr val="000000"/>
                </a:solidFill>
                <a:effectLst/>
                <a:latin typeface="Calibri" panose="020F0502020204030204" pitchFamily="34" charset="0"/>
                <a:cs typeface="Calibri" panose="020F0502020204030204" pitchFamily="34" charset="0"/>
              </a:rPr>
              <a:t>«</a:t>
            </a:r>
            <a:r>
              <a:rPr lang="ru-RU" sz="2400" b="1" i="0" u="sng" dirty="0">
                <a:solidFill>
                  <a:srgbClr val="0B0080"/>
                </a:solidFill>
                <a:effectLst/>
                <a:latin typeface="Calibri" panose="020F0502020204030204" pitchFamily="34" charset="0"/>
                <a:cs typeface="Calibri" panose="020F0502020204030204" pitchFamily="34" charset="0"/>
                <a:hlinkClick r:id="rId2"/>
              </a:rPr>
              <a:t>Ханойская башня</a:t>
            </a:r>
            <a:r>
              <a:rPr lang="ru-RU" sz="2400" b="1" i="0" dirty="0">
                <a:solidFill>
                  <a:srgbClr val="000000"/>
                </a:solidFill>
                <a:effectLst/>
                <a:latin typeface="Calibri" panose="020F0502020204030204" pitchFamily="34" charset="0"/>
                <a:cs typeface="Calibri" panose="020F0502020204030204" pitchFamily="34" charset="0"/>
              </a:rPr>
              <a:t>»</a:t>
            </a:r>
            <a:endParaRPr lang="ru-RU" sz="2400" dirty="0">
              <a:solidFill>
                <a:srgbClr val="54595D"/>
              </a:solidFill>
              <a:latin typeface="Calibri" panose="020F0502020204030204" pitchFamily="34" charset="0"/>
              <a:cs typeface="Calibri" panose="020F0502020204030204" pitchFamily="34" charset="0"/>
            </a:endParaRPr>
          </a:p>
          <a:p>
            <a:pPr marL="0" indent="0" algn="l">
              <a:buNone/>
            </a:pPr>
            <a:r>
              <a:rPr lang="ru-RU" sz="2400" b="0" i="0" dirty="0">
                <a:solidFill>
                  <a:srgbClr val="222222"/>
                </a:solidFill>
                <a:effectLst/>
                <a:latin typeface="Calibri" panose="020F0502020204030204" pitchFamily="34" charset="0"/>
                <a:cs typeface="Calibri" panose="020F0502020204030204" pitchFamily="34" charset="0"/>
              </a:rPr>
              <a:t>Схема призвана устранить некоторые из недостатков схемы простой ротации и ротации «Дед, отец, сын». Схема построена на применении нескольких наборов носителей. Каждый набор предназначен для недельного копирования, как в схеме простой ротации, но без изъятия полных копий. Иными словами, отдельный набор включает носитель с полной недельной копией и носители с ежедневными инкрементальными (дифференциальными) копиями. Специфическая проблема схемы «ханойская башня» — её более высокая сложность, чем у других схем.</a:t>
            </a:r>
          </a:p>
          <a:p>
            <a:endParaRPr lang="ru-RU" dirty="0"/>
          </a:p>
        </p:txBody>
      </p:sp>
    </p:spTree>
    <p:extLst>
      <p:ext uri="{BB962C8B-B14F-4D97-AF65-F5344CB8AC3E}">
        <p14:creationId xmlns:p14="http://schemas.microsoft.com/office/powerpoint/2010/main" val="38427538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5F7EA69-849F-47B6-8828-01D862E2F736}"/>
              </a:ext>
            </a:extLst>
          </p:cNvPr>
          <p:cNvSpPr>
            <a:spLocks noGrp="1"/>
          </p:cNvSpPr>
          <p:nvPr>
            <p:ph idx="1"/>
          </p:nvPr>
        </p:nvSpPr>
        <p:spPr>
          <a:xfrm>
            <a:off x="1187624" y="1268760"/>
            <a:ext cx="7418784" cy="5002502"/>
          </a:xfrm>
        </p:spPr>
        <p:txBody>
          <a:bodyPr>
            <a:normAutofit fontScale="92500" lnSpcReduction="20000"/>
          </a:bodyPr>
          <a:lstStyle/>
          <a:p>
            <a:pPr marL="0" indent="0" algn="l">
              <a:buNone/>
            </a:pPr>
            <a:r>
              <a:rPr lang="ru-RU" sz="2600" b="1" i="0" dirty="0">
                <a:solidFill>
                  <a:srgbClr val="000000"/>
                </a:solidFill>
                <a:effectLst/>
                <a:latin typeface="Calibri" panose="020F0502020204030204" pitchFamily="34" charset="0"/>
                <a:cs typeface="Calibri" panose="020F0502020204030204" pitchFamily="34" charset="0"/>
              </a:rPr>
              <a:t>«10 наборов»</a:t>
            </a:r>
            <a:endParaRPr lang="ru-RU" sz="2600" dirty="0">
              <a:solidFill>
                <a:srgbClr val="54595D"/>
              </a:solidFill>
              <a:latin typeface="Calibri" panose="020F0502020204030204" pitchFamily="34" charset="0"/>
              <a:cs typeface="Calibri" panose="020F0502020204030204" pitchFamily="34" charset="0"/>
            </a:endParaRPr>
          </a:p>
          <a:p>
            <a:pPr marL="0" indent="0" algn="l">
              <a:buNone/>
            </a:pPr>
            <a:r>
              <a:rPr lang="ru-RU" sz="2600" b="0" i="0" dirty="0">
                <a:solidFill>
                  <a:srgbClr val="222222"/>
                </a:solidFill>
                <a:effectLst/>
                <a:latin typeface="Calibri" panose="020F0502020204030204" pitchFamily="34" charset="0"/>
                <a:cs typeface="Calibri" panose="020F0502020204030204" pitchFamily="34" charset="0"/>
              </a:rPr>
              <a:t>Данная схема рассчитана на десять наборов носителей. Период из сорока недель делится на десять циклов. В течение цикла за каждым набором закреплён один день недели. По прошествии четырёхнедельного цикла номер набора сдвигается на один день. Иными словами, если в первом цикле за понедельник отвечал набор номер 1, а за вторник — номер 2, то во втором цикле за понедельник отвечает набор номер 2, а за вторник — номер 3. Такая схема позволяет равномерно распределить нагрузку, а следовательно, и износ между всеми носителями.</a:t>
            </a:r>
          </a:p>
          <a:p>
            <a:pPr marL="0" indent="0" algn="l">
              <a:buNone/>
            </a:pPr>
            <a:r>
              <a:rPr lang="ru-RU" sz="2600" b="0" i="0" dirty="0">
                <a:solidFill>
                  <a:srgbClr val="222222"/>
                </a:solidFill>
                <a:effectLst/>
                <a:latin typeface="Calibri" panose="020F0502020204030204" pitchFamily="34" charset="0"/>
                <a:cs typeface="Calibri" panose="020F0502020204030204" pitchFamily="34" charset="0"/>
              </a:rPr>
              <a:t>Схемы «Ханойская башня»</a:t>
            </a:r>
            <a:r>
              <a:rPr lang="ru-RU" sz="2600" baseline="30000" dirty="0">
                <a:solidFill>
                  <a:srgbClr val="222222"/>
                </a:solidFill>
                <a:latin typeface="Calibri" panose="020F0502020204030204" pitchFamily="34" charset="0"/>
                <a:cs typeface="Calibri" panose="020F0502020204030204" pitchFamily="34" charset="0"/>
              </a:rPr>
              <a:t> </a:t>
            </a:r>
            <a:r>
              <a:rPr lang="ru-RU" sz="2600" b="0" i="0" dirty="0">
                <a:solidFill>
                  <a:srgbClr val="222222"/>
                </a:solidFill>
                <a:effectLst/>
                <a:latin typeface="Calibri" panose="020F0502020204030204" pitchFamily="34" charset="0"/>
                <a:cs typeface="Calibri" panose="020F0502020204030204" pitchFamily="34" charset="0"/>
              </a:rPr>
              <a:t>и «10 наборов» используются нечасто, так как многие системы резервного копирования их не поддерживают.</a:t>
            </a:r>
          </a:p>
          <a:p>
            <a:endParaRPr lang="ru-RU" dirty="0"/>
          </a:p>
        </p:txBody>
      </p:sp>
    </p:spTree>
    <p:extLst>
      <p:ext uri="{BB962C8B-B14F-4D97-AF65-F5344CB8AC3E}">
        <p14:creationId xmlns:p14="http://schemas.microsoft.com/office/powerpoint/2010/main" val="11214620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9D6D31AA-37CB-4D9D-AA84-F77687049584}"/>
              </a:ext>
            </a:extLst>
          </p:cNvPr>
          <p:cNvSpPr>
            <a:spLocks noGrp="1"/>
          </p:cNvSpPr>
          <p:nvPr>
            <p:ph idx="1"/>
          </p:nvPr>
        </p:nvSpPr>
        <p:spPr>
          <a:xfrm>
            <a:off x="2123728" y="2996952"/>
            <a:ext cx="6120680" cy="1370782"/>
          </a:xfrm>
        </p:spPr>
        <p:txBody>
          <a:bodyPr>
            <a:normAutofit/>
          </a:bodyPr>
          <a:lstStyle/>
          <a:p>
            <a:pPr marL="0" indent="0">
              <a:buNone/>
            </a:pPr>
            <a:r>
              <a:rPr lang="ru-RU" sz="4000" dirty="0">
                <a:latin typeface="Calibri" panose="020F0502020204030204" pitchFamily="34" charset="0"/>
                <a:cs typeface="Calibri" panose="020F0502020204030204" pitchFamily="34" charset="0"/>
              </a:rPr>
              <a:t>Спасибо за внимание!</a:t>
            </a:r>
          </a:p>
        </p:txBody>
      </p:sp>
      <p:sp>
        <p:nvSpPr>
          <p:cNvPr id="5" name="Стрелка влево 4">
            <a:hlinkClick r:id="rId2" action="ppaction://hlinksldjump"/>
            <a:extLst>
              <a:ext uri="{FF2B5EF4-FFF2-40B4-BE49-F238E27FC236}">
                <a16:creationId xmlns:a16="http://schemas.microsoft.com/office/drawing/2014/main" id="{5CE91DFA-F537-4A3D-9D56-C97FA9868A4A}"/>
              </a:ext>
            </a:extLst>
          </p:cNvPr>
          <p:cNvSpPr/>
          <p:nvPr/>
        </p:nvSpPr>
        <p:spPr>
          <a:xfrm>
            <a:off x="322178"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1206864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3">
                                            <p:txEl>
                                              <p:pRg st="0" end="0"/>
                                            </p:txEl>
                                          </p:spTgt>
                                        </p:tgtEl>
                                        <p:attrNameLst>
                                          <p:attrName>r</p:attrName>
                                        </p:attrNameLst>
                                      </p:cBhvr>
                                    </p:animRot>
                                    <p:animRot by="-240000">
                                      <p:cBhvr>
                                        <p:cTn id="7" dur="200" fill="hold">
                                          <p:stCondLst>
                                            <p:cond delay="200"/>
                                          </p:stCondLst>
                                        </p:cTn>
                                        <p:tgtEl>
                                          <p:spTgt spid="3">
                                            <p:txEl>
                                              <p:pRg st="0" end="0"/>
                                            </p:txEl>
                                          </p:spTgt>
                                        </p:tgtEl>
                                        <p:attrNameLst>
                                          <p:attrName>r</p:attrName>
                                        </p:attrNameLst>
                                      </p:cBhvr>
                                    </p:animRot>
                                    <p:animRot by="240000">
                                      <p:cBhvr>
                                        <p:cTn id="8" dur="200" fill="hold">
                                          <p:stCondLst>
                                            <p:cond delay="400"/>
                                          </p:stCondLst>
                                        </p:cTn>
                                        <p:tgtEl>
                                          <p:spTgt spid="3">
                                            <p:txEl>
                                              <p:pRg st="0" end="0"/>
                                            </p:txEl>
                                          </p:spTgt>
                                        </p:tgtEl>
                                        <p:attrNameLst>
                                          <p:attrName>r</p:attrName>
                                        </p:attrNameLst>
                                      </p:cBhvr>
                                    </p:animRot>
                                    <p:animRot by="-240000">
                                      <p:cBhvr>
                                        <p:cTn id="9" dur="200" fill="hold">
                                          <p:stCondLst>
                                            <p:cond delay="600"/>
                                          </p:stCondLst>
                                        </p:cTn>
                                        <p:tgtEl>
                                          <p:spTgt spid="3">
                                            <p:txEl>
                                              <p:pRg st="0" end="0"/>
                                            </p:txEl>
                                          </p:spTgt>
                                        </p:tgtEl>
                                        <p:attrNameLst>
                                          <p:attrName>r</p:attrName>
                                        </p:attrNameLst>
                                      </p:cBhvr>
                                    </p:animRot>
                                    <p:animRot by="120000">
                                      <p:cBhvr>
                                        <p:cTn id="10" dur="200" fill="hold">
                                          <p:stCondLst>
                                            <p:cond delay="80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3" y="1196752"/>
            <a:ext cx="7634197" cy="3096344"/>
          </a:xfrm>
        </p:spPr>
        <p:txBody>
          <a:bodyPr>
            <a:normAutofit/>
          </a:bodyPr>
          <a:lstStyle/>
          <a:p>
            <a:r>
              <a:rPr lang="ru-RU" sz="2400" b="1" dirty="0">
                <a:latin typeface="Calibri" panose="020F0502020204030204" pitchFamily="34" charset="0"/>
                <a:cs typeface="Calibri" panose="020F0502020204030204" pitchFamily="34" charset="0"/>
              </a:rPr>
              <a:t>Резервное копирование</a:t>
            </a:r>
            <a:r>
              <a:rPr lang="ru-RU" sz="2400" dirty="0">
                <a:latin typeface="Calibri" panose="020F0502020204030204" pitchFamily="34" charset="0"/>
                <a:cs typeface="Calibri" panose="020F0502020204030204" pitchFamily="34" charset="0"/>
              </a:rPr>
              <a:t> (</a:t>
            </a:r>
            <a:r>
              <a:rPr lang="ru-RU" sz="2400" dirty="0">
                <a:latin typeface="Calibri" panose="020F0502020204030204" pitchFamily="34" charset="0"/>
                <a:cs typeface="Calibri" panose="020F0502020204030204" pitchFamily="34" charset="0"/>
                <a:hlinkClick r:id="rId2" tooltip="Английский язык"/>
              </a:rPr>
              <a:t>англ.</a:t>
            </a:r>
            <a:r>
              <a:rPr lang="ru-RU" sz="2400" dirty="0">
                <a:latin typeface="Calibri" panose="020F0502020204030204" pitchFamily="34" charset="0"/>
                <a:cs typeface="Calibri" panose="020F0502020204030204" pitchFamily="34" charset="0"/>
              </a:rPr>
              <a:t> </a:t>
            </a:r>
            <a:r>
              <a:rPr lang="ru-RU" sz="2400" i="1" dirty="0" err="1">
                <a:latin typeface="Calibri" panose="020F0502020204030204" pitchFamily="34" charset="0"/>
                <a:cs typeface="Calibri" panose="020F0502020204030204" pitchFamily="34" charset="0"/>
              </a:rPr>
              <a:t>backup</a:t>
            </a:r>
            <a:r>
              <a:rPr lang="ru-RU" sz="2400" i="1" dirty="0">
                <a:latin typeface="Calibri" panose="020F0502020204030204" pitchFamily="34" charset="0"/>
                <a:cs typeface="Calibri" panose="020F0502020204030204" pitchFamily="34" charset="0"/>
              </a:rPr>
              <a:t> </a:t>
            </a:r>
            <a:r>
              <a:rPr lang="ru-RU" sz="2400" i="1" dirty="0" err="1">
                <a:latin typeface="Calibri" panose="020F0502020204030204" pitchFamily="34" charset="0"/>
                <a:cs typeface="Calibri" panose="020F0502020204030204" pitchFamily="34" charset="0"/>
              </a:rPr>
              <a:t>copy</a:t>
            </a:r>
            <a:r>
              <a:rPr lang="ru-RU" sz="2400" dirty="0">
                <a:latin typeface="Calibri" panose="020F0502020204030204" pitchFamily="34" charset="0"/>
                <a:cs typeface="Calibri" panose="020F0502020204030204" pitchFamily="34" charset="0"/>
              </a:rPr>
              <a:t>) — процесс создания копии данных на носителе (жёстком диске, дискете и т. д.), предназначенном для </a:t>
            </a:r>
            <a:r>
              <a:rPr lang="ru-RU" sz="2400" dirty="0">
                <a:latin typeface="Calibri" panose="020F0502020204030204" pitchFamily="34" charset="0"/>
                <a:cs typeface="Calibri" panose="020F0502020204030204" pitchFamily="34" charset="0"/>
                <a:hlinkClick r:id="rId3" tooltip="Восстановление данных"/>
              </a:rPr>
              <a:t>восстановления данных</a:t>
            </a:r>
            <a:r>
              <a:rPr lang="ru-RU" sz="2400" dirty="0">
                <a:latin typeface="Calibri" panose="020F0502020204030204" pitchFamily="34" charset="0"/>
                <a:cs typeface="Calibri" panose="020F0502020204030204" pitchFamily="34" charset="0"/>
              </a:rPr>
              <a:t> в оригинальном или новом месте их расположения в случае их повреждения или разрушения.</a:t>
            </a:r>
            <a:endParaRPr lang="ru-RU" sz="2400" dirty="0">
              <a:solidFill>
                <a:srgbClr val="7030A0"/>
              </a:solidFill>
              <a:latin typeface="Calibri" panose="020F0502020204030204" pitchFamily="34" charset="0"/>
              <a:cs typeface="Calibri" panose="020F0502020204030204" pitchFamily="34" charset="0"/>
            </a:endParaRPr>
          </a:p>
        </p:txBody>
      </p:sp>
      <p:sp>
        <p:nvSpPr>
          <p:cNvPr id="5" name="Стрелка влево 4">
            <a:hlinkClick r:id="rId4" action="ppaction://hlinksldjump"/>
            <a:extLst>
              <a:ext uri="{FF2B5EF4-FFF2-40B4-BE49-F238E27FC236}">
                <a16:creationId xmlns:a16="http://schemas.microsoft.com/office/drawing/2014/main" id="{C5948860-468E-4E3B-BAEC-541D75E38710}"/>
              </a:ext>
            </a:extLst>
          </p:cNvPr>
          <p:cNvSpPr/>
          <p:nvPr/>
        </p:nvSpPr>
        <p:spPr>
          <a:xfrm>
            <a:off x="322178"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4">
            <a:hlinkClick r:id="rId5" action="ppaction://hlinksldjump"/>
            <a:extLst>
              <a:ext uri="{FF2B5EF4-FFF2-40B4-BE49-F238E27FC236}">
                <a16:creationId xmlns:a16="http://schemas.microsoft.com/office/drawing/2014/main" id="{057C7CD5-2D7C-4BD6-9BAD-B5EC163ADD6C}"/>
              </a:ext>
            </a:extLst>
          </p:cNvPr>
          <p:cNvSpPr/>
          <p:nvPr/>
        </p:nvSpPr>
        <p:spPr>
          <a:xfrm rot="10800000">
            <a:off x="7596336"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32576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5736" y="193204"/>
            <a:ext cx="7035601" cy="1143000"/>
          </a:xfrm>
        </p:spPr>
        <p:txBody>
          <a:bodyPr>
            <a:normAutofit fontScale="90000"/>
          </a:bodyPr>
          <a:lstStyle/>
          <a:p>
            <a:r>
              <a:rPr lang="ru-RU" sz="4000" b="0" i="0" dirty="0">
                <a:solidFill>
                  <a:srgbClr val="000000"/>
                </a:solidFill>
                <a:effectLst/>
                <a:latin typeface="Calibri" panose="020F0502020204030204" pitchFamily="34" charset="0"/>
                <a:cs typeface="Calibri" panose="020F0502020204030204" pitchFamily="34" charset="0"/>
              </a:rPr>
              <a:t>Наименование операций</a:t>
            </a:r>
            <a:br>
              <a:rPr lang="ru-RU" b="0" i="0" dirty="0">
                <a:solidFill>
                  <a:srgbClr val="000000"/>
                </a:solidFill>
                <a:effectLst/>
                <a:latin typeface="Linux Libertine"/>
              </a:rPr>
            </a:br>
            <a:endParaRPr lang="ru-RU" dirty="0">
              <a:solidFill>
                <a:srgbClr val="7030A0"/>
              </a:solidFill>
              <a:latin typeface="Calibri" panose="020F0502020204030204" pitchFamily="34" charset="0"/>
              <a:cs typeface="Calibri" panose="020F0502020204030204" pitchFamily="34" charset="0"/>
            </a:endParaRPr>
          </a:p>
        </p:txBody>
      </p:sp>
      <p:sp>
        <p:nvSpPr>
          <p:cNvPr id="3" name="Объект 2"/>
          <p:cNvSpPr>
            <a:spLocks noGrp="1"/>
          </p:cNvSpPr>
          <p:nvPr>
            <p:ph idx="1"/>
          </p:nvPr>
        </p:nvSpPr>
        <p:spPr>
          <a:xfrm>
            <a:off x="489386" y="1844824"/>
            <a:ext cx="8686800" cy="4525963"/>
          </a:xfrm>
        </p:spPr>
        <p:txBody>
          <a:bodyPr>
            <a:normAutofit/>
          </a:bodyPr>
          <a:lstStyle/>
          <a:p>
            <a:r>
              <a:rPr lang="ru-RU" sz="2400" dirty="0">
                <a:solidFill>
                  <a:schemeClr val="tx1"/>
                </a:solidFill>
                <a:latin typeface="Calibri" panose="020F0502020204030204" pitchFamily="34" charset="0"/>
                <a:cs typeface="Calibri" panose="020F0502020204030204" pitchFamily="34" charset="0"/>
              </a:rPr>
              <a:t>Резервное копирование данных (резервное дублирование данных) — процесс создания копии данных.</a:t>
            </a:r>
          </a:p>
          <a:p>
            <a:r>
              <a:rPr lang="ru-RU" sz="2400" dirty="0">
                <a:solidFill>
                  <a:schemeClr val="tx1"/>
                </a:solidFill>
                <a:latin typeface="Calibri" panose="020F0502020204030204" pitchFamily="34" charset="0"/>
                <a:cs typeface="Calibri" panose="020F0502020204030204" pitchFamily="34" charset="0"/>
              </a:rPr>
              <a:t>Восстановление данных — процесс восстановления в оригинальном месте.</a:t>
            </a:r>
          </a:p>
          <a:p>
            <a:pPr marL="0" indent="0">
              <a:buNone/>
            </a:pPr>
            <a:endParaRPr lang="ru-RU" sz="2400" dirty="0">
              <a:solidFill>
                <a:srgbClr val="7030A0"/>
              </a:solidFill>
              <a:latin typeface="Calibri" panose="020F0502020204030204" pitchFamily="34" charset="0"/>
              <a:cs typeface="Calibri" panose="020F0502020204030204" pitchFamily="34" charset="0"/>
            </a:endParaRPr>
          </a:p>
        </p:txBody>
      </p:sp>
      <p:sp>
        <p:nvSpPr>
          <p:cNvPr id="5" name="Стрелка влево 4">
            <a:hlinkClick r:id="rId2" action="ppaction://hlinksldjump"/>
            <a:extLst>
              <a:ext uri="{FF2B5EF4-FFF2-40B4-BE49-F238E27FC236}">
                <a16:creationId xmlns:a16="http://schemas.microsoft.com/office/drawing/2014/main" id="{D19CA072-B930-4EBC-A9FA-EFBDBDF6502C}"/>
              </a:ext>
            </a:extLst>
          </p:cNvPr>
          <p:cNvSpPr/>
          <p:nvPr/>
        </p:nvSpPr>
        <p:spPr>
          <a:xfrm>
            <a:off x="322178"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4">
            <a:hlinkClick r:id="rId3" action="ppaction://hlinksldjump"/>
            <a:extLst>
              <a:ext uri="{FF2B5EF4-FFF2-40B4-BE49-F238E27FC236}">
                <a16:creationId xmlns:a16="http://schemas.microsoft.com/office/drawing/2014/main" id="{CAA899F9-5C61-43AB-A793-6B52FF8BED85}"/>
              </a:ext>
            </a:extLst>
          </p:cNvPr>
          <p:cNvSpPr/>
          <p:nvPr/>
        </p:nvSpPr>
        <p:spPr>
          <a:xfrm rot="10800000">
            <a:off x="7596336"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5425148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79912" y="355139"/>
            <a:ext cx="2592288" cy="1143000"/>
          </a:xfrm>
        </p:spPr>
        <p:txBody>
          <a:bodyPr>
            <a:normAutofit fontScale="90000"/>
          </a:bodyPr>
          <a:lstStyle/>
          <a:p>
            <a:r>
              <a:rPr lang="ru-RU" sz="4000" b="0" i="0" dirty="0">
                <a:solidFill>
                  <a:srgbClr val="000000"/>
                </a:solidFill>
                <a:effectLst/>
                <a:latin typeface="Calibri" panose="020F0502020204030204" pitchFamily="34" charset="0"/>
                <a:cs typeface="Calibri" panose="020F0502020204030204" pitchFamily="34" charset="0"/>
              </a:rPr>
              <a:t>Цель</a:t>
            </a:r>
            <a:br>
              <a:rPr lang="ru-RU" b="0" i="0" dirty="0">
                <a:solidFill>
                  <a:srgbClr val="000000"/>
                </a:solidFill>
                <a:effectLst/>
                <a:latin typeface="Calibri" panose="020F0502020204030204" pitchFamily="34" charset="0"/>
                <a:cs typeface="Calibri" panose="020F0502020204030204" pitchFamily="34" charset="0"/>
              </a:rPr>
            </a:br>
            <a:endParaRPr lang="ru-RU" dirty="0">
              <a:solidFill>
                <a:srgbClr val="7030A0"/>
              </a:solidFill>
              <a:latin typeface="Calibri" panose="020F0502020204030204" pitchFamily="34" charset="0"/>
              <a:cs typeface="Calibri" panose="020F0502020204030204" pitchFamily="34" charset="0"/>
            </a:endParaRPr>
          </a:p>
        </p:txBody>
      </p:sp>
      <p:sp>
        <p:nvSpPr>
          <p:cNvPr id="3" name="Объект 2"/>
          <p:cNvSpPr>
            <a:spLocks noGrp="1"/>
          </p:cNvSpPr>
          <p:nvPr>
            <p:ph idx="1"/>
          </p:nvPr>
        </p:nvSpPr>
        <p:spPr>
          <a:xfrm>
            <a:off x="610210" y="1844824"/>
            <a:ext cx="8686800" cy="4525963"/>
          </a:xfrm>
        </p:spPr>
        <p:txBody>
          <a:bodyPr>
            <a:normAutofit/>
          </a:bodyPr>
          <a:lstStyle/>
          <a:p>
            <a:r>
              <a:rPr lang="ru-RU" sz="2400" dirty="0">
                <a:solidFill>
                  <a:schemeClr val="tx1"/>
                </a:solidFill>
                <a:latin typeface="Calibri" panose="020F0502020204030204" pitchFamily="34" charset="0"/>
                <a:cs typeface="Calibri" panose="020F0502020204030204" pitchFamily="34" charset="0"/>
              </a:rPr>
              <a:t>Резервное копирование необходимо для возможности быстрого и недорогого </a:t>
            </a:r>
            <a:r>
              <a:rPr lang="ru-RU" sz="2400" dirty="0">
                <a:solidFill>
                  <a:schemeClr val="tx1"/>
                </a:solidFill>
                <a:latin typeface="Calibri" panose="020F0502020204030204" pitchFamily="34" charset="0"/>
                <a:cs typeface="Calibri" panose="020F0502020204030204" pitchFamily="34" charset="0"/>
                <a:hlinkClick r:id="rId2" tooltip="Восстановление данных">
                  <a:extLst>
                    <a:ext uri="{A12FA001-AC4F-418D-AE19-62706E023703}">
                      <ahyp:hlinkClr xmlns:ahyp="http://schemas.microsoft.com/office/drawing/2018/hyperlinkcolor" val="tx"/>
                    </a:ext>
                  </a:extLst>
                </a:hlinkClick>
              </a:rPr>
              <a:t>восстановления информации</a:t>
            </a:r>
            <a:r>
              <a:rPr lang="ru-RU" sz="2400" dirty="0">
                <a:solidFill>
                  <a:schemeClr val="tx1"/>
                </a:solidFill>
                <a:latin typeface="Calibri" panose="020F0502020204030204" pitchFamily="34" charset="0"/>
                <a:cs typeface="Calibri" panose="020F0502020204030204" pitchFamily="34" charset="0"/>
              </a:rPr>
              <a:t> (документов, программ, настроек и т. д.) в случае утери рабочей копии информации по какой-либо причине.</a:t>
            </a:r>
          </a:p>
          <a:p>
            <a:r>
              <a:rPr lang="ru-RU" sz="2400" dirty="0">
                <a:solidFill>
                  <a:schemeClr val="tx1"/>
                </a:solidFill>
                <a:latin typeface="Calibri" panose="020F0502020204030204" pitchFamily="34" charset="0"/>
                <a:cs typeface="Calibri" panose="020F0502020204030204" pitchFamily="34" charset="0"/>
              </a:rPr>
              <a:t>Кроме этого, решается проблема передачи данных и работы с </a:t>
            </a:r>
            <a:r>
              <a:rPr lang="ru-RU" sz="2400" dirty="0">
                <a:solidFill>
                  <a:schemeClr val="tx1"/>
                </a:solidFill>
                <a:latin typeface="Calibri" panose="020F0502020204030204" pitchFamily="34" charset="0"/>
                <a:cs typeface="Calibri" panose="020F0502020204030204" pitchFamily="34" charset="0"/>
                <a:hlinkClick r:id="rId3" tooltip="Общий ресурс">
                  <a:extLst>
                    <a:ext uri="{A12FA001-AC4F-418D-AE19-62706E023703}">
                      <ahyp:hlinkClr xmlns:ahyp="http://schemas.microsoft.com/office/drawing/2018/hyperlinkcolor" val="tx"/>
                    </a:ext>
                  </a:extLst>
                </a:hlinkClick>
              </a:rPr>
              <a:t>общими документами</a:t>
            </a:r>
            <a:r>
              <a:rPr lang="ru-RU" sz="2400" dirty="0">
                <a:solidFill>
                  <a:schemeClr val="tx1"/>
                </a:solidFill>
                <a:latin typeface="Calibri" panose="020F0502020204030204" pitchFamily="34" charset="0"/>
                <a:cs typeface="Calibri" panose="020F0502020204030204" pitchFamily="34" charset="0"/>
              </a:rPr>
              <a:t>.</a:t>
            </a:r>
          </a:p>
          <a:p>
            <a:pPr marL="0" indent="0">
              <a:buNone/>
            </a:pPr>
            <a:endParaRPr lang="ru-RU" sz="2400" dirty="0">
              <a:solidFill>
                <a:srgbClr val="7030A0"/>
              </a:solidFill>
              <a:latin typeface="Calibri" panose="020F0502020204030204" pitchFamily="34" charset="0"/>
              <a:cs typeface="Calibri" panose="020F0502020204030204" pitchFamily="34" charset="0"/>
            </a:endParaRPr>
          </a:p>
        </p:txBody>
      </p:sp>
      <p:sp>
        <p:nvSpPr>
          <p:cNvPr id="7" name="Стрелка влево 4">
            <a:hlinkClick r:id="rId4" action="ppaction://hlinksldjump"/>
            <a:extLst>
              <a:ext uri="{FF2B5EF4-FFF2-40B4-BE49-F238E27FC236}">
                <a16:creationId xmlns:a16="http://schemas.microsoft.com/office/drawing/2014/main" id="{A52474F5-ABC1-44D0-8A01-D78B40310EA0}"/>
              </a:ext>
            </a:extLst>
          </p:cNvPr>
          <p:cNvSpPr/>
          <p:nvPr/>
        </p:nvSpPr>
        <p:spPr>
          <a:xfrm>
            <a:off x="322178"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лево 4">
            <a:hlinkClick r:id="rId5" action="ppaction://hlinksldjump"/>
            <a:extLst>
              <a:ext uri="{FF2B5EF4-FFF2-40B4-BE49-F238E27FC236}">
                <a16:creationId xmlns:a16="http://schemas.microsoft.com/office/drawing/2014/main" id="{264C9167-635A-43A3-BB9B-FCEEC7E6D76B}"/>
              </a:ext>
            </a:extLst>
          </p:cNvPr>
          <p:cNvSpPr/>
          <p:nvPr/>
        </p:nvSpPr>
        <p:spPr>
          <a:xfrm rot="10800000">
            <a:off x="7596336"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7851962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62563"/>
            <a:ext cx="8229600" cy="1143000"/>
          </a:xfrm>
        </p:spPr>
        <p:txBody>
          <a:bodyPr>
            <a:normAutofit fontScale="90000"/>
          </a:bodyPr>
          <a:lstStyle/>
          <a:p>
            <a:pPr algn="ctr"/>
            <a:r>
              <a:rPr lang="ru-RU" sz="4000" b="0" i="0" dirty="0">
                <a:solidFill>
                  <a:srgbClr val="000000"/>
                </a:solidFill>
                <a:effectLst/>
                <a:latin typeface="Calibri" panose="020F0502020204030204" pitchFamily="34" charset="0"/>
                <a:cs typeface="Calibri" panose="020F0502020204030204" pitchFamily="34" charset="0"/>
              </a:rPr>
              <a:t>Требования к системе резервного копирования</a:t>
            </a:r>
            <a:br>
              <a:rPr lang="ru-RU" b="0" i="0" dirty="0">
                <a:solidFill>
                  <a:srgbClr val="000000"/>
                </a:solidFill>
                <a:effectLst/>
                <a:latin typeface="Linux Libertine"/>
              </a:rPr>
            </a:br>
            <a:endParaRPr lang="ru-RU" dirty="0">
              <a:solidFill>
                <a:srgbClr val="7030A0"/>
              </a:solidFill>
              <a:latin typeface="Calibri" panose="020F0502020204030204" pitchFamily="34" charset="0"/>
              <a:cs typeface="Calibri" panose="020F0502020204030204" pitchFamily="34" charset="0"/>
            </a:endParaRPr>
          </a:p>
        </p:txBody>
      </p:sp>
      <p:sp>
        <p:nvSpPr>
          <p:cNvPr id="3" name="Объект 2"/>
          <p:cNvSpPr>
            <a:spLocks noGrp="1"/>
          </p:cNvSpPr>
          <p:nvPr>
            <p:ph idx="1"/>
          </p:nvPr>
        </p:nvSpPr>
        <p:spPr>
          <a:xfrm>
            <a:off x="610210" y="1716755"/>
            <a:ext cx="7924190" cy="4505659"/>
          </a:xfrm>
        </p:spPr>
        <p:txBody>
          <a:bodyPr>
            <a:normAutofit/>
          </a:bodyPr>
          <a:lstStyle/>
          <a:p>
            <a:r>
              <a:rPr lang="ru-RU" sz="2400" dirty="0">
                <a:solidFill>
                  <a:schemeClr val="tx1"/>
                </a:solidFill>
                <a:latin typeface="Calibri" panose="020F0502020204030204" pitchFamily="34" charset="0"/>
                <a:cs typeface="Calibri" panose="020F0502020204030204" pitchFamily="34" charset="0"/>
                <a:hlinkClick r:id="rId2" tooltip="Надёжность">
                  <a:extLst>
                    <a:ext uri="{A12FA001-AC4F-418D-AE19-62706E023703}">
                      <ahyp:hlinkClr xmlns:ahyp="http://schemas.microsoft.com/office/drawing/2018/hyperlinkcolor" val="tx"/>
                    </a:ext>
                  </a:extLst>
                </a:hlinkClick>
              </a:rPr>
              <a:t>Надёжность</a:t>
            </a:r>
            <a:r>
              <a:rPr lang="ru-RU" sz="2400" dirty="0">
                <a:solidFill>
                  <a:schemeClr val="tx1"/>
                </a:solidFill>
                <a:latin typeface="Calibri" panose="020F0502020204030204" pitchFamily="34" charset="0"/>
                <a:cs typeface="Calibri" panose="020F0502020204030204" pitchFamily="34" charset="0"/>
              </a:rPr>
              <a:t> хранения информации — обеспечивается применением </a:t>
            </a:r>
            <a:r>
              <a:rPr lang="ru-RU" sz="2400" dirty="0">
                <a:solidFill>
                  <a:schemeClr val="tx1"/>
                </a:solidFill>
                <a:latin typeface="Calibri" panose="020F0502020204030204" pitchFamily="34" charset="0"/>
                <a:cs typeface="Calibri" panose="020F0502020204030204" pitchFamily="34" charset="0"/>
                <a:hlinkClick r:id="rId3" tooltip="Отказоустойчивость">
                  <a:extLst>
                    <a:ext uri="{A12FA001-AC4F-418D-AE19-62706E023703}">
                      <ahyp:hlinkClr xmlns:ahyp="http://schemas.microsoft.com/office/drawing/2018/hyperlinkcolor" val="tx"/>
                    </a:ext>
                  </a:extLst>
                </a:hlinkClick>
              </a:rPr>
              <a:t>отказоустойчивого</a:t>
            </a:r>
            <a:r>
              <a:rPr lang="ru-RU" sz="2400" dirty="0">
                <a:solidFill>
                  <a:schemeClr val="tx1"/>
                </a:solidFill>
                <a:latin typeface="Calibri" panose="020F0502020204030204" pitchFamily="34" charset="0"/>
                <a:cs typeface="Calibri" panose="020F0502020204030204" pitchFamily="34" charset="0"/>
              </a:rPr>
              <a:t> оборудования систем хранения, дублированием информации и заменой утерянной копии другой в случае уничтожения одной из копий (в том числе как часть отказоустойчивости).</a:t>
            </a:r>
          </a:p>
          <a:p>
            <a:r>
              <a:rPr lang="ru-RU" sz="2400" dirty="0" err="1">
                <a:solidFill>
                  <a:schemeClr val="tx1"/>
                </a:solidFill>
                <a:latin typeface="Calibri" panose="020F0502020204030204" pitchFamily="34" charset="0"/>
                <a:cs typeface="Calibri" panose="020F0502020204030204" pitchFamily="34" charset="0"/>
              </a:rPr>
              <a:t>Многоплатформенность</a:t>
            </a:r>
            <a:r>
              <a:rPr lang="ru-RU" sz="2400" dirty="0">
                <a:solidFill>
                  <a:schemeClr val="tx1"/>
                </a:solidFill>
                <a:latin typeface="Calibri" panose="020F0502020204030204" pitchFamily="34" charset="0"/>
                <a:cs typeface="Calibri" panose="020F0502020204030204" pitchFamily="34" charset="0"/>
              </a:rPr>
              <a:t> - полноценное функционирование системы резервного копирования в </a:t>
            </a:r>
            <a:r>
              <a:rPr lang="ru-RU" sz="2400" dirty="0">
                <a:solidFill>
                  <a:schemeClr val="tx1"/>
                </a:solidFill>
                <a:latin typeface="Calibri" panose="020F0502020204030204" pitchFamily="34" charset="0"/>
                <a:cs typeface="Calibri" panose="020F0502020204030204" pitchFamily="34" charset="0"/>
                <a:hlinkClick r:id="rId4" tooltip="Гетерогенная компьютерная сеть">
                  <a:extLst>
                    <a:ext uri="{A12FA001-AC4F-418D-AE19-62706E023703}">
                      <ahyp:hlinkClr xmlns:ahyp="http://schemas.microsoft.com/office/drawing/2018/hyperlinkcolor" val="tx"/>
                    </a:ext>
                  </a:extLst>
                </a:hlinkClick>
              </a:rPr>
              <a:t>гетерогенной сети</a:t>
            </a:r>
            <a:r>
              <a:rPr lang="ru-RU" sz="2400" dirty="0">
                <a:solidFill>
                  <a:schemeClr val="tx1"/>
                </a:solidFill>
                <a:latin typeface="Calibri" panose="020F0502020204030204" pitchFamily="34" charset="0"/>
                <a:cs typeface="Calibri" panose="020F0502020204030204" pitchFamily="34" charset="0"/>
              </a:rPr>
              <a:t> предполагает, что её серверная часть будет работать в различных операционных средах и поддерживать клиенты на самых разных аппаратно-программных платформах.</a:t>
            </a:r>
          </a:p>
          <a:p>
            <a:pPr marL="0" indent="0">
              <a:buNone/>
            </a:pPr>
            <a:endParaRPr lang="ru-RU" sz="2400" dirty="0">
              <a:solidFill>
                <a:srgbClr val="7030A0"/>
              </a:solidFill>
              <a:latin typeface="Calibri" panose="020F0502020204030204" pitchFamily="34" charset="0"/>
              <a:cs typeface="Calibri" panose="020F0502020204030204" pitchFamily="34" charset="0"/>
            </a:endParaRPr>
          </a:p>
        </p:txBody>
      </p:sp>
      <p:sp>
        <p:nvSpPr>
          <p:cNvPr id="7" name="Стрелка влево 4">
            <a:hlinkClick r:id="rId5" action="ppaction://hlinksldjump"/>
            <a:extLst>
              <a:ext uri="{FF2B5EF4-FFF2-40B4-BE49-F238E27FC236}">
                <a16:creationId xmlns:a16="http://schemas.microsoft.com/office/drawing/2014/main" id="{205D72CA-4D6A-4BBB-8E3E-FB6C9F81680B}"/>
              </a:ext>
            </a:extLst>
          </p:cNvPr>
          <p:cNvSpPr/>
          <p:nvPr/>
        </p:nvSpPr>
        <p:spPr>
          <a:xfrm>
            <a:off x="322178"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лево 4">
            <a:hlinkClick r:id="rId6" action="ppaction://hlinksldjump"/>
            <a:extLst>
              <a:ext uri="{FF2B5EF4-FFF2-40B4-BE49-F238E27FC236}">
                <a16:creationId xmlns:a16="http://schemas.microsoft.com/office/drawing/2014/main" id="{D5699EF0-6ED8-4CBB-92D7-A0691F1857FE}"/>
              </a:ext>
            </a:extLst>
          </p:cNvPr>
          <p:cNvSpPr/>
          <p:nvPr/>
        </p:nvSpPr>
        <p:spPr>
          <a:xfrm rot="10800000">
            <a:off x="7596336"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21707443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166018"/>
            <a:ext cx="8686800" cy="4525963"/>
          </a:xfrm>
        </p:spPr>
        <p:txBody>
          <a:bodyPr>
            <a:noAutofit/>
          </a:bodyPr>
          <a:lstStyle/>
          <a:p>
            <a:r>
              <a:rPr lang="ru-RU" sz="2400" dirty="0">
                <a:solidFill>
                  <a:schemeClr val="tx1"/>
                </a:solidFill>
                <a:latin typeface="Calibri" panose="020F0502020204030204" pitchFamily="34" charset="0"/>
                <a:cs typeface="Calibri" panose="020F0502020204030204" pitchFamily="34" charset="0"/>
              </a:rPr>
              <a:t>Простота в эксплуатации — автоматизация (по возможности минимизировать участие человека: как пользователя, так и </a:t>
            </a:r>
            <a:r>
              <a:rPr lang="ru-RU" sz="2400" dirty="0">
                <a:solidFill>
                  <a:schemeClr val="tx1"/>
                </a:solidFill>
                <a:latin typeface="Calibri" panose="020F0502020204030204" pitchFamily="34" charset="0"/>
                <a:cs typeface="Calibri" panose="020F0502020204030204" pitchFamily="34" charset="0"/>
                <a:hlinkClick r:id="rId2" tooltip="Системный администратор">
                  <a:extLst>
                    <a:ext uri="{A12FA001-AC4F-418D-AE19-62706E023703}">
                      <ahyp:hlinkClr xmlns:ahyp="http://schemas.microsoft.com/office/drawing/2018/hyperlinkcolor" val="tx"/>
                    </a:ext>
                  </a:extLst>
                </a:hlinkClick>
              </a:rPr>
              <a:t>администратора</a:t>
            </a:r>
            <a:r>
              <a:rPr lang="ru-RU" sz="2400" dirty="0">
                <a:solidFill>
                  <a:schemeClr val="tx1"/>
                </a:solidFill>
                <a:latin typeface="Calibri" panose="020F0502020204030204" pitchFamily="34" charset="0"/>
                <a:cs typeface="Calibri" panose="020F0502020204030204" pitchFamily="34" charset="0"/>
              </a:rPr>
              <a:t>).</a:t>
            </a:r>
          </a:p>
          <a:p>
            <a:r>
              <a:rPr lang="ru-RU" sz="2400" dirty="0">
                <a:solidFill>
                  <a:schemeClr val="tx1"/>
                </a:solidFill>
                <a:latin typeface="Calibri" panose="020F0502020204030204" pitchFamily="34" charset="0"/>
                <a:cs typeface="Calibri" panose="020F0502020204030204" pitchFamily="34" charset="0"/>
              </a:rPr>
              <a:t>Быстрое внедрение — простая установка и настройка программ, быстрое обучение пользователей.</a:t>
            </a:r>
          </a:p>
          <a:p>
            <a:r>
              <a:rPr lang="ru-RU" sz="2400" dirty="0">
                <a:solidFill>
                  <a:schemeClr val="tx1"/>
                </a:solidFill>
                <a:latin typeface="Calibri" panose="020F0502020204030204" pitchFamily="34" charset="0"/>
                <a:cs typeface="Calibri" panose="020F0502020204030204" pitchFamily="34" charset="0"/>
              </a:rPr>
              <a:t>Ключевыми параметрами резервного копирования являются:</a:t>
            </a:r>
          </a:p>
          <a:p>
            <a:r>
              <a:rPr lang="ru-RU" sz="2400" dirty="0">
                <a:solidFill>
                  <a:schemeClr val="tx1"/>
                </a:solidFill>
                <a:latin typeface="Calibri" panose="020F0502020204030204" pitchFamily="34" charset="0"/>
                <a:cs typeface="Calibri" panose="020F0502020204030204" pitchFamily="34" charset="0"/>
              </a:rPr>
              <a:t>RPO — </a:t>
            </a:r>
            <a:r>
              <a:rPr lang="ru-RU" sz="2400" dirty="0" err="1">
                <a:solidFill>
                  <a:schemeClr val="tx1"/>
                </a:solidFill>
                <a:latin typeface="Calibri" panose="020F0502020204030204" pitchFamily="34" charset="0"/>
                <a:cs typeface="Calibri" panose="020F0502020204030204" pitchFamily="34" charset="0"/>
              </a:rPr>
              <a:t>Recovery</a:t>
            </a:r>
            <a:r>
              <a:rPr lang="ru-RU" sz="2400" dirty="0">
                <a:solidFill>
                  <a:schemeClr val="tx1"/>
                </a:solidFill>
                <a:latin typeface="Calibri" panose="020F0502020204030204" pitchFamily="34" charset="0"/>
                <a:cs typeface="Calibri" panose="020F0502020204030204" pitchFamily="34" charset="0"/>
              </a:rPr>
              <a:t> </a:t>
            </a:r>
            <a:r>
              <a:rPr lang="ru-RU" sz="2400" dirty="0" err="1">
                <a:solidFill>
                  <a:schemeClr val="tx1"/>
                </a:solidFill>
                <a:latin typeface="Calibri" panose="020F0502020204030204" pitchFamily="34" charset="0"/>
                <a:cs typeface="Calibri" panose="020F0502020204030204" pitchFamily="34" charset="0"/>
              </a:rPr>
              <a:t>Point</a:t>
            </a:r>
            <a:r>
              <a:rPr lang="ru-RU" sz="2400" dirty="0">
                <a:solidFill>
                  <a:schemeClr val="tx1"/>
                </a:solidFill>
                <a:latin typeface="Calibri" panose="020F0502020204030204" pitchFamily="34" charset="0"/>
                <a:cs typeface="Calibri" panose="020F0502020204030204" pitchFamily="34" charset="0"/>
              </a:rPr>
              <a:t> </a:t>
            </a:r>
            <a:r>
              <a:rPr lang="ru-RU" sz="2400" dirty="0" err="1">
                <a:solidFill>
                  <a:schemeClr val="tx1"/>
                </a:solidFill>
                <a:latin typeface="Calibri" panose="020F0502020204030204" pitchFamily="34" charset="0"/>
                <a:cs typeface="Calibri" panose="020F0502020204030204" pitchFamily="34" charset="0"/>
              </a:rPr>
              <a:t>Objective</a:t>
            </a:r>
            <a:r>
              <a:rPr lang="ru-RU" sz="2400" dirty="0">
                <a:solidFill>
                  <a:schemeClr val="tx1"/>
                </a:solidFill>
                <a:latin typeface="Calibri" panose="020F0502020204030204" pitchFamily="34" charset="0"/>
                <a:cs typeface="Calibri" panose="020F0502020204030204" pitchFamily="34" charset="0"/>
              </a:rPr>
              <a:t>;</a:t>
            </a:r>
          </a:p>
          <a:p>
            <a:r>
              <a:rPr lang="ru-RU" sz="2400" dirty="0">
                <a:solidFill>
                  <a:schemeClr val="tx1"/>
                </a:solidFill>
                <a:latin typeface="Calibri" panose="020F0502020204030204" pitchFamily="34" charset="0"/>
                <a:cs typeface="Calibri" panose="020F0502020204030204" pitchFamily="34" charset="0"/>
              </a:rPr>
              <a:t>RTO — </a:t>
            </a:r>
            <a:r>
              <a:rPr lang="ru-RU" sz="2400" dirty="0" err="1">
                <a:solidFill>
                  <a:schemeClr val="tx1"/>
                </a:solidFill>
                <a:latin typeface="Calibri" panose="020F0502020204030204" pitchFamily="34" charset="0"/>
                <a:cs typeface="Calibri" panose="020F0502020204030204" pitchFamily="34" charset="0"/>
              </a:rPr>
              <a:t>Recovery</a:t>
            </a:r>
            <a:r>
              <a:rPr lang="ru-RU" sz="2400" dirty="0">
                <a:solidFill>
                  <a:schemeClr val="tx1"/>
                </a:solidFill>
                <a:latin typeface="Calibri" panose="020F0502020204030204" pitchFamily="34" charset="0"/>
                <a:cs typeface="Calibri" panose="020F0502020204030204" pitchFamily="34" charset="0"/>
              </a:rPr>
              <a:t> </a:t>
            </a:r>
            <a:r>
              <a:rPr lang="ru-RU" sz="2400" dirty="0" err="1">
                <a:solidFill>
                  <a:schemeClr val="tx1"/>
                </a:solidFill>
                <a:latin typeface="Calibri" panose="020F0502020204030204" pitchFamily="34" charset="0"/>
                <a:cs typeface="Calibri" panose="020F0502020204030204" pitchFamily="34" charset="0"/>
              </a:rPr>
              <a:t>Time</a:t>
            </a:r>
            <a:r>
              <a:rPr lang="ru-RU" sz="2400" dirty="0">
                <a:solidFill>
                  <a:schemeClr val="tx1"/>
                </a:solidFill>
                <a:latin typeface="Calibri" panose="020F0502020204030204" pitchFamily="34" charset="0"/>
                <a:cs typeface="Calibri" panose="020F0502020204030204" pitchFamily="34" charset="0"/>
              </a:rPr>
              <a:t> </a:t>
            </a:r>
            <a:r>
              <a:rPr lang="ru-RU" sz="2400" dirty="0" err="1">
                <a:solidFill>
                  <a:schemeClr val="tx1"/>
                </a:solidFill>
                <a:latin typeface="Calibri" panose="020F0502020204030204" pitchFamily="34" charset="0"/>
                <a:cs typeface="Calibri" panose="020F0502020204030204" pitchFamily="34" charset="0"/>
              </a:rPr>
              <a:t>Objective</a:t>
            </a:r>
            <a:r>
              <a:rPr lang="ru-RU" sz="2400" dirty="0">
                <a:solidFill>
                  <a:schemeClr val="tx1"/>
                </a:solidFill>
                <a:latin typeface="Calibri" panose="020F0502020204030204" pitchFamily="34" charset="0"/>
                <a:cs typeface="Calibri" panose="020F0502020204030204" pitchFamily="34" charset="0"/>
              </a:rPr>
              <a:t>.</a:t>
            </a:r>
          </a:p>
          <a:p>
            <a:r>
              <a:rPr lang="ru-RU" sz="2400" dirty="0">
                <a:solidFill>
                  <a:schemeClr val="tx1"/>
                </a:solidFill>
                <a:latin typeface="Calibri" panose="020F0502020204030204" pitchFamily="34" charset="0"/>
                <a:cs typeface="Calibri" panose="020F0502020204030204" pitchFamily="34" charset="0"/>
              </a:rPr>
              <a:t>RPO определяет точку отката — момент времени в прошлом, на который будут восстановлены данные, а RTO определяет время, необходимое для восстановления из резервной копии.</a:t>
            </a:r>
          </a:p>
          <a:p>
            <a:pPr marL="0" indent="0">
              <a:buNone/>
            </a:pPr>
            <a:endParaRPr lang="ru-RU" sz="2400" dirty="0">
              <a:solidFill>
                <a:srgbClr val="7030A0"/>
              </a:solidFill>
              <a:latin typeface="Calibri" panose="020F0502020204030204" pitchFamily="34" charset="0"/>
              <a:cs typeface="Calibri" panose="020F0502020204030204" pitchFamily="34" charset="0"/>
            </a:endParaRPr>
          </a:p>
        </p:txBody>
      </p:sp>
      <p:sp>
        <p:nvSpPr>
          <p:cNvPr id="7" name="Стрелка влево 4">
            <a:hlinkClick r:id="rId3" action="ppaction://hlinksldjump"/>
            <a:extLst>
              <a:ext uri="{FF2B5EF4-FFF2-40B4-BE49-F238E27FC236}">
                <a16:creationId xmlns:a16="http://schemas.microsoft.com/office/drawing/2014/main" id="{42622BA0-6B4C-4460-8055-F5A9FA46EBA2}"/>
              </a:ext>
            </a:extLst>
          </p:cNvPr>
          <p:cNvSpPr/>
          <p:nvPr/>
        </p:nvSpPr>
        <p:spPr>
          <a:xfrm>
            <a:off x="192335" y="6165304"/>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трелка влево 4">
            <a:hlinkClick r:id="rId4" action="ppaction://hlinksldjump"/>
            <a:extLst>
              <a:ext uri="{FF2B5EF4-FFF2-40B4-BE49-F238E27FC236}">
                <a16:creationId xmlns:a16="http://schemas.microsoft.com/office/drawing/2014/main" id="{88FED367-0F65-4DE5-BE38-85FF761F249B}"/>
              </a:ext>
            </a:extLst>
          </p:cNvPr>
          <p:cNvSpPr/>
          <p:nvPr/>
        </p:nvSpPr>
        <p:spPr>
          <a:xfrm rot="10800000">
            <a:off x="7976283" y="6154891"/>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2385027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heel(1)">
                                      <p:cBhvr>
                                        <p:cTn id="3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306189"/>
            <a:ext cx="6851104" cy="1143000"/>
          </a:xfrm>
        </p:spPr>
        <p:txBody>
          <a:bodyPr>
            <a:normAutofit fontScale="90000"/>
          </a:bodyPr>
          <a:lstStyle/>
          <a:p>
            <a:r>
              <a:rPr lang="ru-RU" sz="4000" b="0" i="0" dirty="0">
                <a:solidFill>
                  <a:srgbClr val="000000"/>
                </a:solidFill>
                <a:effectLst/>
                <a:latin typeface="Calibri" panose="020F0502020204030204" pitchFamily="34" charset="0"/>
                <a:cs typeface="Calibri" panose="020F0502020204030204" pitchFamily="34" charset="0"/>
              </a:rPr>
              <a:t>Виды резервного копирования</a:t>
            </a:r>
            <a:br>
              <a:rPr lang="ru-RU" b="0" i="0" dirty="0">
                <a:solidFill>
                  <a:srgbClr val="000000"/>
                </a:solidFill>
                <a:effectLst/>
                <a:latin typeface="Linux Libertine"/>
              </a:rPr>
            </a:br>
            <a:endParaRPr lang="ru-RU" dirty="0">
              <a:solidFill>
                <a:srgbClr val="7030A0"/>
              </a:solidFill>
              <a:latin typeface="Calibri" panose="020F0502020204030204" pitchFamily="34" charset="0"/>
              <a:cs typeface="Calibri" panose="020F0502020204030204" pitchFamily="34" charset="0"/>
            </a:endParaRPr>
          </a:p>
        </p:txBody>
      </p:sp>
      <p:sp>
        <p:nvSpPr>
          <p:cNvPr id="3" name="Объект 2"/>
          <p:cNvSpPr>
            <a:spLocks noGrp="1"/>
          </p:cNvSpPr>
          <p:nvPr>
            <p:ph idx="1"/>
          </p:nvPr>
        </p:nvSpPr>
        <p:spPr>
          <a:xfrm>
            <a:off x="457200" y="1338239"/>
            <a:ext cx="8686800" cy="4525963"/>
          </a:xfrm>
        </p:spPr>
        <p:txBody>
          <a:bodyPr>
            <a:noAutofit/>
          </a:bodyPr>
          <a:lstStyle/>
          <a:p>
            <a:pPr marL="0" indent="0">
              <a:buNone/>
            </a:pPr>
            <a:r>
              <a:rPr lang="ru-RU" sz="2400" dirty="0">
                <a:solidFill>
                  <a:schemeClr val="tx1"/>
                </a:solidFill>
                <a:latin typeface="Calibri" panose="020F0502020204030204" pitchFamily="34" charset="0"/>
                <a:cs typeface="Calibri" panose="020F0502020204030204" pitchFamily="34" charset="0"/>
              </a:rPr>
              <a:t>Полное резервное копирование (</a:t>
            </a:r>
            <a:r>
              <a:rPr lang="ru-RU" sz="2400" dirty="0" err="1">
                <a:solidFill>
                  <a:schemeClr val="tx1"/>
                </a:solidFill>
                <a:latin typeface="Calibri" panose="020F0502020204030204" pitchFamily="34" charset="0"/>
                <a:cs typeface="Calibri" panose="020F0502020204030204" pitchFamily="34" charset="0"/>
              </a:rPr>
              <a:t>Full</a:t>
            </a:r>
            <a:r>
              <a:rPr lang="ru-RU" sz="2400" dirty="0">
                <a:solidFill>
                  <a:schemeClr val="tx1"/>
                </a:solidFill>
                <a:latin typeface="Calibri" panose="020F0502020204030204" pitchFamily="34" charset="0"/>
                <a:cs typeface="Calibri" panose="020F0502020204030204" pitchFamily="34" charset="0"/>
              </a:rPr>
              <a:t> </a:t>
            </a:r>
            <a:r>
              <a:rPr lang="ru-RU" sz="2400" dirty="0" err="1">
                <a:solidFill>
                  <a:schemeClr val="tx1"/>
                </a:solidFill>
                <a:latin typeface="Calibri" panose="020F0502020204030204" pitchFamily="34" charset="0"/>
                <a:cs typeface="Calibri" panose="020F0502020204030204" pitchFamily="34" charset="0"/>
              </a:rPr>
              <a:t>backup</a:t>
            </a:r>
            <a:r>
              <a:rPr lang="ru-RU" sz="2400" dirty="0">
                <a:solidFill>
                  <a:schemeClr val="tx1"/>
                </a:solidFill>
                <a:latin typeface="Calibri" panose="020F0502020204030204" pitchFamily="34" charset="0"/>
                <a:cs typeface="Calibri" panose="020F0502020204030204" pitchFamily="34" charset="0"/>
              </a:rPr>
              <a:t>)</a:t>
            </a:r>
          </a:p>
          <a:p>
            <a:pPr marL="0" indent="0">
              <a:buNone/>
            </a:pPr>
            <a:r>
              <a:rPr lang="ru-RU" sz="2400" dirty="0">
                <a:solidFill>
                  <a:schemeClr val="tx1"/>
                </a:solidFill>
                <a:latin typeface="Calibri" panose="020F0502020204030204" pitchFamily="34" charset="0"/>
                <a:cs typeface="Calibri" panose="020F0502020204030204" pitchFamily="34" charset="0"/>
              </a:rPr>
              <a:t>Полное копирование обычно затрагивает всю систему и все файлы. Еженедельное, ежемесячное и ежеквартальное резервное копирование подразумевает создание полной копии всех данных. Обычно оно выполняется тогда, когда копирование большого объёма данных не влияет на работу организации. Для предотвращения большого объёма использованных ресурсов используют алгоритмы сжатия, а также сочетание этого вида с другими: дифференциальным или инкрементным. Полное резервное копирование незаменимо в случае, когда нужно подготовить резервную копию для быстрого восстановления системы с нуля.</a:t>
            </a:r>
          </a:p>
        </p:txBody>
      </p:sp>
      <p:sp>
        <p:nvSpPr>
          <p:cNvPr id="5" name="Стрелка влево 4">
            <a:hlinkClick r:id="rId2" action="ppaction://hlinksldjump"/>
          </p:cNvPr>
          <p:cNvSpPr/>
          <p:nvPr/>
        </p:nvSpPr>
        <p:spPr>
          <a:xfrm>
            <a:off x="322178"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4">
            <a:hlinkClick r:id="rId3" action="ppaction://hlinksldjump"/>
            <a:extLst>
              <a:ext uri="{FF2B5EF4-FFF2-40B4-BE49-F238E27FC236}">
                <a16:creationId xmlns:a16="http://schemas.microsoft.com/office/drawing/2014/main" id="{C6215DFD-E9FB-4241-9878-268FF7353C10}"/>
              </a:ext>
            </a:extLst>
          </p:cNvPr>
          <p:cNvSpPr/>
          <p:nvPr/>
        </p:nvSpPr>
        <p:spPr>
          <a:xfrm rot="10800000">
            <a:off x="7596336"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73503459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br>
              <a:rPr lang="ru-RU" dirty="0"/>
            </a:br>
            <a:endParaRPr lang="ru-RU" dirty="0"/>
          </a:p>
        </p:txBody>
      </p:sp>
      <p:sp>
        <p:nvSpPr>
          <p:cNvPr id="3" name="Объект 2"/>
          <p:cNvSpPr>
            <a:spLocks noGrp="1"/>
          </p:cNvSpPr>
          <p:nvPr>
            <p:ph idx="1"/>
          </p:nvPr>
        </p:nvSpPr>
        <p:spPr>
          <a:xfrm>
            <a:off x="322178" y="1374723"/>
            <a:ext cx="8686800" cy="4525963"/>
          </a:xfrm>
        </p:spPr>
        <p:txBody>
          <a:bodyPr>
            <a:noAutofit/>
          </a:bodyPr>
          <a:lstStyle/>
          <a:p>
            <a:pPr marL="0" indent="0">
              <a:buNone/>
            </a:pPr>
            <a:r>
              <a:rPr lang="ru-RU" sz="2400" dirty="0">
                <a:solidFill>
                  <a:schemeClr val="tx1"/>
                </a:solidFill>
                <a:latin typeface="Calibri" panose="020F0502020204030204" pitchFamily="34" charset="0"/>
                <a:cs typeface="Calibri" panose="020F0502020204030204" pitchFamily="34" charset="0"/>
              </a:rPr>
              <a:t>Дифференциальное резервное копирование (</a:t>
            </a:r>
            <a:r>
              <a:rPr lang="ru-RU" sz="2400" dirty="0" err="1">
                <a:solidFill>
                  <a:schemeClr val="tx1"/>
                </a:solidFill>
                <a:latin typeface="Calibri" panose="020F0502020204030204" pitchFamily="34" charset="0"/>
                <a:cs typeface="Calibri" panose="020F0502020204030204" pitchFamily="34" charset="0"/>
              </a:rPr>
              <a:t>Differential</a:t>
            </a:r>
            <a:r>
              <a:rPr lang="ru-RU" sz="2400" dirty="0">
                <a:solidFill>
                  <a:schemeClr val="tx1"/>
                </a:solidFill>
                <a:latin typeface="Calibri" panose="020F0502020204030204" pitchFamily="34" charset="0"/>
                <a:cs typeface="Calibri" panose="020F0502020204030204" pitchFamily="34" charset="0"/>
              </a:rPr>
              <a:t> </a:t>
            </a:r>
            <a:r>
              <a:rPr lang="ru-RU" sz="2400" dirty="0" err="1">
                <a:solidFill>
                  <a:schemeClr val="tx1"/>
                </a:solidFill>
                <a:latin typeface="Calibri" panose="020F0502020204030204" pitchFamily="34" charset="0"/>
                <a:cs typeface="Calibri" panose="020F0502020204030204" pitchFamily="34" charset="0"/>
              </a:rPr>
              <a:t>backup</a:t>
            </a:r>
            <a:r>
              <a:rPr lang="ru-RU" sz="2400" dirty="0">
                <a:solidFill>
                  <a:schemeClr val="tx1"/>
                </a:solidFill>
                <a:latin typeface="Calibri" panose="020F0502020204030204" pitchFamily="34" charset="0"/>
                <a:cs typeface="Calibri" panose="020F0502020204030204" pitchFamily="34" charset="0"/>
              </a:rPr>
              <a:t>)</a:t>
            </a:r>
          </a:p>
          <a:p>
            <a:pPr marL="0" indent="0">
              <a:buNone/>
            </a:pPr>
            <a:r>
              <a:rPr lang="ru-RU" sz="2400" dirty="0">
                <a:solidFill>
                  <a:schemeClr val="tx1"/>
                </a:solidFill>
                <a:latin typeface="Calibri" panose="020F0502020204030204" pitchFamily="34" charset="0"/>
                <a:cs typeface="Calibri" panose="020F0502020204030204" pitchFamily="34" charset="0"/>
              </a:rPr>
              <a:t>При дифференциальном («разностном») резервном копировании каждый файл, который был изменён с момента последнего полного резервного копирования, копируется каждый раз заново. Дифференциальное копирование ускоряет процесс восстановления. Все копии файлов делаются в определённые моменты времени, что, например, важно при заражении вирусами.</a:t>
            </a:r>
          </a:p>
        </p:txBody>
      </p:sp>
      <p:sp>
        <p:nvSpPr>
          <p:cNvPr id="6" name="Стрелка влево 4">
            <a:hlinkClick r:id="rId2" action="ppaction://hlinksldjump"/>
            <a:extLst>
              <a:ext uri="{FF2B5EF4-FFF2-40B4-BE49-F238E27FC236}">
                <a16:creationId xmlns:a16="http://schemas.microsoft.com/office/drawing/2014/main" id="{707E07E6-DAD0-4784-A33C-9099B29F3697}"/>
              </a:ext>
            </a:extLst>
          </p:cNvPr>
          <p:cNvSpPr/>
          <p:nvPr/>
        </p:nvSpPr>
        <p:spPr>
          <a:xfrm>
            <a:off x="322178"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лево 4">
            <a:hlinkClick r:id="rId3" action="ppaction://hlinksldjump"/>
            <a:extLst>
              <a:ext uri="{FF2B5EF4-FFF2-40B4-BE49-F238E27FC236}">
                <a16:creationId xmlns:a16="http://schemas.microsoft.com/office/drawing/2014/main" id="{2167079C-6B15-48AC-9BEA-ABC8116A7E8E}"/>
              </a:ext>
            </a:extLst>
          </p:cNvPr>
          <p:cNvSpPr/>
          <p:nvPr/>
        </p:nvSpPr>
        <p:spPr>
          <a:xfrm rot="10800000">
            <a:off x="7596336"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56478930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26441" y="802762"/>
            <a:ext cx="8230957" cy="5074510"/>
          </a:xfrm>
        </p:spPr>
        <p:txBody>
          <a:bodyPr>
            <a:noAutofit/>
          </a:bodyPr>
          <a:lstStyle/>
          <a:p>
            <a:pPr marL="0" indent="0">
              <a:buNone/>
            </a:pPr>
            <a:r>
              <a:rPr lang="ru-RU" sz="2400" dirty="0">
                <a:solidFill>
                  <a:schemeClr val="tx1"/>
                </a:solidFill>
                <a:latin typeface="Calibri" panose="020F0502020204030204" pitchFamily="34" charset="0"/>
                <a:cs typeface="Calibri" panose="020F0502020204030204" pitchFamily="34" charset="0"/>
              </a:rPr>
              <a:t>Инкрементное резервное копирование (</a:t>
            </a:r>
            <a:r>
              <a:rPr lang="ru-RU" sz="2400" dirty="0" err="1">
                <a:solidFill>
                  <a:schemeClr val="tx1"/>
                </a:solidFill>
                <a:latin typeface="Calibri" panose="020F0502020204030204" pitchFamily="34" charset="0"/>
                <a:cs typeface="Calibri" panose="020F0502020204030204" pitchFamily="34" charset="0"/>
              </a:rPr>
              <a:t>Incremental</a:t>
            </a:r>
            <a:r>
              <a:rPr lang="ru-RU" sz="2400" dirty="0">
                <a:solidFill>
                  <a:schemeClr val="tx1"/>
                </a:solidFill>
                <a:latin typeface="Calibri" panose="020F0502020204030204" pitchFamily="34" charset="0"/>
                <a:cs typeface="Calibri" panose="020F0502020204030204" pitchFamily="34" charset="0"/>
              </a:rPr>
              <a:t> </a:t>
            </a:r>
            <a:r>
              <a:rPr lang="ru-RU" sz="2400" dirty="0" err="1">
                <a:solidFill>
                  <a:schemeClr val="tx1"/>
                </a:solidFill>
                <a:latin typeface="Calibri" panose="020F0502020204030204" pitchFamily="34" charset="0"/>
                <a:cs typeface="Calibri" panose="020F0502020204030204" pitchFamily="34" charset="0"/>
              </a:rPr>
              <a:t>backup</a:t>
            </a:r>
            <a:r>
              <a:rPr lang="ru-RU" sz="2400" dirty="0">
                <a:solidFill>
                  <a:schemeClr val="tx1"/>
                </a:solidFill>
                <a:latin typeface="Calibri" panose="020F0502020204030204" pitchFamily="34" charset="0"/>
                <a:cs typeface="Calibri" panose="020F0502020204030204" pitchFamily="34" charset="0"/>
              </a:rPr>
              <a:t>)</a:t>
            </a:r>
          </a:p>
          <a:p>
            <a:pPr marL="0" indent="0">
              <a:buNone/>
            </a:pPr>
            <a:r>
              <a:rPr lang="ru-RU" sz="2400" dirty="0">
                <a:solidFill>
                  <a:schemeClr val="tx1"/>
                </a:solidFill>
                <a:latin typeface="Calibri" panose="020F0502020204030204" pitchFamily="34" charset="0"/>
                <a:cs typeface="Calibri" panose="020F0502020204030204" pitchFamily="34" charset="0"/>
              </a:rPr>
              <a:t>Происходит копирование только тех файлов, которые были изменены. Последующее инкрементное резервное копирование добавляет только файлы, которые были изменены с момента предыдущего. Инкрементное резервное копирование занимает меньше времени, так как копируется меньшее количество файлов. Однако процесс восстановления данных занимает больше времени, так как должны быть восстановлены данные последнего полного резервного копирования, а также данные всех последующих инкрементных резервных копирований. В отличие от дифференциального копирования, изменившиеся или новые файлы не замещают старые, а добавляются на носитель независимо.</a:t>
            </a:r>
          </a:p>
        </p:txBody>
      </p:sp>
      <p:sp>
        <p:nvSpPr>
          <p:cNvPr id="6" name="Стрелка влево 4">
            <a:hlinkClick r:id="rId2" action="ppaction://hlinksldjump"/>
            <a:extLst>
              <a:ext uri="{FF2B5EF4-FFF2-40B4-BE49-F238E27FC236}">
                <a16:creationId xmlns:a16="http://schemas.microsoft.com/office/drawing/2014/main" id="{CC805068-7828-4149-AC88-82B2B5B0853B}"/>
              </a:ext>
            </a:extLst>
          </p:cNvPr>
          <p:cNvSpPr/>
          <p:nvPr/>
        </p:nvSpPr>
        <p:spPr>
          <a:xfrm>
            <a:off x="322178" y="5877272"/>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лево 4">
            <a:hlinkClick r:id="rId3" action="ppaction://hlinksldjump"/>
            <a:extLst>
              <a:ext uri="{FF2B5EF4-FFF2-40B4-BE49-F238E27FC236}">
                <a16:creationId xmlns:a16="http://schemas.microsoft.com/office/drawing/2014/main" id="{4BFB6E86-8314-406F-9DA6-3CA1ABD3D9F6}"/>
              </a:ext>
            </a:extLst>
          </p:cNvPr>
          <p:cNvSpPr/>
          <p:nvPr/>
        </p:nvSpPr>
        <p:spPr>
          <a:xfrm rot="10800000">
            <a:off x="7740352" y="6018735"/>
            <a:ext cx="937454" cy="69269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4368258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3">
                                            <p:txEl>
                                              <p:pRg st="0" end="0"/>
                                            </p:txEl>
                                          </p:spTgt>
                                        </p:tgtEl>
                                        <p:attrNameLst>
                                          <p:attrName>r</p:attrName>
                                        </p:attrNameLst>
                                      </p:cBhvr>
                                    </p:animRot>
                                    <p:animRot by="-240000">
                                      <p:cBhvr>
                                        <p:cTn id="7" dur="200" fill="hold">
                                          <p:stCondLst>
                                            <p:cond delay="200"/>
                                          </p:stCondLst>
                                        </p:cTn>
                                        <p:tgtEl>
                                          <p:spTgt spid="3">
                                            <p:txEl>
                                              <p:pRg st="0" end="0"/>
                                            </p:txEl>
                                          </p:spTgt>
                                        </p:tgtEl>
                                        <p:attrNameLst>
                                          <p:attrName>r</p:attrName>
                                        </p:attrNameLst>
                                      </p:cBhvr>
                                    </p:animRot>
                                    <p:animRot by="240000">
                                      <p:cBhvr>
                                        <p:cTn id="8" dur="200" fill="hold">
                                          <p:stCondLst>
                                            <p:cond delay="400"/>
                                          </p:stCondLst>
                                        </p:cTn>
                                        <p:tgtEl>
                                          <p:spTgt spid="3">
                                            <p:txEl>
                                              <p:pRg st="0" end="0"/>
                                            </p:txEl>
                                          </p:spTgt>
                                        </p:tgtEl>
                                        <p:attrNameLst>
                                          <p:attrName>r</p:attrName>
                                        </p:attrNameLst>
                                      </p:cBhvr>
                                    </p:animRot>
                                    <p:animRot by="-240000">
                                      <p:cBhvr>
                                        <p:cTn id="9" dur="200" fill="hold">
                                          <p:stCondLst>
                                            <p:cond delay="600"/>
                                          </p:stCondLst>
                                        </p:cTn>
                                        <p:tgtEl>
                                          <p:spTgt spid="3">
                                            <p:txEl>
                                              <p:pRg st="0" end="0"/>
                                            </p:txEl>
                                          </p:spTgt>
                                        </p:tgtEl>
                                        <p:attrNameLst>
                                          <p:attrName>r</p:attrName>
                                        </p:attrNameLst>
                                      </p:cBhvr>
                                    </p:animRot>
                                    <p:animRot by="120000">
                                      <p:cBhvr>
                                        <p:cTn id="10" dur="200" fill="hold">
                                          <p:stCondLst>
                                            <p:cond delay="800"/>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grpId="0" nodeType="clickEffect">
                                  <p:stCondLst>
                                    <p:cond delay="0"/>
                                  </p:stCondLst>
                                  <p:childTnLst>
                                    <p:animRot by="120000">
                                      <p:cBhvr>
                                        <p:cTn id="14" dur="100" fill="hold">
                                          <p:stCondLst>
                                            <p:cond delay="0"/>
                                          </p:stCondLst>
                                        </p:cTn>
                                        <p:tgtEl>
                                          <p:spTgt spid="3">
                                            <p:txEl>
                                              <p:pRg st="1" end="1"/>
                                            </p:txEl>
                                          </p:spTgt>
                                        </p:tgtEl>
                                        <p:attrNameLst>
                                          <p:attrName>r</p:attrName>
                                        </p:attrNameLst>
                                      </p:cBhvr>
                                    </p:animRot>
                                    <p:animRot by="-240000">
                                      <p:cBhvr>
                                        <p:cTn id="15" dur="200" fill="hold">
                                          <p:stCondLst>
                                            <p:cond delay="200"/>
                                          </p:stCondLst>
                                        </p:cTn>
                                        <p:tgtEl>
                                          <p:spTgt spid="3">
                                            <p:txEl>
                                              <p:pRg st="1" end="1"/>
                                            </p:txEl>
                                          </p:spTgt>
                                        </p:tgtEl>
                                        <p:attrNameLst>
                                          <p:attrName>r</p:attrName>
                                        </p:attrNameLst>
                                      </p:cBhvr>
                                    </p:animRot>
                                    <p:animRot by="240000">
                                      <p:cBhvr>
                                        <p:cTn id="16" dur="200" fill="hold">
                                          <p:stCondLst>
                                            <p:cond delay="400"/>
                                          </p:stCondLst>
                                        </p:cTn>
                                        <p:tgtEl>
                                          <p:spTgt spid="3">
                                            <p:txEl>
                                              <p:pRg st="1" end="1"/>
                                            </p:txEl>
                                          </p:spTgt>
                                        </p:tgtEl>
                                        <p:attrNameLst>
                                          <p:attrName>r</p:attrName>
                                        </p:attrNameLst>
                                      </p:cBhvr>
                                    </p:animRot>
                                    <p:animRot by="-240000">
                                      <p:cBhvr>
                                        <p:cTn id="17" dur="200" fill="hold">
                                          <p:stCondLst>
                                            <p:cond delay="600"/>
                                          </p:stCondLst>
                                        </p:cTn>
                                        <p:tgtEl>
                                          <p:spTgt spid="3">
                                            <p:txEl>
                                              <p:pRg st="1" end="1"/>
                                            </p:txEl>
                                          </p:spTgt>
                                        </p:tgtEl>
                                        <p:attrNameLst>
                                          <p:attrName>r</p:attrName>
                                        </p:attrNameLst>
                                      </p:cBhvr>
                                    </p:animRot>
                                    <p:animRot by="120000">
                                      <p:cBhvr>
                                        <p:cTn id="18" dur="200" fill="hold">
                                          <p:stCondLst>
                                            <p:cond delay="800"/>
                                          </p:stCondLst>
                                        </p:cTn>
                                        <p:tgtEl>
                                          <p:spTgt spid="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0</TotalTime>
  <Words>1133</Words>
  <Application>Microsoft Office PowerPoint</Application>
  <PresentationFormat>Экран (4:3)</PresentationFormat>
  <Paragraphs>53</Paragraphs>
  <Slides>18</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18</vt:i4>
      </vt:variant>
    </vt:vector>
  </HeadingPairs>
  <TitlesOfParts>
    <vt:vector size="24" baseType="lpstr">
      <vt:lpstr>Arial</vt:lpstr>
      <vt:lpstr>Calibri</vt:lpstr>
      <vt:lpstr>Century Gothic</vt:lpstr>
      <vt:lpstr>Linux Libertine</vt:lpstr>
      <vt:lpstr>Wingdings 3</vt:lpstr>
      <vt:lpstr>Легкий дым</vt:lpstr>
      <vt:lpstr>Презентация PowerPoint</vt:lpstr>
      <vt:lpstr>Презентация PowerPoint</vt:lpstr>
      <vt:lpstr>Наименование операций </vt:lpstr>
      <vt:lpstr>Цель </vt:lpstr>
      <vt:lpstr>Требования к системе резервного копирования </vt:lpstr>
      <vt:lpstr>Презентация PowerPoint</vt:lpstr>
      <vt:lpstr>Виды резервного копирования </vt:lpstr>
      <vt:lpstr> </vt:lpstr>
      <vt:lpstr>Презентация PowerPoint</vt:lpstr>
      <vt:lpstr>Презентация PowerPoint</vt:lpstr>
      <vt:lpstr>Презентация PowerPoint</vt:lpstr>
      <vt:lpstr>Презентация PowerPoint</vt:lpstr>
      <vt:lpstr>Схемы ротации </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2017-04-05T07:07:54Z</dcterms:created>
  <dcterms:modified xsi:type="dcterms:W3CDTF">2020-04-18T06:51:29Z</dcterms:modified>
</cp:coreProperties>
</file>