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8"/>
  </p:notesMasterIdLst>
  <p:sldIdLst>
    <p:sldId id="303" r:id="rId2"/>
    <p:sldId id="304" r:id="rId3"/>
    <p:sldId id="301" r:id="rId4"/>
    <p:sldId id="292" r:id="rId5"/>
    <p:sldId id="258" r:id="rId6"/>
    <p:sldId id="295" r:id="rId7"/>
    <p:sldId id="262" r:id="rId8"/>
    <p:sldId id="263" r:id="rId9"/>
    <p:sldId id="264" r:id="rId10"/>
    <p:sldId id="265" r:id="rId11"/>
    <p:sldId id="286" r:id="rId12"/>
    <p:sldId id="282" r:id="rId13"/>
    <p:sldId id="268" r:id="rId14"/>
    <p:sldId id="276" r:id="rId15"/>
    <p:sldId id="259" r:id="rId16"/>
    <p:sldId id="30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537"/>
    <a:srgbClr val="FF6600"/>
    <a:srgbClr val="00FF0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B1069-9333-4D03-96DE-FE40A8132616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5CB2C-D17A-4019-B029-AF7BDAF7D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5CB2C-D17A-4019-B029-AF7BDAF7D4B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1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5CB2C-D17A-4019-B029-AF7BDAF7D4B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1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5CB2C-D17A-4019-B029-AF7BDAF7D4B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7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2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2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72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0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89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40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145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6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2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890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87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35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44.png"/><Relationship Id="rId10" Type="http://schemas.microsoft.com/office/2007/relationships/hdphoto" Target="../media/hdphoto18.wdp"/><Relationship Id="rId4" Type="http://schemas.microsoft.com/office/2007/relationships/hdphoto" Target="../media/hdphoto16.wdp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microsoft.com/office/2007/relationships/hdphoto" Target="../media/hdphoto25.wdp"/><Relationship Id="rId3" Type="http://schemas.microsoft.com/office/2007/relationships/hdphoto" Target="../media/hdphoto19.wdp"/><Relationship Id="rId7" Type="http://schemas.openxmlformats.org/officeDocument/2006/relationships/hyperlink" Target="http://images.yandex.ru/yandsearch?p=2&amp;text=%D1%87%D0%B5%D1%80%D0%B5%D0%BF%D0%B8%D1%87%D0%BD%D0%B0%D1%8F%20%D0%BA%D1%80%D1%8B%D1%88%D0%B0%20%D0%BA%D0%B0%D1%80%D1%82%D0%B8%D0%BD%D0%BA%D0%B8&amp;pos=82&amp;uinfo=ww-1377-wh-655-fw-1152-fh-449-pd-1&amp;rpt=simage&amp;img_url=http://www.domechti.ru/wp-content/uploads/2013/03/krovlya-iz-metallocherepicy-02.jpg" TargetMode="External"/><Relationship Id="rId12" Type="http://schemas.openxmlformats.org/officeDocument/2006/relationships/image" Target="../media/image52.png"/><Relationship Id="rId17" Type="http://schemas.openxmlformats.org/officeDocument/2006/relationships/image" Target="../media/image55.png"/><Relationship Id="rId2" Type="http://schemas.openxmlformats.org/officeDocument/2006/relationships/image" Target="../media/image48.png"/><Relationship Id="rId16" Type="http://schemas.microsoft.com/office/2007/relationships/hdphoto" Target="../media/hdphoto2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11" Type="http://schemas.microsoft.com/office/2007/relationships/hdphoto" Target="../media/hdphoto22.wdp"/><Relationship Id="rId5" Type="http://schemas.openxmlformats.org/officeDocument/2006/relationships/image" Target="../media/image49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4" Type="http://schemas.openxmlformats.org/officeDocument/2006/relationships/hyperlink" Target="http://images.yandex.ru/yandsearch?p=16&amp;text=%D0%BA%D0%B0%D1%80%D1%82%D0%B8%D0%BD%D0%BA%D0%B8%20%D0%BA%D1%80%D1%8B%D1%81%D0%B0&amp;pos=482&amp;uinfo=ww-1377-wh-655-fw-1152-fh-449-pd-1&amp;rpt=simage&amp;img_url=http://cs303905.vk.me/v303905606/4d4d/Kw58n78szJw.jpg" TargetMode="External"/><Relationship Id="rId9" Type="http://schemas.microsoft.com/office/2007/relationships/hdphoto" Target="../media/hdphoto21.wdp"/><Relationship Id="rId14" Type="http://schemas.microsoft.com/office/2007/relationships/hdphoto" Target="../media/hdphoto23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gif"/><Relationship Id="rId3" Type="http://schemas.openxmlformats.org/officeDocument/2006/relationships/image" Target="../media/image63.gif"/><Relationship Id="rId7" Type="http://schemas.openxmlformats.org/officeDocument/2006/relationships/image" Target="../media/image66.gif"/><Relationship Id="rId12" Type="http://schemas.openxmlformats.org/officeDocument/2006/relationships/image" Target="../media/image7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11" Type="http://schemas.openxmlformats.org/officeDocument/2006/relationships/image" Target="../media/image70.gif"/><Relationship Id="rId5" Type="http://schemas.openxmlformats.org/officeDocument/2006/relationships/image" Target="../media/image65.png"/><Relationship Id="rId15" Type="http://schemas.microsoft.com/office/2007/relationships/hdphoto" Target="../media/hdphoto28.wdp"/><Relationship Id="rId10" Type="http://schemas.openxmlformats.org/officeDocument/2006/relationships/image" Target="../media/image69.gif"/><Relationship Id="rId4" Type="http://schemas.openxmlformats.org/officeDocument/2006/relationships/image" Target="../media/image64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5.gif"/><Relationship Id="rId7" Type="http://schemas.openxmlformats.org/officeDocument/2006/relationships/image" Target="../media/image78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6" Type="http://schemas.microsoft.com/office/2007/relationships/hdphoto" Target="../media/hdphoto29.wdp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microsoft.com/office/2007/relationships/hdphoto" Target="../media/hdphoto3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15.wdp"/><Relationship Id="rId3" Type="http://schemas.microsoft.com/office/2007/relationships/hdphoto" Target="../media/hdphoto10.wdp"/><Relationship Id="rId7" Type="http://schemas.microsoft.com/office/2007/relationships/hdphoto" Target="../media/hdphoto12.wdp"/><Relationship Id="rId12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332656"/>
            <a:ext cx="8712968" cy="61926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lnSpc>
                <a:spcPct val="150000"/>
              </a:lnSpc>
            </a:pPr>
            <a:endParaRPr lang="ru-RU" sz="3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Picture 2" descr="http://img-fotki.yandex.ru/get/6306/36014149.a5/0_6e832_90a1710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7015"/>
            <a:ext cx="2136751" cy="17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Смешарики - videoediting - Photo.Qip.ru / id: va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318" y="4316226"/>
            <a:ext cx="1849699" cy="203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Пин 3 - Смотреть на Мета Фото онлайн бесплатно - Отрисовки - Смешари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48" y="4624827"/>
            <a:ext cx="1685167" cy="190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Форум фан-клуба &quot;Мир Смешариков&quot; :: Просмотр темы - :::Творчеств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86" y="546416"/>
            <a:ext cx="1894871" cy="199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55244" y="2540420"/>
            <a:ext cx="659892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Дифференциация звуков </a:t>
            </a:r>
          </a:p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[</a:t>
            </a:r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en-US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]</a:t>
            </a:r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- 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[</a:t>
            </a:r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</a:t>
            </a:r>
            <a:r>
              <a:rPr lang="en-US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]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59017" y="4365104"/>
            <a:ext cx="37614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Выполнила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Алексеева Евгения Сергеевна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Учитель – логопед</a:t>
            </a:r>
          </a:p>
        </p:txBody>
      </p:sp>
    </p:spTree>
    <p:extLst>
      <p:ext uri="{BB962C8B-B14F-4D97-AF65-F5344CB8AC3E}">
        <p14:creationId xmlns:p14="http://schemas.microsoft.com/office/powerpoint/2010/main" val="218001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86646" y="122466"/>
            <a:ext cx="8784976" cy="645003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7171" name="Picture 3" descr="C:\Users\Людмила\Desktop\Картинки к презентациям\Рисунок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80" y="3305920"/>
            <a:ext cx="1104031" cy="102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Кеды на цена dvsв минске ИНТЕРНЕТ МАГАЗИН ОБУВ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721" y="3085496"/>
            <a:ext cx="1296144" cy="128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6541" y="402746"/>
            <a:ext cx="645378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Какой звук в названии картинки,  </a:t>
            </a:r>
            <a:r>
              <a:rPr lang="en-US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Домик Душевного Общения - 4 Форум eDiet.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806" y="3305920"/>
            <a:ext cx="1080428" cy="97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526" y="1224395"/>
            <a:ext cx="10364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348" y="4917566"/>
            <a:ext cx="1289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497" y="3212016"/>
            <a:ext cx="1161373" cy="108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Рождество. Подарки. - Праздники - Клипарты PNG - Клипарты у Анны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179" y="3218663"/>
            <a:ext cx="1293283" cy="107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Продам портмоне-кошелек для путешествий, продам б/у, купить в Киев, (Украина). 5627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7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644" y="3193759"/>
            <a:ext cx="1296144" cy="115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87713" y="3105856"/>
            <a:ext cx="8399308" cy="1387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719924" y="3124536"/>
            <a:ext cx="0" cy="13873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031721" y="3124536"/>
            <a:ext cx="11024" cy="1368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6" idx="0"/>
            <a:endCxn id="16" idx="2"/>
          </p:cNvCxnSpPr>
          <p:nvPr/>
        </p:nvCxnSpPr>
        <p:spPr>
          <a:xfrm>
            <a:off x="4487367" y="3105856"/>
            <a:ext cx="0" cy="13873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083497" y="3085496"/>
            <a:ext cx="0" cy="13873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482644" y="3085496"/>
            <a:ext cx="0" cy="13873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719924" y="5013176"/>
            <a:ext cx="6017004" cy="137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6" name="Прямоугольник 14335"/>
          <p:cNvSpPr/>
          <p:nvPr/>
        </p:nvSpPr>
        <p:spPr>
          <a:xfrm>
            <a:off x="1729940" y="1334130"/>
            <a:ext cx="6006988" cy="145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338" name="Прямая соединительная линия 14337"/>
          <p:cNvCxnSpPr/>
          <p:nvPr/>
        </p:nvCxnSpPr>
        <p:spPr>
          <a:xfrm>
            <a:off x="3679793" y="1334128"/>
            <a:ext cx="0" cy="1459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1" name="Прямая соединительная линия 14340"/>
          <p:cNvCxnSpPr/>
          <p:nvPr/>
        </p:nvCxnSpPr>
        <p:spPr>
          <a:xfrm>
            <a:off x="5652120" y="1334129"/>
            <a:ext cx="0" cy="1459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4" name="Прямая соединительная линия 14343"/>
          <p:cNvCxnSpPr/>
          <p:nvPr/>
        </p:nvCxnSpPr>
        <p:spPr>
          <a:xfrm>
            <a:off x="3679793" y="5013175"/>
            <a:ext cx="0" cy="1378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6" name="Прямая соединительная линия 14345"/>
          <p:cNvCxnSpPr/>
          <p:nvPr/>
        </p:nvCxnSpPr>
        <p:spPr>
          <a:xfrm>
            <a:off x="5669653" y="5013176"/>
            <a:ext cx="0" cy="1378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5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0.0927 -2.96296E-6 C 0.13437 -2.96296E-6 0.18559 -0.06504 0.18559 -0.11759 L 0.18559 -0.2351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01389 -7.40741E-7 C 0.02014 -7.40741E-7 0.02796 0.08079 0.02796 0.14653 L 0.02796 0.29329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2107 L 0.05573 -0.02107 C 0.07934 -0.02107 0.10851 -0.08241 0.10851 -0.13218 L 0.10851 -0.24306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02986 4.81481E-6 C -0.04305 4.81481E-6 -0.05937 0.07615 -0.05937 0.13842 L -0.05937 0.27777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00764 4.81481E-6 C 0.01094 4.81481E-6 0.01528 -0.06528 0.01528 -0.11829 L 0.01528 -0.23658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-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1875 L -0.0835 -0.01875 C -0.11111 -0.01875 -0.14496 0.06806 -0.14496 0.13866 L -0.14496 0.2963 " pathEditMode="relative" rAng="0" ptsTypes="FfFF">
                                      <p:cBhvr>
                                        <p:cTn id="26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9769" y="310583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4179" y="563489"/>
            <a:ext cx="75156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Помоги Крошу закончить предложение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4" name="Picture 4" descr="Миска 1,5 л стальэмаль (череповец) (917015), СтальЭмаль, Миски : Кухонные принадлежности : Посуда, Отзывы, купить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2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797" y="1450622"/>
            <a:ext cx="1742181" cy="117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http://bucket.clanacion.com.ar/anexos/fotos/72/163867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60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516" y="2803703"/>
            <a:ext cx="1368152" cy="138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4" descr="http://gubkin.info/uploads/board/post/2013-05/1367573038_344243812.jp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5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0" t="3499" r="2602" b="5590"/>
          <a:stretch/>
        </p:blipFill>
        <p:spPr bwMode="auto">
          <a:xfrm>
            <a:off x="3540386" y="2751244"/>
            <a:ext cx="1305645" cy="111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Simba 6832124 Дудочка от Симба Интернет-магазин игрушек Bumbom.ru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8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623" y="1066972"/>
            <a:ext cx="1573939" cy="157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7195" y="1853941"/>
            <a:ext cx="199529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Даша играет с …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1770" y="3244335"/>
            <a:ext cx="239764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В доме  протекает…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1770" y="4541539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Соня разбила …</a:t>
            </a:r>
            <a:endParaRPr lang="ru-RU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72" name="Picture 12" descr="В НОВЫЙ ГОД Я БУДУ ЗАЙКОЙ, А ПОТОМ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516" y="4381565"/>
            <a:ext cx="1688957" cy="103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ЗАВТРА УТРОМ ОТПРАВЛЯЮ ЗАКАЗ НОВАЯ МЕГА АКЦИЯ - СКИДКИ БОЛЕЕ 50% Новые сковородки, много новинок. СП посуды - сковородки, кастрю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18" y="4081742"/>
            <a:ext cx="1779079" cy="133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7577" y="5813541"/>
            <a:ext cx="234230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 папы длинные …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2" descr="Moustache Symbol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86" b="9493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94" y="5416051"/>
            <a:ext cx="2002447" cy="144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Людмила\Downloads\383.jpg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17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72" r="-46372"/>
          <a:stretch/>
        </p:blipFill>
        <p:spPr bwMode="auto">
          <a:xfrm>
            <a:off x="4283968" y="5166793"/>
            <a:ext cx="1707515" cy="12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Людмила\Downloads\383.jpg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17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72" r="-46372"/>
          <a:stretch/>
        </p:blipFill>
        <p:spPr bwMode="auto">
          <a:xfrm flipH="1">
            <a:off x="2545260" y="5166793"/>
            <a:ext cx="1738708" cy="12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0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331640" y="332657"/>
            <a:ext cx="6400800" cy="6812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ШУБА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332656"/>
            <a:ext cx="8712968" cy="62646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ова картинка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899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76351"/>
            <a:ext cx="4432953" cy="460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1203" y="764704"/>
            <a:ext cx="1819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СОВА</a:t>
            </a:r>
          </a:p>
        </p:txBody>
      </p:sp>
    </p:spTree>
    <p:extLst>
      <p:ext uri="{BB962C8B-B14F-4D97-AF65-F5344CB8AC3E}">
        <p14:creationId xmlns:p14="http://schemas.microsoft.com/office/powerpoint/2010/main" val="2958244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8712968" cy="633670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367171"/>
            <a:ext cx="4374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78790" y="640199"/>
            <a:ext cx="58293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/>
                <a:ea typeface="+mj-ea"/>
                <a:cs typeface="+mj-cs"/>
              </a:rPr>
              <a:t>Звуковой анализ слова </a:t>
            </a:r>
            <a:r>
              <a:rPr lang="ru-RU" sz="28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/>
                <a:ea typeface="+mj-ea"/>
                <a:cs typeface="+mj-cs"/>
              </a:rPr>
              <a:t>совА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4077" y="1767007"/>
            <a:ext cx="6538778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Сколько в слове гласных? (2)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-Сколько согласных? (2)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-Назови количество слогов. (2)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-Назови 1 звук. (</a:t>
            </a:r>
            <a:r>
              <a:rPr 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-Назови все звуки по – порядку (С – о – в –а)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259268" y="5003273"/>
            <a:ext cx="914400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487" y="4995026"/>
            <a:ext cx="9382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2987824" y="4981209"/>
            <a:ext cx="914400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205" y="4982001"/>
            <a:ext cx="9382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697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9512" y="188640"/>
            <a:ext cx="8784976" cy="636400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49731" y="289336"/>
            <a:ext cx="46445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Повтори стихотворение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3549" y="751001"/>
            <a:ext cx="8136904" cy="9662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Выбери сначала слова со звуком С, </a:t>
            </a:r>
          </a:p>
          <a:p>
            <a:pPr algn="ctr"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затем  со звуком Ш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4628664"/>
            <a:ext cx="4586384" cy="18896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 меня не бойтесь, мышки,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Мышки – серые трусишки.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 воды попью немножко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пойду своей дорожкой! 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16042"/>
            <a:ext cx="3744417" cy="269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066" y="1813896"/>
            <a:ext cx="3321869" cy="26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 descr="C:\Users\Людмила\Desktop\Картинки к презентациям\Рисунок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1"/>
            <a:ext cx="2403829" cy="180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Людмила\Desktop\Картинки к презентациям\Рисунок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271" y="4509121"/>
            <a:ext cx="1945140" cy="200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406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25687" y="260648"/>
            <a:ext cx="8653851" cy="638197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27671" y="2465035"/>
            <a:ext cx="51846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О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</a:rPr>
              <a:t>Л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</a:rPr>
              <a:t>О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FF00"/>
                </a:solidFill>
              </a:rPr>
              <a:t>Д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</a:rPr>
              <a:t>Ц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6600"/>
                </a:solidFill>
              </a:rPr>
              <a:t>Ы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!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!</a:t>
            </a:r>
            <a:r>
              <a:rPr lang="ru-RU" sz="6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!</a:t>
            </a:r>
          </a:p>
        </p:txBody>
      </p:sp>
      <p:pic>
        <p:nvPicPr>
          <p:cNvPr id="7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60" y="1337701"/>
            <a:ext cx="714375" cy="103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364" y="4885844"/>
            <a:ext cx="1634311" cy="171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29" y="1337701"/>
            <a:ext cx="714375" cy="104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496" y="1283191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315" y="448934"/>
            <a:ext cx="714375" cy="88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512" y="260649"/>
            <a:ext cx="714375" cy="107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Мультики Смешарики - смотреть все серии онлайн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49673" y="4550328"/>
            <a:ext cx="2459298" cy="209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Цветы и букеты Gif анимация, аватары, скачать анимацию, анимация для сайта, форума, блог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27" y="5399080"/>
            <a:ext cx="357768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Аватар Кар-карыч *Смешарик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5687" y="4655429"/>
            <a:ext cx="1911231" cy="198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Цветы и букеты Gif анимация, аватары, скачать анимацию, анимация для сайта, форума, блог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18" y="5430611"/>
            <a:ext cx="3220497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Цветы и букеты Gif анимация, аватары, скачать анимацию, анимация для сайта, форума, блог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760" y="5572832"/>
            <a:ext cx="3079575" cy="148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752" y="2378852"/>
            <a:ext cx="714375" cy="8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Дневник rosinka7304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70" y="1143116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Нюша - отрисовки Смешариков &quot; PixelBrush - Портал о дизайне. Скачать фото, картинки, обои, рисунки, иконки, клипарты, векторны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81" y="450970"/>
            <a:ext cx="1970515" cy="177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Красивые сердечки - анимашки, блестяшки - 1000 картинок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12" y="1235463"/>
            <a:ext cx="1174915" cy="117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Красивые сердечки - анимашки, блестяшки - 1000 картинок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548" y="1283191"/>
            <a:ext cx="1159094" cy="115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Дневник hasmikkirakosyan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0888" y="2142428"/>
            <a:ext cx="2101357" cy="241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РУССКИЕ МУЗЫКАЛЬНЫЕ НОВИНКИ 2012 (Страница 181) MP3SORT.BIZ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61" y="3095841"/>
            <a:ext cx="1664868" cy="216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Йоркширский терьер,выставки,содержание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337" y="2793190"/>
            <a:ext cx="1923753" cy="312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Людмила\Desktop\Картинки к презентациям\wInuf4UBsu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599" y="3686791"/>
            <a:ext cx="3010400" cy="3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031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25687" y="260648"/>
            <a:ext cx="8653851" cy="638197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32497" y="296733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</p:txBody>
      </p:sp>
      <p:pic>
        <p:nvPicPr>
          <p:cNvPr id="2058" name="Picture 10" descr="Просмотр темы - Вот и осень к нам пришла, и болтушка ожила!ББ2009 * vladmama.r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87" y="5117387"/>
            <a:ext cx="1601930" cy="154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флеш Записи в рубрике флеш Дневник 99skorpio80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2" y="5784332"/>
            <a:ext cx="4370148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флеш Записи в рубрике флеш Дневник 99skorpio80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886" y="5805436"/>
            <a:ext cx="3928649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5" descr="Воздушные шары - клипарт в формате PNG на прозрачном фоне &quot; Выпускные фотокниги, детские портреты, свадебные фотоальбомы, фотоп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11" y="1124744"/>
            <a:ext cx="2023999" cy="326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5" descr="Воздушные шары - клипарт в формате PNG на прозрачном фоне &quot; Выпускные фотокниги, детские портреты, свадебные фотоальбомы, фотоп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797" y="656288"/>
            <a:ext cx="2023999" cy="326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Мультфильм смешарики картинки. Клипарты смешарики. Нюша, лосяш, копатыч, бараш, крош, кар кары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55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4333305"/>
            <a:ext cx="2139313" cy="222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Смешарики, детские картинки - 1 Июля 2010 - Коты и кошки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81" y="4507050"/>
            <a:ext cx="2241257" cy="215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Вышивка крестом схемы картинки смешарики. - 24 May 2013 - Blog - Pibak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88" y="4696088"/>
            <a:ext cx="2027301" cy="214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421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176945"/>
            <a:ext cx="8784976" cy="640871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465"/>
              </a:lnSpc>
              <a:spcBef>
                <a:spcPts val="750"/>
              </a:spcBef>
              <a:spcAft>
                <a:spcPts val="750"/>
              </a:spcAft>
            </a:pPr>
            <a:endParaRPr lang="ru-RU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32656"/>
            <a:ext cx="7632848" cy="14055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Хоть он и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ушастик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, собою хорош! </a:t>
            </a:r>
          </a:p>
          <a:p>
            <a:pPr lvl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Узнали кто это? Конечно же  …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 descr="C:\Users\Людмила\Desktop\Картинки к презентациям\j33067_1234600776th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1804988"/>
            <a:ext cx="4392488" cy="478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44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176945"/>
            <a:ext cx="8784976" cy="640871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465"/>
              </a:lnSpc>
              <a:spcBef>
                <a:spcPts val="750"/>
              </a:spcBef>
              <a:spcAft>
                <a:spcPts val="750"/>
              </a:spcAft>
            </a:pPr>
            <a:endParaRPr lang="ru-RU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32656"/>
            <a:ext cx="7632848" cy="21646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На грядке он – трактор, В кровати –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хропатыч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.</a:t>
            </a:r>
          </a:p>
          <a:p>
            <a:pPr lvl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Узнали кто это?</a:t>
            </a:r>
          </a:p>
          <a:p>
            <a:pPr lvl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Конечно…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Людмила\Desktop\Картинки к презентациям\d8f49183d998fd09b1ab10cce16a449e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840" y="2463450"/>
            <a:ext cx="3940368" cy="412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6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195308"/>
            <a:ext cx="8784976" cy="654273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Людмила\Desktop\Картинки к презентациям\244649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58" y="545437"/>
            <a:ext cx="3366402" cy="266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юдмила\Desktop\Картинки к презентациям\244649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5437"/>
            <a:ext cx="3403093" cy="271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09163"/>
            <a:ext cx="3096344" cy="234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69" y="709162"/>
            <a:ext cx="3060275" cy="231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6867" y="3575185"/>
            <a:ext cx="35997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Звук </a:t>
            </a:r>
            <a:r>
              <a:rPr 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[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С</a:t>
            </a:r>
            <a:r>
              <a:rPr 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]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 – «водичка льётся»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2076" y="3575185"/>
            <a:ext cx="33003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Звук </a:t>
            </a:r>
            <a:r>
              <a:rPr 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[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Ш</a:t>
            </a:r>
            <a:r>
              <a:rPr 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]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 – «змея шипит».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Людмила\Desktop\Картинки к презентациям\96567373_81193221_large_kop_2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69" y="3975295"/>
            <a:ext cx="2463905" cy="258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Людмила\Desktop\Картинки к презентациям\96567373_81193221_large_kop_2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979" y="3975295"/>
            <a:ext cx="2472333" cy="259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756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260648"/>
            <a:ext cx="8712970" cy="640871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6" y="4225973"/>
            <a:ext cx="37876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Артикуляция звука </a:t>
            </a:r>
            <a:r>
              <a:rPr lang="en-US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[C]</a:t>
            </a: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: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- губы в улыбке,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- зубы сближены или сомкнуты,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- кончик языка упирается в нижние зуб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55222" y="4197006"/>
            <a:ext cx="463726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Артикуляция звука </a:t>
            </a:r>
            <a:r>
              <a:rPr lang="en-US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[</a:t>
            </a: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Ш</a:t>
            </a:r>
            <a:r>
              <a:rPr lang="en-US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]</a:t>
            </a: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:</a:t>
            </a:r>
          </a:p>
          <a:p>
            <a:pPr marL="171450" lvl="0" indent="-171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губы выдвинуты вперёд и округлены,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- зубы сближены,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- кончик языка поднят к передней части нёба, язык в форме «чашечки»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.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02" y="431437"/>
            <a:ext cx="2472711" cy="258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4884971" y="1745399"/>
            <a:ext cx="177099" cy="2411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951" y="1724639"/>
            <a:ext cx="201613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6" y="1724636"/>
            <a:ext cx="2462213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558" y="1718286"/>
            <a:ext cx="247491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97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8" y="260647"/>
            <a:ext cx="8750200" cy="635169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581" y="3210350"/>
            <a:ext cx="2761849" cy="348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3007" y="404665"/>
            <a:ext cx="84249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Угадай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какой звук  произносит </a:t>
            </a:r>
            <a:r>
              <a:rPr lang="ru-RU" sz="28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Копатыч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551" y="4761615"/>
            <a:ext cx="1490424" cy="156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712" y="1358772"/>
            <a:ext cx="1489263" cy="155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23260"/>
            <a:ext cx="1527064" cy="159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66" y="1257465"/>
            <a:ext cx="1443576" cy="151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712" y="3016706"/>
            <a:ext cx="1625839" cy="170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93" y="3087394"/>
            <a:ext cx="1425884" cy="149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095" y="1183294"/>
            <a:ext cx="1581022" cy="165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744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332656"/>
            <a:ext cx="8640960" cy="626386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32042" y="396441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58189" y="1614220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113" y="2981995"/>
            <a:ext cx="126841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973337" y="1669395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76" y="4221272"/>
            <a:ext cx="12319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458189" y="3002924"/>
            <a:ext cx="761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15631" y="5504090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95978" y="5610188"/>
            <a:ext cx="833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79562" y="4328473"/>
            <a:ext cx="8338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78277"/>
            <a:ext cx="86764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Прочитай какие слоги зашифровал </a:t>
            </a:r>
            <a:r>
              <a:rPr lang="ru-RU" sz="28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Копатыч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31" y="4186564"/>
            <a:ext cx="1152451" cy="1207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420" y="5367208"/>
            <a:ext cx="1142854" cy="119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26" y="2914530"/>
            <a:ext cx="1135209" cy="11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02" y="2794317"/>
            <a:ext cx="1249975" cy="130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02" y="1484947"/>
            <a:ext cx="1231107" cy="1292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94121"/>
            <a:ext cx="1142854" cy="119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23" y="5426471"/>
            <a:ext cx="1097754" cy="115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933" y="1484947"/>
            <a:ext cx="1231107" cy="1292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053" y="4261403"/>
            <a:ext cx="2103437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5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30630" y="260649"/>
            <a:ext cx="8733858" cy="633670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39873" y="2491446"/>
            <a:ext cx="1758815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7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</a:p>
        </p:txBody>
      </p:sp>
      <p:pic>
        <p:nvPicPr>
          <p:cNvPr id="5122" name="Picture 2" descr="C:\Users\Людмила\Desktop\Картинки к презентациям\0000005971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052738"/>
            <a:ext cx="2214673" cy="221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Людмила\Desktop\Картинки к презентациям\sh2_1[1]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0" y="1052737"/>
            <a:ext cx="2068191" cy="189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Людмила\Desktop\Картинки к презентациям\S-11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45" y="4474226"/>
            <a:ext cx="2473283" cy="228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Людмила\Desktop\Картинки к презентациям\м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64950"/>
            <a:ext cx="2403317" cy="189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Людмила\Desktop\Картинки к презентациям\пщж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75" b="9883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106" y="4564274"/>
            <a:ext cx="1908175" cy="209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Людмила\Desktop\Картинки к презентациям\Рисунок4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517" y="4490119"/>
            <a:ext cx="2000087" cy="210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3958" y="480175"/>
            <a:ext cx="72362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Выбери картинки  со звуком 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097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260649"/>
            <a:ext cx="8784976" cy="63649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Картинка 105 из 2135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45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3393" y="4425599"/>
            <a:ext cx="2554043" cy="21717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285191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600"/>
              </a:spcBef>
              <a:buClr>
                <a:srgbClr val="A5B592"/>
              </a:buClr>
              <a:buSzPct val="76000"/>
            </a:pPr>
            <a:r>
              <a:rPr lang="ru-RU" sz="4000" b="1" dirty="0">
                <a:solidFill>
                  <a:srgbClr val="FF0000"/>
                </a:solidFill>
                <a:latin typeface="Calibri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03336" y="2915978"/>
            <a:ext cx="16417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</a:p>
        </p:txBody>
      </p:sp>
      <p:pic>
        <p:nvPicPr>
          <p:cNvPr id="6146" name="Picture 2" descr="C:\Users\Людмила\Desktop\Картинки к презентациям\матреш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42" y="4161621"/>
            <a:ext cx="1854396" cy="246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юдмила\Desktop\Картинки к презентациям\3effa87e9709a4171955ae189e663f7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" b="98750" l="1563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798" y="990001"/>
            <a:ext cx="2473665" cy="199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Людмила\Desktop\Картинки к презентациям\R5-globo-azul-caribe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022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3" y="1215107"/>
            <a:ext cx="1948369" cy="199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6456" y="405226"/>
            <a:ext cx="7031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Выбери картинки со звуком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Скачать sausage картинки и фото на телефон бесплатн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93949"/>
            <a:ext cx="2323124" cy="18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Череповчанин может угодить в тюрьму за украденный шоколад Всё35 - объявления и организации Череповц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944" y="4618232"/>
            <a:ext cx="2681403" cy="178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57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6577</TotalTime>
  <Words>284</Words>
  <Application>Microsoft Office PowerPoint</Application>
  <PresentationFormat>Экран (4:3)</PresentationFormat>
  <Paragraphs>62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Дифференциация С-Ш  (для детей  6-7 лет)                                      Подготовила учитель-логопед                                           Ерина Елена Валерьевна                                           МБДОУ № 4 с.Красногорск</dc:title>
  <dc:creator>теремок3</dc:creator>
  <cp:lastModifiedBy>Пользователь</cp:lastModifiedBy>
  <cp:revision>199</cp:revision>
  <dcterms:created xsi:type="dcterms:W3CDTF">2013-11-18T09:15:00Z</dcterms:created>
  <dcterms:modified xsi:type="dcterms:W3CDTF">2022-03-28T06:02:27Z</dcterms:modified>
</cp:coreProperties>
</file>