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2" r:id="rId8"/>
    <p:sldId id="263" r:id="rId9"/>
    <p:sldId id="264" r:id="rId10"/>
    <p:sldId id="261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670E02C-49B5-9B25-F97F-1B157F70EE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31" y="0"/>
            <a:ext cx="917086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D8EB978-3622-F586-1ABC-EECBB84517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0255" y="1413164"/>
            <a:ext cx="5645727" cy="2789518"/>
          </a:xfrm>
        </p:spPr>
        <p:txBody>
          <a:bodyPr anchor="b">
            <a:normAutofit/>
          </a:bodyPr>
          <a:lstStyle>
            <a:lvl1pPr algn="ctr">
              <a:defRPr sz="7200" b="1">
                <a:solidFill>
                  <a:srgbClr val="26417C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x-none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8E3E174-A636-D65B-0C66-5A07FE70EB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0255" y="4267054"/>
            <a:ext cx="5645727" cy="766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26417C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x-none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D94E768-D3DA-500C-10F1-E56DD4B32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8D4C670-6871-0E94-F079-DF782D3DA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55C989A-ACB6-F926-B3FB-7D37C288D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64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1FC37F7-5441-08C9-51C8-88CB2AA96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145EF4F-4D7C-706A-4D45-FDA75A3D20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18DBB7D-F2D2-65AC-1BA5-7D53B2EE1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CF4BE8E-0772-3441-517E-367FC9744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883078E-13CE-BF7F-A5DD-555C3F245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563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DF979128-FFB2-8FC5-910E-F26E3CC635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D6842DA7-A363-7FCE-C2E7-F696BB771D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DF6BA38-0ECA-69CF-87BB-01AB8C426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3ACEA8C-36F6-6503-A0BD-8AA587113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4596899-25A1-3023-CDA5-86789A48A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026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112EC1D-DF7A-E9BB-4A19-B554E427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541" y="1017732"/>
            <a:ext cx="7886700" cy="62850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885771D-94DC-BBD1-4EC3-F2861D0F97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16C40F8-0217-1BA1-A485-8DEA59EC3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95225CC-6178-5DA5-2FCE-87897D1D1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C55B047-BD7C-1862-3AF1-4F8C10823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278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C045BF7-1882-2381-E1C9-97BFFEE60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A63E84C-2B25-1681-D32F-E5EFFD62BE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3827E11-62DF-90F1-624E-30AB1094F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277784D-2350-1AA5-3A6B-372BA8EF3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7632746-13E8-FDE2-C14E-0D14DAF97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267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9F4F5F-7B36-C2AB-C110-3F268449E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C624A09-23BD-28EE-B358-FD2BE429AE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6783B15-1321-FF77-9450-9A3EC6994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714CD6D-1F43-1098-BD85-F0AB25D1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7F059CE-9D4A-EB5B-3488-EAFEED430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242E961-E334-3DFF-461D-956D87B86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730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444261-41B0-EE7C-DD72-7B01AE9EA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BBFD57A-82E0-D146-8E62-8F32A420F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7165A64-F84D-BB30-CFDF-57F7ED18F3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AE907F2B-EACD-740F-286F-049FA307D1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B1997A67-A5DF-EF6C-F441-9419F061C2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A06F0DD-0BB7-1AE1-7C29-671604349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1A3747A0-2633-8974-28F5-E16530073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E87EF86F-4688-E038-65C5-27EEFDF85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380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BD245CC-B830-519E-DDC0-22ECDF6F2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554E4D84-023D-0C08-140D-CD06B3E1B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D8463B30-74F3-8FD7-6F33-D339F89DF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88B4B95F-FB4B-5639-F380-4579FEF47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996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6A2BEC8-DEE3-D482-76B7-2ACAC29B3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8D7C75CC-E32B-D4C9-1533-D7992A747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E7264BB-5813-E45B-3975-7F1AC5394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65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E9E20B7-3882-802A-DD67-F59EADECF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659F085-72E3-C50C-38B5-125091C82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86B8BE2E-C70A-3C48-7027-BC42A5868F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F1BD22E-EE59-B7CE-6D0B-7DE591931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A1C7ED3-D435-D4E4-8E9D-551616B0B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89BA65C-3ECA-F20F-5842-2EE16F639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097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4623A1D-A0B5-3C5D-0660-6BABBFEB4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FEABC81-C4AF-E642-B5DD-67166934AF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14EF14B-1E2A-AAE5-FBDD-E7FD85AEE4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F4367D6-977E-D964-3476-FDF869764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E858704-1875-69BF-6D93-B70B5B676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0F1093E-BA06-7118-8A3C-681576DDE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445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D66ADFC6-80D2-D442-F04A-CBED7A7FE59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1DD583-27BD-3C5A-4E39-A460ED809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832" y="1060594"/>
            <a:ext cx="7886700" cy="6285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x-none" dirty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077021A-5C9B-DE8D-D71C-4CF36BD42B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6F8E7A3-4EE0-822F-E55C-C4EF953216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46FF936-26CB-7575-D010-01965DCB9E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7E3AE26-EB37-CB32-7C9D-37DC945B5C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932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26417C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E326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E326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326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326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32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412776"/>
            <a:ext cx="5645727" cy="19978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«Теорема Пифагора»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4149080"/>
            <a:ext cx="5645727" cy="766762"/>
          </a:xfrm>
        </p:spPr>
        <p:txBody>
          <a:bodyPr>
            <a:noAutofit/>
          </a:bodyPr>
          <a:lstStyle/>
          <a:p>
            <a:r>
              <a:rPr lang="ru-RU" dirty="0" smtClean="0"/>
              <a:t>Учитель математики МБОУ «</a:t>
            </a:r>
            <a:r>
              <a:rPr lang="ru-RU" dirty="0" err="1" smtClean="0"/>
              <a:t>Райковская</a:t>
            </a:r>
            <a:r>
              <a:rPr lang="ru-RU" dirty="0" smtClean="0"/>
              <a:t> СОШ им. Н.И. Носова»</a:t>
            </a:r>
          </a:p>
          <a:p>
            <a:r>
              <a:rPr lang="ru-RU" dirty="0" err="1" smtClean="0"/>
              <a:t>Токмова</a:t>
            </a:r>
            <a:r>
              <a:rPr lang="ru-RU" dirty="0" smtClean="0"/>
              <a:t> Оксана Александровна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664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992888" cy="864096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Выберите и продолжите фразу: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259632" y="1268760"/>
            <a:ext cx="7039694" cy="547260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было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интересно…</a:t>
            </a: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было трудно…</a:t>
            </a: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я выполнял задания…</a:t>
            </a: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я понял, что…</a:t>
            </a: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теперь я могу…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приобрел…</a:t>
            </a: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я научился…</a:t>
            </a: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у меня получилось …</a:t>
            </a: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я смог…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дал мне для жизни…</a:t>
            </a: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мне захотелось…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218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420888"/>
            <a:ext cx="7128792" cy="72008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</a:rPr>
              <a:t>Спасибо за урок!</a:t>
            </a:r>
            <a:endParaRPr lang="ru-RU" sz="7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402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886700" cy="62850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«Верно» или «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Неверно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908720"/>
            <a:ext cx="7886700" cy="5688632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1 ) Треугольник </a:t>
            </a:r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 сторонами 1, 2, 4 существует. </a:t>
            </a: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2 ) Треугольника </a:t>
            </a:r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 сторонами 1, 2, 5 не существует.  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3 ) В </a:t>
            </a:r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прямоугольном треугольнике гипотенуза равна сумме катетов.  </a:t>
            </a:r>
            <a:endParaRPr lang="ru-RU" sz="8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4 ) Все </a:t>
            </a:r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прямоугольные треугольники подобны.  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5 ) В  </a:t>
            </a:r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прямоугольном  треугольнике  квадрат  гипотенузы  равен  разности  </a:t>
            </a: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квадратов </a:t>
            </a:r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катетов.  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6 ) Длина  </a:t>
            </a:r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гипотенузы  прямоугольного  треугольника  меньше  суммы  длин  </a:t>
            </a: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катетов.  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7 ) Сумма </a:t>
            </a:r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углов прямоугольного треугольника </a:t>
            </a: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равна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90 градусам. 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8 ) Сумма </a:t>
            </a:r>
            <a:r>
              <a:rPr lang="ru-RU" sz="8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острых углов прямоугольного треугольника равна 90 градусам.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7" t="21656" r="3231" b="22351"/>
          <a:stretch/>
        </p:blipFill>
        <p:spPr>
          <a:xfrm>
            <a:off x="7915687" y="858916"/>
            <a:ext cx="425184" cy="4175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" t="21124" r="54022" b="22882"/>
          <a:stretch/>
        </p:blipFill>
        <p:spPr>
          <a:xfrm>
            <a:off x="7959695" y="1412776"/>
            <a:ext cx="399394" cy="3957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7" t="21656" r="3231" b="22351"/>
          <a:stretch/>
        </p:blipFill>
        <p:spPr>
          <a:xfrm>
            <a:off x="7959695" y="2060846"/>
            <a:ext cx="425184" cy="4175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7" t="21656" r="3231" b="22351"/>
          <a:stretch/>
        </p:blipFill>
        <p:spPr>
          <a:xfrm>
            <a:off x="8011432" y="2708920"/>
            <a:ext cx="425184" cy="4175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7" t="21656" r="3231" b="22351"/>
          <a:stretch/>
        </p:blipFill>
        <p:spPr>
          <a:xfrm>
            <a:off x="8051978" y="3573015"/>
            <a:ext cx="425184" cy="4175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" t="21124" r="54022" b="22882"/>
          <a:stretch/>
        </p:blipFill>
        <p:spPr>
          <a:xfrm>
            <a:off x="8064873" y="4365104"/>
            <a:ext cx="399394" cy="3957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7" t="21656" r="3231" b="22351"/>
          <a:stretch/>
        </p:blipFill>
        <p:spPr>
          <a:xfrm>
            <a:off x="8064873" y="4941168"/>
            <a:ext cx="425184" cy="4175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" t="21124" r="54022" b="22882"/>
          <a:stretch/>
        </p:blipFill>
        <p:spPr>
          <a:xfrm>
            <a:off x="8093528" y="6129052"/>
            <a:ext cx="399394" cy="39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22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Что общего у треугольников?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24"/>
          <a:stretch/>
        </p:blipFill>
        <p:spPr>
          <a:xfrm>
            <a:off x="-108520" y="1844824"/>
            <a:ext cx="8856984" cy="3024336"/>
          </a:xfrm>
        </p:spPr>
      </p:pic>
      <p:sp>
        <p:nvSpPr>
          <p:cNvPr id="5" name="TextBox 4"/>
          <p:cNvSpPr txBox="1"/>
          <p:nvPr/>
        </p:nvSpPr>
        <p:spPr>
          <a:xfrm>
            <a:off x="179512" y="4869160"/>
            <a:ext cx="8640960" cy="126188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Квадрат гипотенузы равен сумме квадратов катетов:</a:t>
            </a:r>
          </a:p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с</a:t>
            </a:r>
            <a:r>
              <a:rPr lang="ru-RU" sz="4800" b="1" baseline="30000" dirty="0" smtClean="0">
                <a:solidFill>
                  <a:srgbClr val="FF0000"/>
                </a:solidFill>
              </a:rPr>
              <a:t>2</a:t>
            </a:r>
            <a:r>
              <a:rPr lang="ru-RU" sz="4800" b="1" dirty="0" smtClean="0">
                <a:solidFill>
                  <a:srgbClr val="FF0000"/>
                </a:solidFill>
              </a:rPr>
              <a:t> = а</a:t>
            </a:r>
            <a:r>
              <a:rPr lang="ru-RU" sz="4800" b="1" baseline="30000" dirty="0" smtClean="0">
                <a:solidFill>
                  <a:srgbClr val="FF0000"/>
                </a:solidFill>
              </a:rPr>
              <a:t>2</a:t>
            </a:r>
            <a:r>
              <a:rPr lang="ru-RU" sz="4800" b="1" dirty="0" smtClean="0">
                <a:solidFill>
                  <a:srgbClr val="FF0000"/>
                </a:solidFill>
              </a:rPr>
              <a:t>  + в</a:t>
            </a:r>
            <a:r>
              <a:rPr lang="ru-RU" sz="4800" b="1" baseline="30000" dirty="0" smtClean="0">
                <a:solidFill>
                  <a:srgbClr val="FF0000"/>
                </a:solidFill>
              </a:rPr>
              <a:t>2</a:t>
            </a:r>
            <a:endParaRPr lang="ru-RU" sz="4800" b="1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96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48680"/>
            <a:ext cx="6624736" cy="66551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Решите задачи: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69001" y="1628800"/>
            <a:ext cx="4804948" cy="46782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Катеты прямоугольного треугольника равны 8 и 15.  Найдите гипотенузу этого треугольника.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arenR" startAt="2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прямоугольном треугольнике катет и гипотенуза равны  40 и 50 соответственно. Найдите другой катет этого треугольника.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arenR" startAt="3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прямоугольном треугольнике катет и гипотенуза равны 40 и 41 соответственно. Найдите другой катет этого треугольника.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4"/>
          <a:stretch/>
        </p:blipFill>
        <p:spPr bwMode="auto">
          <a:xfrm>
            <a:off x="5573949" y="1484784"/>
            <a:ext cx="3472622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364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154" y="1484784"/>
            <a:ext cx="3343275" cy="288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475656" y="548680"/>
            <a:ext cx="6624736" cy="66551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Решите задачи:</a:t>
            </a:r>
            <a:endParaRPr lang="ru-RU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827584" y="1582340"/>
                <a:ext cx="4680520" cy="319856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342900" indent="-342900">
                  <a:buAutoNum type="arabicParenR"/>
                </a:pP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 Сторона квадрата равна </a:t>
                </a:r>
                <a14:m>
                  <m:oMath xmlns:m="http://schemas.openxmlformats.org/officeDocument/2006/math">
                    <m:r>
                      <a:rPr lang="ru-RU" sz="2000" b="1" i="0" smtClean="0">
                        <a:latin typeface="Cambria Math"/>
                        <a:cs typeface="Times New Roman" pitchFamily="18" charset="0"/>
                      </a:rPr>
                      <m:t>𝟏𝟏</m:t>
                    </m:r>
                    <m:rad>
                      <m:radPr>
                        <m:degHide m:val="on"/>
                        <m:ctrlPr>
                          <a:rPr lang="ru-RU" sz="20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ru-RU" sz="2000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 . Найдите диагональ этого квадрат.</a:t>
                </a:r>
              </a:p>
              <a:p>
                <a:pPr marL="342900" indent="-342900">
                  <a:buAutoNum type="arabicParenR"/>
                </a:pPr>
                <a:endParaRPr lang="ru-RU" sz="20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buFontTx/>
                  <a:buAutoNum type="arabicParenR"/>
                </a:pPr>
                <a:r>
                  <a:rPr lang="ru-RU" sz="2000" b="1" dirty="0">
                    <a:latin typeface="Times New Roman" pitchFamily="18" charset="0"/>
                    <a:cs typeface="Times New Roman" pitchFamily="18" charset="0"/>
                  </a:rPr>
                  <a:t>Сторона квадрата равна </a:t>
                </a: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ru-RU" sz="2000" b="1" i="1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2000" b="1" dirty="0">
                    <a:latin typeface="Times New Roman" pitchFamily="18" charset="0"/>
                    <a:cs typeface="Times New Roman" pitchFamily="18" charset="0"/>
                  </a:rPr>
                  <a:t> . Найдите диагональ этого квадрат</a:t>
                </a: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342900" indent="-342900">
                  <a:buFontTx/>
                  <a:buAutoNum type="arabicParenR"/>
                </a:pPr>
                <a:endParaRPr lang="ru-RU" sz="20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buFontTx/>
                  <a:buAutoNum type="arabicParenR"/>
                </a:pPr>
                <a:r>
                  <a:rPr lang="ru-RU" sz="2000" b="1" dirty="0">
                    <a:latin typeface="Times New Roman" pitchFamily="18" charset="0"/>
                    <a:cs typeface="Times New Roman" pitchFamily="18" charset="0"/>
                  </a:rPr>
                  <a:t>Сторона квадрата равна </a:t>
                </a: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9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ru-RU" sz="2000" b="1" i="1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2000" b="1" dirty="0">
                    <a:latin typeface="Times New Roman" pitchFamily="18" charset="0"/>
                    <a:cs typeface="Times New Roman" pitchFamily="18" charset="0"/>
                  </a:rPr>
                  <a:t> . Найдите диагональ этого квадрат.</a:t>
                </a:r>
              </a:p>
              <a:p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582340"/>
                <a:ext cx="4680520" cy="3198568"/>
              </a:xfrm>
              <a:prstGeom prst="rect">
                <a:avLst/>
              </a:prstGeom>
              <a:blipFill rotWithShape="1">
                <a:blip r:embed="rId3"/>
                <a:stretch>
                  <a:fillRect l="-117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648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1115616" y="476672"/>
            <a:ext cx="3600400" cy="2880320"/>
          </a:xfrm>
          <a:prstGeom prst="rtTriangl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 группа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>
            <a:off x="5364088" y="1052736"/>
            <a:ext cx="3600400" cy="2880320"/>
          </a:xfrm>
          <a:prstGeom prst="rtTriangle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 группа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ый треугольник 7"/>
          <p:cNvSpPr/>
          <p:nvPr/>
        </p:nvSpPr>
        <p:spPr>
          <a:xfrm>
            <a:off x="3275856" y="3558891"/>
            <a:ext cx="3600400" cy="2880320"/>
          </a:xfrm>
          <a:prstGeom prst="rtTriangle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3 группа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60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2520280" cy="62850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Группа 1.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" t="44784" r="60997" b="11176"/>
          <a:stretch/>
        </p:blipFill>
        <p:spPr>
          <a:xfrm>
            <a:off x="179512" y="1196752"/>
            <a:ext cx="8640960" cy="5750913"/>
          </a:xfrm>
        </p:spPr>
      </p:pic>
      <p:cxnSp>
        <p:nvCxnSpPr>
          <p:cNvPr id="10" name="Прямая соединительная линия 9"/>
          <p:cNvCxnSpPr/>
          <p:nvPr/>
        </p:nvCxnSpPr>
        <p:spPr>
          <a:xfrm flipV="1">
            <a:off x="1331640" y="2492896"/>
            <a:ext cx="5976664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331640" y="2564904"/>
            <a:ext cx="0" cy="295232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331640" y="2492896"/>
            <a:ext cx="2448272" cy="316835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331640" y="2528900"/>
            <a:ext cx="5976664" cy="31323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трелка вправо 17"/>
          <p:cNvSpPr/>
          <p:nvPr/>
        </p:nvSpPr>
        <p:spPr>
          <a:xfrm>
            <a:off x="2987824" y="5085184"/>
            <a:ext cx="936104" cy="2880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81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2520280" cy="62850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Группа 2.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" t="45733" r="64656" b="16038"/>
          <a:stretch/>
        </p:blipFill>
        <p:spPr>
          <a:xfrm>
            <a:off x="395536" y="1268760"/>
            <a:ext cx="7920880" cy="5072924"/>
          </a:xfr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475656" y="5373216"/>
            <a:ext cx="554461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475656" y="2420888"/>
            <a:ext cx="5544616" cy="295232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4860032" y="2420888"/>
            <a:ext cx="2160240" cy="295232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7020272" y="2420888"/>
            <a:ext cx="0" cy="295232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трелка вправо 12"/>
          <p:cNvSpPr/>
          <p:nvPr/>
        </p:nvSpPr>
        <p:spPr>
          <a:xfrm>
            <a:off x="971600" y="2480978"/>
            <a:ext cx="1008112" cy="3600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74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2520280" cy="62850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Группа 3.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" t="40931" r="72987" b="11630"/>
          <a:stretch/>
        </p:blipFill>
        <p:spPr>
          <a:xfrm>
            <a:off x="1835696" y="898323"/>
            <a:ext cx="5184576" cy="597911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627784" y="1916832"/>
            <a:ext cx="331236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940152" y="1916832"/>
            <a:ext cx="0" cy="40324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627784" y="1916832"/>
            <a:ext cx="3312368" cy="40324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139952" y="1916832"/>
            <a:ext cx="1800200" cy="40324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трелка вправо 15"/>
          <p:cNvSpPr/>
          <p:nvPr/>
        </p:nvSpPr>
        <p:spPr>
          <a:xfrm>
            <a:off x="1794349" y="4365104"/>
            <a:ext cx="1008112" cy="43204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74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base.com-1045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powerpointbase.com-1045</Template>
  <TotalTime>5648</TotalTime>
  <Words>293</Words>
  <Application>Microsoft Office PowerPoint</Application>
  <PresentationFormat>Экран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powerpointbase.com-1045</vt:lpstr>
      <vt:lpstr>«Теорема Пифагора»</vt:lpstr>
      <vt:lpstr>«Верно» или «Неверно»</vt:lpstr>
      <vt:lpstr>Что общего у треугольников?</vt:lpstr>
      <vt:lpstr>Решите задачи:</vt:lpstr>
      <vt:lpstr>Решите задачи:</vt:lpstr>
      <vt:lpstr>Презентация PowerPoint</vt:lpstr>
      <vt:lpstr>Группа 1.</vt:lpstr>
      <vt:lpstr>Группа 2.</vt:lpstr>
      <vt:lpstr>Группа 3.</vt:lpstr>
      <vt:lpstr>Выберите и продолжите фразу:</vt:lpstr>
      <vt:lpstr>Спасибо за урок!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«Теорема Пифагора»</dc:title>
  <dc:creator>Заместитель по УВР</dc:creator>
  <cp:lastModifiedBy>Заместитель по УВР</cp:lastModifiedBy>
  <cp:revision>28</cp:revision>
  <dcterms:created xsi:type="dcterms:W3CDTF">2024-02-22T02:25:19Z</dcterms:created>
  <dcterms:modified xsi:type="dcterms:W3CDTF">2024-02-27T02:01:44Z</dcterms:modified>
</cp:coreProperties>
</file>