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301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84" r:id="rId11"/>
    <p:sldId id="285" r:id="rId12"/>
    <p:sldId id="286" r:id="rId13"/>
    <p:sldId id="287" r:id="rId14"/>
    <p:sldId id="270" r:id="rId15"/>
    <p:sldId id="272" r:id="rId16"/>
    <p:sldId id="28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smtClean="0">
                <a:solidFill>
                  <a:prstClr val="white"/>
                </a:solidFill>
              </a:rPr>
              <a:pPr defTabSz="457200"/>
              <a:t>3/11/2025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4572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Интеллектуально-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интерактивная  игра 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7-х классов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Знатоки причастий и деепричастий»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три времени имеет,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спрягаться сам умеет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80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Какая змея бывает наречием?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701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900"/>
              </a:spcBef>
              <a:spcAft>
                <a:spcPts val="0"/>
              </a:spcAft>
              <a:buNone/>
            </a:pPr>
            <a:r>
              <a:rPr lang="ru-RU" sz="3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Какие слова до </a:t>
            </a: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XIV века на Руси </a:t>
            </a:r>
            <a:r>
              <a:rPr lang="ru-RU" sz="3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назывались</a:t>
            </a: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3600" i="1" dirty="0">
                <a:latin typeface="Times New Roman" pitchFamily="18" charset="0"/>
                <a:ea typeface="Times New Roman"/>
                <a:cs typeface="Times New Roman" pitchFamily="18" charset="0"/>
              </a:rPr>
              <a:t>«нелепыми глаголами».</a:t>
            </a:r>
            <a:endParaRPr lang="ru-RU" sz="3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474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азовите слово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90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В.И. Даль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предлагал заменить иностранное слово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………….. на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русские </a:t>
            </a:r>
            <a:r>
              <a:rPr lang="ru-RU" i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колоземица</a:t>
            </a:r>
            <a:r>
              <a:rPr lang="ru-RU" i="1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или </a:t>
            </a:r>
            <a:r>
              <a:rPr lang="ru-RU" i="1" dirty="0" err="1">
                <a:latin typeface="Times New Roman" pitchFamily="18" charset="0"/>
                <a:ea typeface="Times New Roman"/>
                <a:cs typeface="Times New Roman" pitchFamily="18" charset="0"/>
              </a:rPr>
              <a:t>мироколица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646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CD10A1-CE58-A462-E9B1-539EBBDD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Верю - не верю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4FE70502-B31F-1DE7-4648-5595AB947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422" y="1857364"/>
            <a:ext cx="4000528" cy="78581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n>
                  <a:solidFill>
                    <a:srgbClr val="002060"/>
                  </a:solidFill>
                </a:ln>
              </a:rPr>
              <a:t>11 </a:t>
            </a:r>
            <a:r>
              <a:rPr lang="ru-RU" sz="3600" dirty="0">
                <a:ln>
                  <a:solidFill>
                    <a:srgbClr val="002060"/>
                  </a:solidFill>
                </a:ln>
              </a:rPr>
              <a:t>ВОПРОСОВ</a:t>
            </a:r>
          </a:p>
        </p:txBody>
      </p:sp>
      <p:pic>
        <p:nvPicPr>
          <p:cNvPr id="1026" name="Picture 2" descr="C:\Users\User1\Desktop\верю не верю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928934"/>
            <a:ext cx="5000660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112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CD10A1-CE58-A462-E9B1-539EBBDDE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2" y="609603"/>
            <a:ext cx="8976359" cy="145626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Знатоки причастий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FE70502-B31F-1DE7-4648-5595AB947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29" y="2370670"/>
            <a:ext cx="5500726" cy="96689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ln>
                  <a:solidFill>
                    <a:srgbClr val="002060"/>
                  </a:solidFill>
                </a:ln>
              </a:rPr>
              <a:t>8</a:t>
            </a:r>
            <a:r>
              <a:rPr lang="ru-RU" sz="3600" dirty="0" smtClean="0">
                <a:ln>
                  <a:solidFill>
                    <a:srgbClr val="002060"/>
                  </a:solidFill>
                </a:ln>
              </a:rPr>
              <a:t> </a:t>
            </a:r>
            <a:r>
              <a:rPr lang="ru-RU" sz="3600" dirty="0">
                <a:ln>
                  <a:solidFill>
                    <a:srgbClr val="002060"/>
                  </a:solidFill>
                </a:ln>
              </a:rPr>
              <a:t>ВОПРОСОВ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5F193043-C01E-511C-E21A-1918109ECDEA}"/>
              </a:ext>
            </a:extLst>
          </p:cNvPr>
          <p:cNvSpPr txBox="1">
            <a:spLocks/>
          </p:cNvSpPr>
          <p:nvPr/>
        </p:nvSpPr>
        <p:spPr>
          <a:xfrm>
            <a:off x="1500167" y="3642363"/>
            <a:ext cx="5500726" cy="96689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prstClr val="white"/>
              </a:buClr>
              <a:buFont typeface="Arial"/>
              <a:buNone/>
            </a:pPr>
            <a:r>
              <a:rPr lang="ru-RU" sz="3600" dirty="0">
                <a:ln>
                  <a:solidFill>
                    <a:srgbClr val="002060"/>
                  </a:solidFill>
                </a:ln>
                <a:solidFill>
                  <a:prstClr val="white"/>
                </a:solidFill>
              </a:rPr>
              <a:t>ПО 30 СЕКУНД</a:t>
            </a:r>
          </a:p>
        </p:txBody>
      </p:sp>
    </p:spTree>
    <p:extLst>
      <p:ext uri="{BB962C8B-B14F-4D97-AF65-F5344CB8AC3E}">
        <p14:creationId xmlns:p14="http://schemas.microsoft.com/office/powerpoint/2010/main" xmlns="" val="10182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Причастие </a:t>
            </a:r>
            <a:r>
              <a:rPr lang="ru-RU" cap="none" dirty="0" err="1" smtClean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обПричасти</a:t>
            </a:r>
            <a:r>
              <a:rPr lang="ru-RU" sz="3600" cap="none" dirty="0" err="1" smtClean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</a:t>
            </a:r>
            <a:r>
              <a:rPr lang="ru-RU" cap="none" dirty="0" smtClean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cap="none" dirty="0" err="1" smtClean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обоПричастие</a:t>
            </a:r>
            <a:r>
              <a:rPr lang="ru-RU" cap="none" dirty="0" smtClean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cap="none" dirty="0" err="1" smtClean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значаетозначает</a:t>
            </a:r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….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b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Причастие обозначает…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А) признак предмета по действию. 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Б) добавочное действие. 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В) признак предмета. </a:t>
            </a:r>
            <a:r>
              <a:rPr lang="ru-RU" sz="4800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94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spcAft>
                <a:spcPts val="1000"/>
              </a:spcAft>
            </a:pPr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Свойства каких частей речи имеет причастие? </a:t>
            </a:r>
            <a:b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каких частей речи имеет причастие?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А) глагола и наречия. </a:t>
            </a:r>
            <a:b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Б) глагола и прилагательного. </a:t>
            </a:r>
            <a:b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В) прилагательного и существительного.</a:t>
            </a:r>
            <a:r>
              <a:rPr lang="ru-RU" sz="4800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br>
              <a:rPr lang="ru-RU" sz="48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9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  <a:t>На какие вопросы отвечает причастие? </a:t>
            </a:r>
            <a:b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На какие вопросы отвечает причастие?</a:t>
            </a:r>
            <a:endParaRPr lang="ru-RU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latin typeface="Times New Roman"/>
                <a:ea typeface="Times New Roman"/>
              </a:rPr>
              <a:t>А</a:t>
            </a:r>
            <a:r>
              <a:rPr lang="ru-RU" dirty="0">
                <a:latin typeface="Times New Roman"/>
                <a:ea typeface="Times New Roman"/>
              </a:rPr>
              <a:t>) Что делать? Что сделать?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Б) Кого? Чего?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В) Как? Каким образом? Почему?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Г) Что делающий? Что сделавший? </a:t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891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  <a:t>Полные причастия в предложении бывают… </a:t>
            </a:r>
            <a:b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</a:br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Полные причастия в предложении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бывают…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/>
                <a:ea typeface="Times New Roman"/>
              </a:rPr>
              <a:t>А</a:t>
            </a:r>
            <a:r>
              <a:rPr lang="ru-RU" dirty="0">
                <a:latin typeface="Times New Roman"/>
                <a:ea typeface="Times New Roman"/>
              </a:rPr>
              <a:t>) подлежащими.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Б) дополнениями.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В) обстоятельствами.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Г) сказуемыми.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Д) определениями. 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58267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CD10A1-CE58-A462-E9B1-539EBBDDE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729" y="286245"/>
            <a:ext cx="7598569" cy="1456267"/>
          </a:xfrm>
        </p:spPr>
        <p:txBody>
          <a:bodyPr>
            <a:normAutofit/>
          </a:bodyPr>
          <a:lstStyle/>
          <a:p>
            <a:pPr algn="ctr"/>
            <a:r>
              <a:rPr lang="ru-RU" sz="5400" dirty="0"/>
              <a:t>Правила игры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E70502-B31F-1DE7-4648-5595AB947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422" y="1857364"/>
            <a:ext cx="4210049" cy="96689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n>
                  <a:solidFill>
                    <a:srgbClr val="002060"/>
                  </a:solidFill>
                </a:ln>
              </a:rPr>
              <a:t>5 </a:t>
            </a:r>
            <a:r>
              <a:rPr lang="ru-RU" sz="3600" dirty="0" smtClean="0">
                <a:ln>
                  <a:solidFill>
                    <a:srgbClr val="002060"/>
                  </a:solidFill>
                </a:ln>
              </a:rPr>
              <a:t>туров</a:t>
            </a:r>
            <a:endParaRPr lang="ru-RU" sz="3600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5F193043-C01E-511C-E21A-1918109ECDEA}"/>
              </a:ext>
            </a:extLst>
          </p:cNvPr>
          <p:cNvSpPr txBox="1">
            <a:spLocks/>
          </p:cNvSpPr>
          <p:nvPr/>
        </p:nvSpPr>
        <p:spPr>
          <a:xfrm>
            <a:off x="2357422" y="3158915"/>
            <a:ext cx="4214842" cy="96689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prstClr val="white"/>
              </a:buClr>
              <a:buFont typeface="Arial"/>
              <a:buNone/>
            </a:pPr>
            <a:r>
              <a:rPr lang="ru-RU" sz="3600" dirty="0">
                <a:ln>
                  <a:solidFill>
                    <a:srgbClr val="002060"/>
                  </a:solidFill>
                </a:ln>
                <a:solidFill>
                  <a:prstClr val="white"/>
                </a:solidFill>
              </a:rPr>
              <a:t>ПО 30 СЕКУНД на вопрос*</a:t>
            </a:r>
          </a:p>
        </p:txBody>
      </p:sp>
    </p:spTree>
    <p:extLst>
      <p:ext uri="{BB962C8B-B14F-4D97-AF65-F5344CB8AC3E}">
        <p14:creationId xmlns:p14="http://schemas.microsoft.com/office/powerpoint/2010/main" xmlns="" val="296204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  <a:t>Укажите признак, который не относится к причастию. 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/>
              <a:t> </a:t>
            </a:r>
            <a:r>
              <a:rPr lang="ru-RU" sz="3500" b="1" dirty="0">
                <a:solidFill>
                  <a:srgbClr val="C00000"/>
                </a:solidFill>
              </a:rPr>
              <a:t>Укажите признак, который не относится к </a:t>
            </a:r>
            <a:r>
              <a:rPr lang="ru-RU" sz="3500" b="1" dirty="0" smtClean="0">
                <a:solidFill>
                  <a:srgbClr val="C00000"/>
                </a:solidFill>
              </a:rPr>
              <a:t>причастию.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sz="3500" dirty="0">
                <a:latin typeface="Times New Roman"/>
                <a:ea typeface="Times New Roman"/>
              </a:rPr>
              <a:t>А) возвратность. </a:t>
            </a:r>
            <a:br>
              <a:rPr lang="ru-RU" sz="3500" dirty="0">
                <a:latin typeface="Times New Roman"/>
                <a:ea typeface="Times New Roman"/>
              </a:rPr>
            </a:br>
            <a:r>
              <a:rPr lang="ru-RU" sz="3500" dirty="0">
                <a:latin typeface="Times New Roman"/>
                <a:ea typeface="Times New Roman"/>
              </a:rPr>
              <a:t>Б) время настоящее и прошедшее. </a:t>
            </a:r>
            <a:br>
              <a:rPr lang="ru-RU" sz="3500" dirty="0">
                <a:latin typeface="Times New Roman"/>
                <a:ea typeface="Times New Roman"/>
              </a:rPr>
            </a:br>
            <a:r>
              <a:rPr lang="ru-RU" sz="3500" dirty="0">
                <a:latin typeface="Times New Roman"/>
                <a:ea typeface="Times New Roman"/>
              </a:rPr>
              <a:t>В) вид – совершенный </a:t>
            </a:r>
            <a:r>
              <a:rPr lang="ru-RU" sz="3500" dirty="0" smtClean="0">
                <a:latin typeface="Times New Roman"/>
                <a:ea typeface="Times New Roman"/>
              </a:rPr>
              <a:t>и несовершенный</a:t>
            </a:r>
            <a:r>
              <a:rPr lang="ru-RU" sz="3500" dirty="0">
                <a:latin typeface="Times New Roman"/>
                <a:ea typeface="Times New Roman"/>
              </a:rPr>
              <a:t>. </a:t>
            </a:r>
            <a:br>
              <a:rPr lang="ru-RU" sz="3500" dirty="0">
                <a:latin typeface="Times New Roman"/>
                <a:ea typeface="Times New Roman"/>
              </a:rPr>
            </a:br>
            <a:r>
              <a:rPr lang="ru-RU" sz="3500" dirty="0">
                <a:latin typeface="Times New Roman"/>
                <a:ea typeface="Times New Roman"/>
              </a:rPr>
              <a:t>Г) род, число, падеж. </a:t>
            </a:r>
            <a:br>
              <a:rPr lang="ru-RU" sz="3500" dirty="0">
                <a:latin typeface="Times New Roman"/>
                <a:ea typeface="Times New Roman"/>
              </a:rPr>
            </a:br>
            <a:r>
              <a:rPr lang="ru-RU" sz="3500" dirty="0">
                <a:latin typeface="Times New Roman"/>
                <a:ea typeface="Times New Roman"/>
              </a:rPr>
              <a:t>Д) наклонение. </a:t>
            </a:r>
            <a:br>
              <a:rPr lang="ru-RU" sz="3500" dirty="0">
                <a:latin typeface="Times New Roman"/>
                <a:ea typeface="Times New Roman"/>
              </a:rPr>
            </a:b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xmlns="" val="24756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Причастия могут быть…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Причастия могут быть … 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А) действительными и страдательными.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Б) качественными и относительными.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В) сочинительными и подчинительными. </a:t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43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  <a:t>Причастный оборот – это….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Причастный оборот-это… 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А) слово или словосочетание.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Б) причастие с зависимыми от него словами.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В) однородные определения. </a:t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899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  <a:t>Краткие страдательные причастия в предложении являются… </a:t>
            </a:r>
            <a:r>
              <a:rPr lang="ru-RU" sz="1800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1800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1800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1800" cap="none" dirty="0">
                <a:ln>
                  <a:noFill/>
                </a:ln>
                <a:solidFill>
                  <a:prstClr val="white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Краткие страдательные причастия в предложении являются…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/>
                <a:ea typeface="Times New Roman"/>
              </a:rPr>
              <a:t>А</a:t>
            </a:r>
            <a:r>
              <a:rPr lang="ru-RU" dirty="0">
                <a:latin typeface="Times New Roman"/>
                <a:ea typeface="Times New Roman"/>
              </a:rPr>
              <a:t>) сказуемыми.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Б) определениями.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В) подлежащими.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Г) обстоятельствами. 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Д) дополнениями. 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9372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CD10A1-CE58-A462-E9B1-539EBBDDE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2" y="609603"/>
            <a:ext cx="8976359" cy="145626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Знатоки деепричастий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FE70502-B31F-1DE7-4648-5595AB947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4611" y="2370670"/>
            <a:ext cx="4214843" cy="96689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n>
                  <a:solidFill>
                    <a:srgbClr val="002060"/>
                  </a:solidFill>
                </a:ln>
              </a:rPr>
              <a:t>5 </a:t>
            </a:r>
            <a:r>
              <a:rPr lang="ru-RU" sz="3600" dirty="0">
                <a:ln>
                  <a:solidFill>
                    <a:srgbClr val="002060"/>
                  </a:solidFill>
                </a:ln>
              </a:rPr>
              <a:t>ВОПРОСОВ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5F193043-C01E-511C-E21A-1918109ECDEA}"/>
              </a:ext>
            </a:extLst>
          </p:cNvPr>
          <p:cNvSpPr txBox="1">
            <a:spLocks/>
          </p:cNvSpPr>
          <p:nvPr/>
        </p:nvSpPr>
        <p:spPr>
          <a:xfrm>
            <a:off x="2714611" y="3642363"/>
            <a:ext cx="4214843" cy="96689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prstClr val="white"/>
              </a:buClr>
              <a:buFont typeface="Arial"/>
              <a:buNone/>
            </a:pPr>
            <a:r>
              <a:rPr lang="ru-RU" sz="3600" dirty="0">
                <a:ln>
                  <a:solidFill>
                    <a:srgbClr val="002060"/>
                  </a:solidFill>
                </a:ln>
                <a:solidFill>
                  <a:prstClr val="white"/>
                </a:solidFill>
              </a:rPr>
              <a:t>ПО 30 СЕКУНД</a:t>
            </a:r>
          </a:p>
        </p:txBody>
      </p:sp>
    </p:spTree>
    <p:extLst>
      <p:ext uri="{BB962C8B-B14F-4D97-AF65-F5344CB8AC3E}">
        <p14:creationId xmlns:p14="http://schemas.microsoft.com/office/powerpoint/2010/main" xmlns="" val="331337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85750" lvl="0" indent="-285750" fontAlgn="base">
              <a:lnSpc>
                <a:spcPct val="115000"/>
              </a:lnSpc>
              <a:spcBef>
                <a:spcPts val="0"/>
              </a:spcBef>
            </a:pPr>
            <a:r>
              <a:rPr lang="ru-RU" sz="3200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Деепричастие отвечает на вопросы</a:t>
            </a:r>
            <a:r>
              <a:rPr lang="ru-RU" sz="3200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200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Деепричастие отвечает на вопросы…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Что делал? Что сделал?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Что делая? Что сделав?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Каков предмет?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Что делающий? Что сделавший?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8597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598569" cy="1456267"/>
          </a:xfrm>
        </p:spPr>
        <p:txBody>
          <a:bodyPr>
            <a:noAutofit/>
          </a:bodyPr>
          <a:lstStyle/>
          <a:p>
            <a:pPr lvl="0" algn="ctr" fontAlgn="base">
              <a:lnSpc>
                <a:spcPct val="115000"/>
              </a:lnSpc>
              <a:spcBef>
                <a:spcPts val="0"/>
              </a:spcBef>
            </a:pPr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Segoe UI"/>
                <a:ea typeface="Times New Roman"/>
                <a:cs typeface="Times New Roman"/>
              </a:rPr>
              <a:t>Укажите, признаки какой части речи имеет деепричастие</a:t>
            </a:r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cap="none" dirty="0">
                <a:ln>
                  <a:noFill/>
                </a:ln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Укажите признаки какой части речи имеет деепричастие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глагола и прилагательного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наречия и прилагательного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глагола и наречия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существительного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6270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Какого грамматического признака нет у </a:t>
            </a:r>
            <a:r>
              <a:rPr lang="ru-RU" cap="none" dirty="0" smtClean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деепричастия?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marL="0" indent="0" fontAlgn="base">
              <a:lnSpc>
                <a:spcPct val="115000"/>
              </a:lnSpc>
              <a:spcAft>
                <a:spcPts val="0"/>
              </a:spcAft>
              <a:buNone/>
            </a:pPr>
            <a:endParaRPr lang="ru-RU" sz="3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sz="35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Какого грамматического признака нет у деепричастия? </a:t>
            </a:r>
            <a:endParaRPr lang="ru-RU" sz="3500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вид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возвратность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неизменяемость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время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41222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fontAlgn="base">
              <a:lnSpc>
                <a:spcPct val="115000"/>
              </a:lnSpc>
              <a:spcBef>
                <a:spcPts val="0"/>
              </a:spcBef>
            </a:pPr>
            <a:r>
              <a:rPr lang="ru-RU" sz="4000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Укажите пример со слитным написанием</a:t>
            </a:r>
            <a:r>
              <a:rPr lang="ru-RU" sz="3300" cap="none" dirty="0">
                <a:ln>
                  <a:noFill/>
                </a:ln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300" cap="none" dirty="0">
                <a:ln>
                  <a:noFill/>
                </a:ln>
                <a:solidFill>
                  <a:prstClr val="white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Укажите пример со слитным написанием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(не)</a:t>
            </a:r>
            <a:r>
              <a:rPr lang="ru-RU" dirty="0" err="1">
                <a:latin typeface="Times New Roman" pitchFamily="18" charset="0"/>
                <a:ea typeface="Times New Roman"/>
                <a:cs typeface="Times New Roman" pitchFamily="18" charset="0"/>
              </a:rPr>
              <a:t>годуя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(не)задумываясь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(не)говоря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(не)дыша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20066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fontAlgn="base">
              <a:lnSpc>
                <a:spcPct val="115000"/>
              </a:lnSpc>
              <a:spcBef>
                <a:spcPts val="0"/>
              </a:spcBef>
            </a:pPr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Какой грамматический признак есть у деепричастия?</a:t>
            </a:r>
            <a: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cap="none" dirty="0">
                <a:ln>
                  <a:noFill/>
                </a:ln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грамматический признак есть у деепричастия?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fontAlgn="base">
              <a:lnSpc>
                <a:spcPct val="115000"/>
              </a:lnSpc>
              <a:spcAft>
                <a:spcPts val="1950"/>
              </a:spcAft>
              <a:buNone/>
            </a:pP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наклонение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спряжение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неизменяемость</a:t>
            </a:r>
            <a:b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время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7866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CD10A1-CE58-A462-E9B1-539EBBDD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E70502-B31F-1DE7-4648-5595AB947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0298" y="2285992"/>
            <a:ext cx="3646169" cy="96689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n>
                  <a:solidFill>
                    <a:srgbClr val="002060"/>
                  </a:solidFill>
                </a:ln>
              </a:rPr>
              <a:t>10 </a:t>
            </a:r>
            <a:r>
              <a:rPr lang="ru-RU" sz="3600" dirty="0">
                <a:ln>
                  <a:solidFill>
                    <a:srgbClr val="002060"/>
                  </a:solidFill>
                </a:ln>
              </a:rPr>
              <a:t>ВОПРОСОВ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5F193043-C01E-511C-E21A-1918109ECDEA}"/>
              </a:ext>
            </a:extLst>
          </p:cNvPr>
          <p:cNvSpPr txBox="1">
            <a:spLocks/>
          </p:cNvSpPr>
          <p:nvPr/>
        </p:nvSpPr>
        <p:spPr>
          <a:xfrm>
            <a:off x="2571737" y="3642365"/>
            <a:ext cx="3571899" cy="96689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prstClr val="white"/>
              </a:buClr>
              <a:buFont typeface="Arial"/>
              <a:buNone/>
            </a:pPr>
            <a:r>
              <a:rPr lang="ru-RU" sz="3600" dirty="0">
                <a:ln>
                  <a:solidFill>
                    <a:srgbClr val="002060"/>
                  </a:solidFill>
                </a:ln>
                <a:solidFill>
                  <a:prstClr val="white"/>
                </a:solidFill>
              </a:rPr>
              <a:t>ПО </a:t>
            </a:r>
            <a:r>
              <a:rPr lang="ru-RU" sz="3600" dirty="0" smtClean="0">
                <a:ln>
                  <a:solidFill>
                    <a:srgbClr val="002060"/>
                  </a:solidFill>
                </a:ln>
                <a:solidFill>
                  <a:prstClr val="white"/>
                </a:solidFill>
              </a:rPr>
              <a:t>15 </a:t>
            </a:r>
            <a:r>
              <a:rPr lang="ru-RU" sz="3600" dirty="0">
                <a:ln>
                  <a:solidFill>
                    <a:srgbClr val="002060"/>
                  </a:solidFill>
                </a:ln>
                <a:solidFill>
                  <a:prstClr val="white"/>
                </a:solidFill>
              </a:rPr>
              <a:t>СЕКУНД</a:t>
            </a:r>
          </a:p>
        </p:txBody>
      </p:sp>
    </p:spTree>
    <p:extLst>
      <p:ext uri="{BB962C8B-B14F-4D97-AF65-F5344CB8AC3E}">
        <p14:creationId xmlns:p14="http://schemas.microsoft.com/office/powerpoint/2010/main" xmlns="" val="416137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Тур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ulpaK\Desktop\киреева\img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45553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8018089" cy="101919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Назовите фразеологизм с деепричастием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SulpaK\Desktop\киреева\1679501662_bogatyr-club-p-zelenie-chelovechki-dlya-prezentatsii-foni-5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1916832"/>
            <a:ext cx="3888432" cy="387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ulpaK\Desktop\киреева\узнай_фразеологиз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7" y="2438636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69248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prstClr val="white"/>
                </a:solidFill>
              </a:rPr>
              <a:t>Назовите фразеологизм с деепричастием</a:t>
            </a:r>
            <a:endParaRPr lang="ru-RU" dirty="0"/>
          </a:p>
        </p:txBody>
      </p:sp>
      <p:pic>
        <p:nvPicPr>
          <p:cNvPr id="5123" name="Picture 3" descr="C:\Users\SulpaK\Desktop\киреева\143624-ruka-dlya-detey-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21276"/>
            <a:ext cx="2509817" cy="190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SulpaK\Desktop\киреева\phot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36966"/>
            <a:ext cx="2636912" cy="178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ulpaK\Desktop\киреева\1673575836_gas-kvas-com-p-detskii-risunok-serdtse-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35298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54477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prstClr val="white"/>
                </a:solidFill>
              </a:rPr>
              <a:t>Назовите фразеологизм с деепричастием</a:t>
            </a:r>
            <a:endParaRPr lang="ru-RU" dirty="0"/>
          </a:p>
        </p:txBody>
      </p:sp>
      <p:pic>
        <p:nvPicPr>
          <p:cNvPr id="6146" name="Picture 2" descr="C:\Users\SulpaK\Desktop\киреева\png-transparent-running-sports-personal-miscellaneous-child-physical-fitnes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35981"/>
            <a:ext cx="2569542" cy="256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ulpaK\Desktop\киреева\aMjTkWRXdi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9332" y="2492896"/>
            <a:ext cx="267303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10019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ulpaK\Desktop\киреева\1d08af953faccb42b7a40d14a463c5f3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1176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53" y="548699"/>
            <a:ext cx="7598569" cy="102291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Назовите пропущенное слово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…..- это раздел науки о языке, изучающий нормы произношения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547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Назовите пропущенное слово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….- это раздел науки о языке, изучающий части 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720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Назовите пропущенное слово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….-это раздел науки  о языке, изучающий знаки препинани</a:t>
            </a:r>
            <a:r>
              <a:rPr lang="ru-RU" dirty="0" smtClean="0"/>
              <a:t>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723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разбор указан цифрой 4?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095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торое название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звуко-буквенного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разбора?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723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Морфемный разбор- это…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7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322</Words>
  <Application>Microsoft Office PowerPoint</Application>
  <PresentationFormat>Экран (4:3)</PresentationFormat>
  <Paragraphs>74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  Интеллектуально- интерактивная  игра   для 7-х классов </vt:lpstr>
      <vt:lpstr>Правила игры</vt:lpstr>
      <vt:lpstr>ТУР 1 РАЗМИНКА</vt:lpstr>
      <vt:lpstr>  Назовите пропущенное слово  </vt:lpstr>
      <vt:lpstr>Назовите пропущенное слово</vt:lpstr>
      <vt:lpstr>Назовите пропущенное слово</vt:lpstr>
      <vt:lpstr>Слайд 7</vt:lpstr>
      <vt:lpstr>Слайд 8</vt:lpstr>
      <vt:lpstr>Слайд 9</vt:lpstr>
      <vt:lpstr>загадка</vt:lpstr>
      <vt:lpstr>Загадка</vt:lpstr>
      <vt:lpstr>Слайд 12</vt:lpstr>
      <vt:lpstr>Назовите слово</vt:lpstr>
      <vt:lpstr>ТУР 2  Верю - не верю </vt:lpstr>
      <vt:lpstr>ТУР 3  Знатоки причастий</vt:lpstr>
      <vt:lpstr>Причастие обПричастие обоПричастие значаетозначает….</vt:lpstr>
      <vt:lpstr>Свойства каких частей речи имеет причастие?  </vt:lpstr>
      <vt:lpstr>На какие вопросы отвечает причастие?  </vt:lpstr>
      <vt:lpstr>Полные причастия в предложении бывают…   </vt:lpstr>
      <vt:lpstr>Укажите признак, который не относится к причастию. </vt:lpstr>
      <vt:lpstr>Причастия могут быть…</vt:lpstr>
      <vt:lpstr>Причастный оборот – это…. </vt:lpstr>
      <vt:lpstr>Краткие страдательные причастия в предложении являются…   </vt:lpstr>
      <vt:lpstr>ТУР 4  Знатоки деепричастий</vt:lpstr>
      <vt:lpstr>Деепричастие отвечает на вопросы </vt:lpstr>
      <vt:lpstr>Укажите, признаки какой части речи имеет деепричастие </vt:lpstr>
      <vt:lpstr>Какого грамматического признака нет у деепричастия?</vt:lpstr>
      <vt:lpstr>Укажите пример со слитным написанием </vt:lpstr>
      <vt:lpstr>Какой грамматический признак есть у деепричастия? </vt:lpstr>
      <vt:lpstr>5 Тур</vt:lpstr>
      <vt:lpstr>Назовите фразеологизм с деепричастием</vt:lpstr>
      <vt:lpstr>Назовите фразеологизм с деепричастием</vt:lpstr>
      <vt:lpstr>Назовите фразеологизм с деепричастием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SulpaK</dc:creator>
  <cp:lastModifiedBy>User1</cp:lastModifiedBy>
  <cp:revision>34</cp:revision>
  <dcterms:created xsi:type="dcterms:W3CDTF">2024-03-19T05:32:03Z</dcterms:created>
  <dcterms:modified xsi:type="dcterms:W3CDTF">2025-03-11T11:17:30Z</dcterms:modified>
</cp:coreProperties>
</file>