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64" r:id="rId2"/>
    <p:sldMasterId id="2147483665" r:id="rId3"/>
  </p:sldMasterIdLst>
  <p:sldIdLst>
    <p:sldId id="257" r:id="rId4"/>
    <p:sldId id="258" r:id="rId5"/>
    <p:sldId id="260" r:id="rId6"/>
    <p:sldId id="265" r:id="rId7"/>
    <p:sldId id="271" r:id="rId8"/>
    <p:sldId id="266" r:id="rId9"/>
    <p:sldId id="267" r:id="rId10"/>
    <p:sldId id="269" r:id="rId11"/>
    <p:sldId id="268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70403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214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214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305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752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1940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13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1158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0438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331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856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074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8928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756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715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625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279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614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4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1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7010401" y="59885"/>
            <a:ext cx="518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Межрегиональная научно-практическая конференция </a:t>
            </a:r>
          </a:p>
          <a:p>
            <a:pPr algn="ctr"/>
            <a:r>
              <a:rPr lang="ru-RU" dirty="0">
                <a:solidFill>
                  <a:srgbClr val="70AD47">
                    <a:lumMod val="5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«Воспитание в эпоху цифровизации: вызовы, проблемы, решения»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26 марта 2021 года 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65" y="59885"/>
            <a:ext cx="1423349" cy="144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5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marL="0" marR="0" indent="0" algn="ctr" defTabSz="9144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b="0" kern="1200">
          <a:solidFill>
            <a:srgbClr val="002060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7010401" y="59885"/>
            <a:ext cx="518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Межрегиональная научно-практическая конференция </a:t>
            </a:r>
          </a:p>
          <a:p>
            <a:pPr algn="ctr"/>
            <a:r>
              <a:rPr lang="ru-RU" dirty="0">
                <a:solidFill>
                  <a:srgbClr val="70AD47">
                    <a:lumMod val="5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«Воспитание в эпоху цифровизации: вызовы, проблемы, решения»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26 марта 2021 года 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65" y="59885"/>
            <a:ext cx="1423349" cy="1441111"/>
          </a:xfrm>
          <a:prstGeom prst="rect">
            <a:avLst/>
          </a:prstGeom>
        </p:spPr>
      </p:pic>
      <p:sp>
        <p:nvSpPr>
          <p:cNvPr id="2" name="Прямоугольник 1"/>
          <p:cNvSpPr/>
          <p:nvPr userDrawn="1"/>
        </p:nvSpPr>
        <p:spPr>
          <a:xfrm>
            <a:off x="1052930" y="1967984"/>
            <a:ext cx="10072269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1F4E79"/>
                </a:solidFill>
                <a:latin typeface="Futura PT Book"/>
              </a:rPr>
              <a:t>Размещение информации в социальных сетях</a:t>
            </a:r>
          </a:p>
          <a:p>
            <a:pPr algn="just"/>
            <a:endParaRPr lang="ru-RU" b="1" dirty="0">
              <a:solidFill>
                <a:srgbClr val="1F4E79"/>
              </a:solidFill>
              <a:latin typeface="Futura PT Book"/>
            </a:endParaRPr>
          </a:p>
          <a:p>
            <a:pPr algn="just"/>
            <a:r>
              <a:rPr lang="ru-RU" dirty="0">
                <a:solidFill>
                  <a:srgbClr val="1F4E79"/>
                </a:solidFill>
                <a:latin typeface="Futura PT Book"/>
              </a:rPr>
              <a:t>При публикациях в социальных сетях итогов Вашего участия в конференции предлагаем использовать </a:t>
            </a:r>
            <a:r>
              <a:rPr lang="ru-RU" dirty="0" err="1">
                <a:solidFill>
                  <a:srgbClr val="1F4E79"/>
                </a:solidFill>
                <a:latin typeface="Futura PT Book"/>
              </a:rPr>
              <a:t>хештег</a:t>
            </a:r>
            <a:endParaRPr lang="ru-RU" dirty="0">
              <a:solidFill>
                <a:srgbClr val="1F4E79"/>
              </a:solidFill>
              <a:latin typeface="Futura PT Book"/>
            </a:endParaRPr>
          </a:p>
          <a:p>
            <a:pPr algn="ctr"/>
            <a:r>
              <a:rPr lang="en-US" dirty="0">
                <a:solidFill>
                  <a:srgbClr val="1F4E79"/>
                </a:solidFill>
                <a:latin typeface="Futura PT Book"/>
              </a:rPr>
              <a:t>#</a:t>
            </a:r>
            <a:r>
              <a:rPr lang="ru-RU" dirty="0">
                <a:solidFill>
                  <a:srgbClr val="1F4E79"/>
                </a:solidFill>
                <a:latin typeface="Futura PT Book"/>
              </a:rPr>
              <a:t>КОНФЕРЕНЦИЯИВАНОВО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73770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marL="0" marR="0" indent="0" algn="ctr" defTabSz="9144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b="0" kern="1200">
          <a:solidFill>
            <a:srgbClr val="002060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779A03-39A4-4534-98FB-AC76F9824527}"/>
              </a:ext>
            </a:extLst>
          </p:cNvPr>
          <p:cNvSpPr txBox="1"/>
          <p:nvPr userDrawn="1"/>
        </p:nvSpPr>
        <p:spPr>
          <a:xfrm>
            <a:off x="7010401" y="59885"/>
            <a:ext cx="518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Межрегиональная научно-практическая конференция </a:t>
            </a:r>
          </a:p>
          <a:p>
            <a:pPr algn="ctr"/>
            <a:r>
              <a:rPr lang="ru-RU" dirty="0">
                <a:solidFill>
                  <a:srgbClr val="70AD47">
                    <a:lumMod val="5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«Воспитание в эпоху цифровизации: вызовы, проблемы, решения»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26 марта 2021 года 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24A55CA-F117-418B-9AE9-64FD817D5A25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65" y="59885"/>
            <a:ext cx="1423349" cy="144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1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2582" y="1580224"/>
            <a:ext cx="7466121" cy="374637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Воспитание интереса к народному творчеству </a:t>
            </a:r>
          </a:p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у детей раннего возраста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0F13D8-398D-47F5-9B93-12A33923E464}"/>
              </a:ext>
            </a:extLst>
          </p:cNvPr>
          <p:cNvSpPr txBox="1"/>
          <p:nvPr/>
        </p:nvSpPr>
        <p:spPr>
          <a:xfrm>
            <a:off x="5495278" y="5388746"/>
            <a:ext cx="66138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/>
              <a:t>г. Иваново</a:t>
            </a:r>
          </a:p>
          <a:p>
            <a:pPr algn="r"/>
            <a:r>
              <a:rPr lang="ru-RU" sz="2000" b="1" dirty="0"/>
              <a:t>Калинская Анастасия Николаевна – воспитатель,</a:t>
            </a:r>
          </a:p>
          <a:p>
            <a:pPr algn="r"/>
            <a:r>
              <a:rPr lang="ru-RU" sz="2000" b="1" dirty="0"/>
              <a:t>Короленко Елена Валерьевна - учитель дефектолог,</a:t>
            </a:r>
          </a:p>
          <a:p>
            <a:pPr algn="r"/>
            <a:r>
              <a:rPr lang="ru-RU" sz="2000" b="1" dirty="0"/>
              <a:t>Мизинова Лариса Александровна – воспитатель.</a:t>
            </a:r>
          </a:p>
          <a:p>
            <a:pPr algn="r"/>
            <a:r>
              <a:rPr lang="ru-RU" sz="2000" b="1" dirty="0"/>
              <a:t>МБДОУ «Детский сад компенсирующего вида №57»</a:t>
            </a:r>
          </a:p>
        </p:txBody>
      </p:sp>
    </p:spTree>
    <p:extLst>
      <p:ext uri="{BB962C8B-B14F-4D97-AF65-F5344CB8AC3E}">
        <p14:creationId xmlns:p14="http://schemas.microsoft.com/office/powerpoint/2010/main" val="98620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37640E-DC84-4FBC-AEA2-07CDE0104C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85748" y="1287262"/>
            <a:ext cx="7253056" cy="3959442"/>
          </a:xfrm>
        </p:spPr>
        <p:txBody>
          <a:bodyPr/>
          <a:lstStyle/>
          <a:p>
            <a:pPr algn="l"/>
            <a:br>
              <a:rPr lang="ru-RU" sz="2800" dirty="0"/>
            </a:br>
            <a:br>
              <a:rPr lang="ru-RU" sz="2800" dirty="0"/>
            </a:br>
            <a:br>
              <a:rPr lang="ru-RU" sz="2800" dirty="0"/>
            </a:br>
            <a:br>
              <a:rPr lang="ru-RU" sz="3200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</a:rPr>
              <a:t>       </a:t>
            </a: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</a:rPr>
              <a:t>Список используемой литературы</a:t>
            </a:r>
            <a:br>
              <a:rPr lang="ru-RU" sz="2800" b="1" dirty="0"/>
            </a:br>
            <a:r>
              <a:rPr lang="ru-RU" sz="2000" b="1" dirty="0">
                <a:solidFill>
                  <a:schemeClr val="tx1"/>
                </a:solidFill>
              </a:rPr>
              <a:t>1.	Бахвалова Н.И. Педагогический поиск новых форм работы по развитию речи через русский народный фольклор. /Дошкольная педагогика, №8, 2008. - С. 20-23.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2.	Князева О.Л. Приобщение детей к истокам русской народной культуры: учебно-метод. пособ./ О.Л. Князева, М.Д. </a:t>
            </a:r>
            <a:r>
              <a:rPr lang="ru-RU" sz="2000" b="1" dirty="0" err="1">
                <a:solidFill>
                  <a:schemeClr val="tx1"/>
                </a:solidFill>
              </a:rPr>
              <a:t>Махалева</a:t>
            </a:r>
            <a:r>
              <a:rPr lang="ru-RU" sz="2000" b="1" dirty="0">
                <a:solidFill>
                  <a:schemeClr val="tx1"/>
                </a:solidFill>
              </a:rPr>
              <a:t>. - СПб.: Детство - Пресс, 2010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3.	Маханева М.Д., Рещикова С.В. Игровые занятия с детьми от 1 до 3 лет: Методическое пособие для педагогов и родителей. - М.: ТЦ Сфера, 2005</a:t>
            </a:r>
            <a:br>
              <a:rPr lang="ru-RU" sz="2000" b="1" dirty="0">
                <a:solidFill>
                  <a:schemeClr val="tx1"/>
                </a:solidFill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778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0214" y="594805"/>
            <a:ext cx="10697592" cy="5007005"/>
          </a:xfrm>
          <a:solidFill>
            <a:schemeClr val="bg1"/>
          </a:solidFill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заложить основы русской идентичности у детей раннего возраста через воспитание интереса к народной культуре.</a:t>
            </a:r>
          </a:p>
          <a:p>
            <a:pPr algn="l">
              <a:lnSpc>
                <a:spcPct val="100000"/>
              </a:lnSpc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Задачи:</a:t>
            </a:r>
          </a:p>
          <a:p>
            <a:pPr algn="l">
              <a:lnSpc>
                <a:spcPct val="10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•	познакомить детей с  произведениями устного народного творчества, стимулировать   желание детей исполнять потешки, пестушки, колыбельные, прибаутки в различных видах деятельности;</a:t>
            </a:r>
          </a:p>
          <a:p>
            <a:pPr algn="l">
              <a:lnSpc>
                <a:spcPct val="10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•	 развивать эмоциональный отклик на  произведения народного творчества;</a:t>
            </a:r>
          </a:p>
          <a:p>
            <a:pPr algn="l">
              <a:lnSpc>
                <a:spcPct val="10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•	формировать чувство причастности к родному дому, семье, малой родине;</a:t>
            </a:r>
          </a:p>
          <a:p>
            <a:pPr algn="l">
              <a:lnSpc>
                <a:spcPct val="10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•	 воспитывать уважение к  национальным традициям и обычаям;</a:t>
            </a:r>
          </a:p>
          <a:p>
            <a:pPr algn="l">
              <a:lnSpc>
                <a:spcPct val="10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•	формировать у ребенка чувство собственного достоинства  как представителя своего народа;</a:t>
            </a:r>
          </a:p>
          <a:p>
            <a:pPr algn="l">
              <a:lnSpc>
                <a:spcPct val="10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•	повысить компетентность родителей в   области освоения народной культуры.</a:t>
            </a:r>
          </a:p>
          <a:p>
            <a:pPr algn="l">
              <a:lnSpc>
                <a:spcPct val="100000"/>
              </a:lnSpc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endParaRPr lang="ru-RU" sz="1800" dirty="0">
              <a:solidFill>
                <a:srgbClr val="1F4E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endParaRPr lang="ru-RU" sz="1800" dirty="0">
              <a:solidFill>
                <a:srgbClr val="1F4E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endParaRPr lang="ru-RU" sz="1800" dirty="0">
              <a:solidFill>
                <a:srgbClr val="1F4E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40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3691" y="331283"/>
            <a:ext cx="1017054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Элементы народной культуры в предметно развивающей среде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Futura PT Book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2802" y="1388087"/>
            <a:ext cx="2436249" cy="2429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7985" y="1381166"/>
            <a:ext cx="2436249" cy="243624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C91AB7-BCD2-421B-857B-B5FBEAE683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5957" y="4101035"/>
            <a:ext cx="6388505" cy="22998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40192B1-7B25-4C4A-ACBB-782520D9CE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394" y="1391548"/>
            <a:ext cx="2436249" cy="244141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3618D86-03FE-46CA-AE81-65665826320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0210" y="1381166"/>
            <a:ext cx="2436249" cy="243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80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716371"/>
          </a:xfrm>
        </p:spPr>
        <p:txBody>
          <a:bodyPr/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Педагогический проект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«Ложки-матрешки, потешки на ладошке»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259" y="2030227"/>
            <a:ext cx="3733797" cy="27975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2260" y="1854184"/>
            <a:ext cx="2098160" cy="37326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4338" y="4188074"/>
            <a:ext cx="2098160" cy="279754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ED46E47-4DD3-47D9-B70D-4790F4809FA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2403" y="1423994"/>
            <a:ext cx="3463609" cy="259770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2D5A8A-0081-4CAC-B125-A5DA1C094DF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1921" y="1715866"/>
            <a:ext cx="1791581" cy="308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851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CF7CFF-A65C-4A19-A29D-652DD53BDD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4187"/>
            <a:ext cx="6945297" cy="1100830"/>
          </a:xfrm>
        </p:spPr>
        <p:txBody>
          <a:bodyPr/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Итоги проекта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9F93FD-2B2C-4DDE-9F6E-48FCDC303D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866" y="1668490"/>
            <a:ext cx="4138521" cy="31038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B51D01-7E7E-4BBE-82EC-16871426534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4553" y="1732189"/>
            <a:ext cx="3092626" cy="22129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FDC997-3F71-4E0B-8F9B-4FF6EFE998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4710457"/>
            <a:ext cx="2157830" cy="21109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7F2E59-77A2-45C3-B5C7-58936D2D672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4553" y="4372306"/>
            <a:ext cx="3346882" cy="21072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88F665-29DA-4FD8-8C88-11B7055BA9E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3096" y="4113996"/>
            <a:ext cx="3600173" cy="278466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FFD293-4B24-4E74-B689-B903C59A152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146" y="1624424"/>
            <a:ext cx="2704364" cy="242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40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920" y="0"/>
            <a:ext cx="7028801" cy="5628443"/>
          </a:xfrm>
        </p:spPr>
        <p:txBody>
          <a:bodyPr/>
          <a:lstStyle/>
          <a:p>
            <a:br>
              <a:rPr lang="ru-RU" sz="32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       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Музейная технология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4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Условия применения с детьми раннего возраста музейной технологии: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предварительная работа по теме экскурсии (чтение произведений устного народного творчества, рассматривание иллюстраций, театрализованные игры по мотивам русских народных сказок);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экскурсии  носят узконаправленный тематический характер («Русская печь – душа избы», «Щи да каша – пища наша», «Русский самовар», «Колыбель», «Что в сундучке хранится?» и другие);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непродолжительны по времени (10-15 минут);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закрепление увиденного в предметно – практической, игровой и продуктивной деятельности. </a:t>
            </a:r>
            <a:br>
              <a:rPr lang="ru-RU" sz="1600" b="1" dirty="0">
                <a:solidFill>
                  <a:schemeClr val="tx1"/>
                </a:solidFill>
              </a:rPr>
            </a:b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2692" y="4718982"/>
            <a:ext cx="2244186" cy="22441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5407" y="1645094"/>
            <a:ext cx="2244186" cy="29951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9849" y="1549004"/>
            <a:ext cx="2104285" cy="21085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228850-925E-4274-BB78-D3C00E31171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7715" y="3429000"/>
            <a:ext cx="2104285" cy="210007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9434EA-1638-4123-8C80-9446857412F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9849" y="5308996"/>
            <a:ext cx="1855710" cy="184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216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25" y="772803"/>
            <a:ext cx="10000349" cy="531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79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83B3A1-F855-4789-B395-ABCC20C74D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823" y="-328474"/>
            <a:ext cx="9038463" cy="3826276"/>
          </a:xfrm>
        </p:spPr>
        <p:txBody>
          <a:bodyPr/>
          <a:lstStyle/>
          <a:p>
            <a:pPr algn="l"/>
            <a: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          </a:t>
            </a:r>
            <a: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ru-RU" sz="2800" i="1" u="sng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                    </a:t>
            </a:r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</a:rPr>
              <a:t>Достигнутые результаты в    </a:t>
            </a:r>
            <a:br>
              <a:rPr lang="ru-RU" sz="2800" b="1" u="sng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                             </a:t>
            </a:r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</a:rPr>
              <a:t>работе с детьми: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1800" b="1" i="1" dirty="0">
                <a:solidFill>
                  <a:schemeClr val="tx1"/>
                </a:solidFill>
              </a:rPr>
              <a:t>- </a:t>
            </a:r>
            <a:r>
              <a:rPr lang="ru-RU" sz="1800" b="1" dirty="0">
                <a:solidFill>
                  <a:schemeClr val="tx1"/>
                </a:solidFill>
              </a:rPr>
              <a:t>повысилась эмоциональная отзывчивость детей на произведения устного народного творчества, народные песенки, произведения художественных промыслов;</a:t>
            </a: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</a:rPr>
              <a:t>- повысился интерес к народным игрушкам;</a:t>
            </a: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</a:rPr>
              <a:t>- обогатилась совместная игровая деятельность за счет использования сюжетов народных сказок, песенок, потешек;</a:t>
            </a: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</a:rPr>
              <a:t>- расширились способы взаимодействия детей между собой через участие в хороводных играх, играх-потешках, играх-драматизациях по сюжетам устного народного творчества;</a:t>
            </a: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</a:rPr>
              <a:t>- обогатился речевой, познавательный, сенсорный и эмоциональный опыт детей.</a:t>
            </a:r>
            <a:br>
              <a:rPr lang="ru-RU" sz="1800" b="1" i="1" u="sng" dirty="0">
                <a:solidFill>
                  <a:schemeClr val="tx1"/>
                </a:solidFill>
              </a:rPr>
            </a:br>
            <a:endParaRPr lang="ru-RU" sz="1800" b="1" i="1" u="sng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FE283D-66A3-4700-AD5A-900E5E793B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1846" y="322065"/>
            <a:ext cx="2499577" cy="33226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CE3E5B-0856-49CD-ADDB-B8DAB756F54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6931" y="3267696"/>
            <a:ext cx="2564900" cy="341986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CC5CDF-E9FD-498B-BE8D-40FA4A8DC06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1" y="3644673"/>
            <a:ext cx="2971870" cy="297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41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CF922-E27B-41DD-865A-7BB1E4799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623" y="71022"/>
            <a:ext cx="7634194" cy="5406500"/>
          </a:xfrm>
        </p:spPr>
        <p:txBody>
          <a:bodyPr/>
          <a:lstStyle/>
          <a:p>
            <a:pPr algn="l"/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             </a:t>
            </a:r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</a:rPr>
              <a:t>Достигнутые результаты  </a:t>
            </a:r>
            <a:br>
              <a:rPr lang="ru-RU" sz="2800" b="1" i="1" u="sng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              </a:t>
            </a:r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</a:rPr>
              <a:t>в работе с родителями:</a:t>
            </a:r>
            <a:br>
              <a:rPr lang="ru-RU" sz="2800" b="1" i="1" u="sng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пополнилась семейная развивающая игротека за счет игр по тематике народного творчества, изготовленных самими родителями;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родители стали использовать малые фольклорные формы в режимных моментах, играх с детьми  (колыбельные, потешки, присказки и другое);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обогатилась библиотека семейного чтения;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родители освоили народные подвижные игры и стали использовать их во время прогулок с детьми;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повысилась заинтересованность родителей в приобщении детей к народным традициям и обычаям;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- повысилась педагогическая и социальная компетентность родителей в вопросах воспитания детей на основе использования фольклорного материала.</a:t>
            </a:r>
            <a:endParaRPr lang="ru-RU" sz="28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059C2E-9903-4C3F-AB47-B6E5855C08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4391" y="1982342"/>
            <a:ext cx="2296541" cy="22965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B75E4E-E73C-4C74-91BE-272181EFCCD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8827" y="4278883"/>
            <a:ext cx="2371550" cy="23715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F83CC6-52C1-4DF2-9CCA-499C3170C6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01" y="101035"/>
            <a:ext cx="2296542" cy="230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45563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76</Words>
  <Application>Microsoft Office PowerPoint</Application>
  <PresentationFormat>Широкоэкранный</PresentationFormat>
  <Paragraphs>25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Calibri</vt:lpstr>
      <vt:lpstr>Futura PT Book</vt:lpstr>
      <vt:lpstr>Garamond</vt:lpstr>
      <vt:lpstr>4_Тема Office</vt:lpstr>
      <vt:lpstr>8_Тема Office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Педагогический проект «Ложки-матрешки, потешки на ладошке» </vt:lpstr>
      <vt:lpstr>Итоги проекта</vt:lpstr>
      <vt:lpstr>            Музейная технология  Условия применения с детьми раннего возраста музейной технологии: - предварительная работа по теме экскурсии (чтение произведений устного народного творчества, рассматривание иллюстраций, театрализованные игры по мотивам русских народных сказок); - экскурсии  носят узконаправленный тематический характер («Русская печь – душа избы», «Щи да каша – пища наша», «Русский самовар», «Колыбель», «Что в сундучке хранится?» и другие); - непродолжительны по времени (10-15 минут); - закрепление увиденного в предметно – практической, игровой и продуктивной деятельности.  </vt:lpstr>
      <vt:lpstr>Презентация PowerPoint</vt:lpstr>
      <vt:lpstr>                                                            Достигнутые результаты в                                  работе с детьми: - повысилась эмоциональная отзывчивость детей на произведения устного народного творчества, народные песенки, произведения художественных промыслов; - повысился интерес к народным игрушкам; - обогатилась совместная игровая деятельность за счет использования сюжетов народных сказок, песенок, потешек; - расширились способы взаимодействия детей между собой через участие в хороводных играх, играх-потешках, играх-драматизациях по сюжетам устного народного творчества; - обогатился речевой, познавательный, сенсорный и эмоциональный опыт детей. </vt:lpstr>
      <vt:lpstr>             Достигнутые результаты                 в работе с родителями: - пополнилась семейная развивающая игротека за счет игр по тематике народного творчества, изготовленных самими родителями; - родители стали использовать малые фольклорные формы в режимных моментах, играх с детьми  (колыбельные, потешки, присказки и другое); - обогатилась библиотека семейного чтения; - родители освоили народные подвижные игры и стали использовать их во время прогулок с детьми; - повысилась заинтересованность родителей в приобщении детей к народным традициям и обычаям; - повысилась педагогическая и социальная компетентность родителей в вопросах воспитания детей на основе использования фольклорного материала.</vt:lpstr>
      <vt:lpstr>           Список используемой литературы 1. Бахвалова Н.И. Педагогический поиск новых форм работы по развитию речи через русский народный фольклор. /Дошкольная педагогика, №8, 2008. - С. 20-23. 2. Князева О.Л. Приобщение детей к истокам русской народной культуры: учебно-метод. пособ./ О.Л. Князева, М.Д. Махалева. - СПб.: Детство - Пресс, 2010 3. Маханева М.Д., Рещикова С.В. Игровые занятия с детьми от 1 до 3 лет: Методическое пособие для педагогов и родителей. - М.: ТЦ Сфера, 2005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efi</dc:creator>
  <cp:lastModifiedBy>Admin</cp:lastModifiedBy>
  <cp:revision>41</cp:revision>
  <dcterms:created xsi:type="dcterms:W3CDTF">2021-02-17T12:56:04Z</dcterms:created>
  <dcterms:modified xsi:type="dcterms:W3CDTF">2021-10-13T16:31:27Z</dcterms:modified>
</cp:coreProperties>
</file>