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4" r:id="rId3"/>
    <p:sldId id="265" r:id="rId4"/>
    <p:sldId id="268" r:id="rId5"/>
    <p:sldId id="267" r:id="rId6"/>
    <p:sldId id="269" r:id="rId7"/>
    <p:sldId id="270" r:id="rId8"/>
    <p:sldId id="271" r:id="rId9"/>
    <p:sldId id="263" r:id="rId10"/>
    <p:sldId id="262" r:id="rId11"/>
    <p:sldId id="260" r:id="rId12"/>
    <p:sldId id="272" r:id="rId13"/>
    <p:sldId id="273" r:id="rId14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98" d="100"/>
          <a:sy n="98" d="100"/>
        </p:scale>
        <p:origin x="-20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B2EF64-C928-4EFB-9B06-BBE899C930C3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0926C6-CEAA-4A07-ACEB-8FC1EEA55A23}">
      <dgm:prSet phldrT="[Текст]"/>
      <dgm:spPr/>
      <dgm:t>
        <a:bodyPr/>
        <a:lstStyle/>
        <a:p>
          <a:r>
            <a:rPr lang="ru-RU" dirty="0" smtClean="0"/>
            <a:t>МИНИ- ТЕКСТ </a:t>
          </a:r>
        </a:p>
        <a:p>
          <a:r>
            <a:rPr lang="ru-RU" dirty="0" smtClean="0"/>
            <a:t>«Настроение улучшилось» </a:t>
          </a:r>
          <a:endParaRPr lang="ru-RU" dirty="0"/>
        </a:p>
      </dgm:t>
    </dgm:pt>
    <dgm:pt modelId="{7B6E6BFB-D089-4838-89D4-28D179FBBEAC}" type="parTrans" cxnId="{C2CA1A7A-A11E-4ABB-8CFF-AE01BDBC0F4F}">
      <dgm:prSet/>
      <dgm:spPr/>
      <dgm:t>
        <a:bodyPr/>
        <a:lstStyle/>
        <a:p>
          <a:endParaRPr lang="ru-RU"/>
        </a:p>
      </dgm:t>
    </dgm:pt>
    <dgm:pt modelId="{2811CE37-EAAD-48BF-B01B-F4F56E8F1A8F}" type="sibTrans" cxnId="{C2CA1A7A-A11E-4ABB-8CFF-AE01BDBC0F4F}">
      <dgm:prSet/>
      <dgm:spPr/>
      <dgm:t>
        <a:bodyPr/>
        <a:lstStyle/>
        <a:p>
          <a:endParaRPr lang="ru-RU"/>
        </a:p>
      </dgm:t>
    </dgm:pt>
    <dgm:pt modelId="{E2EC70E0-56C9-48EF-90AF-6BA1801382C8}">
      <dgm:prSet phldrT="[Текст]"/>
      <dgm:spPr/>
      <dgm:t>
        <a:bodyPr/>
        <a:lstStyle/>
        <a:p>
          <a:r>
            <a:rPr lang="ru-RU" dirty="0" smtClean="0"/>
            <a:t>КОММЕНТАРИЙ К ТЕКСТУ</a:t>
          </a:r>
        </a:p>
        <a:p>
          <a:r>
            <a:rPr lang="ru-RU" dirty="0" smtClean="0"/>
            <a:t>по </a:t>
          </a:r>
          <a:r>
            <a:rPr lang="ru-RU" dirty="0" smtClean="0"/>
            <a:t>заготовке, созданной на уроке</a:t>
          </a:r>
          <a:endParaRPr lang="ru-RU" dirty="0"/>
        </a:p>
      </dgm:t>
    </dgm:pt>
    <dgm:pt modelId="{BD3A5477-6102-4805-B8E9-8087817BAB7A}" type="parTrans" cxnId="{EF1D88D7-F015-4745-AD94-A315683A024C}">
      <dgm:prSet/>
      <dgm:spPr/>
      <dgm:t>
        <a:bodyPr/>
        <a:lstStyle/>
        <a:p>
          <a:endParaRPr lang="ru-RU"/>
        </a:p>
      </dgm:t>
    </dgm:pt>
    <dgm:pt modelId="{D4A4BD0C-D2F6-4490-8F08-7F854E7928FC}" type="sibTrans" cxnId="{EF1D88D7-F015-4745-AD94-A315683A024C}">
      <dgm:prSet/>
      <dgm:spPr/>
      <dgm:t>
        <a:bodyPr/>
        <a:lstStyle/>
        <a:p>
          <a:endParaRPr lang="ru-RU"/>
        </a:p>
      </dgm:t>
    </dgm:pt>
    <dgm:pt modelId="{2A957964-DDC8-4872-98AB-5219DAA0FF29}" type="pres">
      <dgm:prSet presAssocID="{B9B2EF64-C928-4EFB-9B06-BBE899C930C3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4DCD13-920C-40B9-9EC8-E3B8DD098704}" type="pres">
      <dgm:prSet presAssocID="{B9B2EF64-C928-4EFB-9B06-BBE899C930C3}" presName="ribbon" presStyleLbl="node1" presStyleIdx="0" presStyleCnt="1" custScaleY="148567"/>
      <dgm:spPr/>
    </dgm:pt>
    <dgm:pt modelId="{180B4E44-A2DC-44AC-977E-0A645A84944A}" type="pres">
      <dgm:prSet presAssocID="{B9B2EF64-C928-4EFB-9B06-BBE899C930C3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0C5681-8236-4247-A371-37E215C53EF8}" type="pres">
      <dgm:prSet presAssocID="{B9B2EF64-C928-4EFB-9B06-BBE899C930C3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04B701-34BD-43FB-8E3A-338EBD757EDD}" type="presOf" srcId="{910926C6-CEAA-4A07-ACEB-8FC1EEA55A23}" destId="{180B4E44-A2DC-44AC-977E-0A645A84944A}" srcOrd="0" destOrd="0" presId="urn:microsoft.com/office/officeart/2005/8/layout/arrow6"/>
    <dgm:cxn modelId="{EF1D88D7-F015-4745-AD94-A315683A024C}" srcId="{B9B2EF64-C928-4EFB-9B06-BBE899C930C3}" destId="{E2EC70E0-56C9-48EF-90AF-6BA1801382C8}" srcOrd="1" destOrd="0" parTransId="{BD3A5477-6102-4805-B8E9-8087817BAB7A}" sibTransId="{D4A4BD0C-D2F6-4490-8F08-7F854E7928FC}"/>
    <dgm:cxn modelId="{A4CA2529-62C8-4EF1-A685-936FF688ABC5}" type="presOf" srcId="{E2EC70E0-56C9-48EF-90AF-6BA1801382C8}" destId="{440C5681-8236-4247-A371-37E215C53EF8}" srcOrd="0" destOrd="0" presId="urn:microsoft.com/office/officeart/2005/8/layout/arrow6"/>
    <dgm:cxn modelId="{C2CA1A7A-A11E-4ABB-8CFF-AE01BDBC0F4F}" srcId="{B9B2EF64-C928-4EFB-9B06-BBE899C930C3}" destId="{910926C6-CEAA-4A07-ACEB-8FC1EEA55A23}" srcOrd="0" destOrd="0" parTransId="{7B6E6BFB-D089-4838-89D4-28D179FBBEAC}" sibTransId="{2811CE37-EAAD-48BF-B01B-F4F56E8F1A8F}"/>
    <dgm:cxn modelId="{F05D2515-FA76-4569-A0AC-8C1B51C8F832}" type="presOf" srcId="{B9B2EF64-C928-4EFB-9B06-BBE899C930C3}" destId="{2A957964-DDC8-4872-98AB-5219DAA0FF29}" srcOrd="0" destOrd="0" presId="urn:microsoft.com/office/officeart/2005/8/layout/arrow6"/>
    <dgm:cxn modelId="{7B680172-9DE2-4A21-9308-4D44DD715DE6}" type="presParOf" srcId="{2A957964-DDC8-4872-98AB-5219DAA0FF29}" destId="{024DCD13-920C-40B9-9EC8-E3B8DD098704}" srcOrd="0" destOrd="0" presId="urn:microsoft.com/office/officeart/2005/8/layout/arrow6"/>
    <dgm:cxn modelId="{4DA038AF-FD57-4F52-8806-A72FE0580B8B}" type="presParOf" srcId="{2A957964-DDC8-4872-98AB-5219DAA0FF29}" destId="{180B4E44-A2DC-44AC-977E-0A645A84944A}" srcOrd="1" destOrd="0" presId="urn:microsoft.com/office/officeart/2005/8/layout/arrow6"/>
    <dgm:cxn modelId="{F753DE00-54E8-4AFA-ACDC-CA8ABC5FF3A3}" type="presParOf" srcId="{2A957964-DDC8-4872-98AB-5219DAA0FF29}" destId="{440C5681-8236-4247-A371-37E215C53EF8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4DCD13-920C-40B9-9EC8-E3B8DD098704}">
      <dsp:nvSpPr>
        <dsp:cNvPr id="0" name=""/>
        <dsp:cNvSpPr/>
      </dsp:nvSpPr>
      <dsp:spPr>
        <a:xfrm>
          <a:off x="0" y="276833"/>
          <a:ext cx="7309445" cy="4343769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B4E44-A2DC-44AC-977E-0A645A84944A}">
      <dsp:nvSpPr>
        <dsp:cNvPr id="0" name=""/>
        <dsp:cNvSpPr/>
      </dsp:nvSpPr>
      <dsp:spPr>
        <a:xfrm>
          <a:off x="877133" y="1498490"/>
          <a:ext cx="2412116" cy="143265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МИНИ- ТЕКСТ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«Настроение улучшилось» </a:t>
          </a:r>
          <a:endParaRPr lang="ru-RU" sz="2000" kern="1200" dirty="0"/>
        </a:p>
      </dsp:txBody>
      <dsp:txXfrm>
        <a:off x="877133" y="1498490"/>
        <a:ext cx="2412116" cy="1432651"/>
      </dsp:txXfrm>
    </dsp:sp>
    <dsp:sp modelId="{440C5681-8236-4247-A371-37E215C53EF8}">
      <dsp:nvSpPr>
        <dsp:cNvPr id="0" name=""/>
        <dsp:cNvSpPr/>
      </dsp:nvSpPr>
      <dsp:spPr>
        <a:xfrm>
          <a:off x="3654722" y="1966295"/>
          <a:ext cx="2850683" cy="143265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КОММЕНТАРИЙ К ТЕКСТУ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 </a:t>
          </a:r>
          <a:r>
            <a:rPr lang="ru-RU" sz="2000" kern="1200" dirty="0" smtClean="0"/>
            <a:t>заготовке, созданной на уроке</a:t>
          </a:r>
          <a:endParaRPr lang="ru-RU" sz="2000" kern="1200" dirty="0"/>
        </a:p>
      </dsp:txBody>
      <dsp:txXfrm>
        <a:off x="3654722" y="1966295"/>
        <a:ext cx="2850683" cy="14326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PIS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(ПИЗа) – международный тест, определяющий потенциальные возможности национальной системы образования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Исследование в рамках «Программы по международной оценке учащихся» (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PISA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проходит один раз в три года. В исследовании принимают учащиеся, достигшие 15 лет.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Поддержка или нарушение прав отечественного производителя в данном документе?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какому стилю принадлежит текст?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Найдите логическое ядро текста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Кого поддерживает данный документ?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Будем подписывать?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Сделайте вывод роли читательской грамотности в современном мире. В каких сферах жизнедеятельности человека она важна?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Кажется, так может написать каждый. Попробуйте.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чем же загадки</a:t>
            </a:r>
            <a:r>
              <a:rPr lang="ru-RU" baseline="0" dirty="0" smtClean="0"/>
              <a:t> текста? </a:t>
            </a:r>
            <a:r>
              <a:rPr lang="ru-RU" baseline="0" smtClean="0"/>
              <a:t>Откурылись ли 7 печатей?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517232"/>
            <a:ext cx="6984776" cy="1102022"/>
          </a:xfrm>
        </p:spPr>
        <p:txBody>
          <a:bodyPr/>
          <a:lstStyle>
            <a:lvl1pPr>
              <a:defRPr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pPr/>
              <a:t>03.07.2020</a:t>
            </a:fld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pPr/>
              <a:t>‹#›</a:t>
            </a:fld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771800" y="45855"/>
            <a:ext cx="619268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699792" y="1484784"/>
            <a:ext cx="6301208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5855"/>
            <a:ext cx="619268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484784"/>
            <a:ext cx="6301208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589240"/>
            <a:ext cx="6984776" cy="11020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 семью печатями...</a:t>
            </a:r>
            <a:br>
              <a:rPr lang="ru-RU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ПО ТЕКСТУ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Сформулируйте тезис, ответив на вопрос задания.</a:t>
            </a:r>
          </a:p>
          <a:p>
            <a:pPr lvl="0"/>
            <a:r>
              <a:rPr lang="ru-RU" dirty="0" smtClean="0"/>
              <a:t> Найдите в тексте аргументы-примеры.</a:t>
            </a:r>
          </a:p>
          <a:p>
            <a:pPr lvl="0"/>
            <a:r>
              <a:rPr lang="ru-RU" dirty="0" smtClean="0"/>
              <a:t>Определите позицию автора</a:t>
            </a:r>
          </a:p>
          <a:p>
            <a:pPr lvl="0"/>
            <a:r>
              <a:rPr lang="ru-RU" dirty="0" smtClean="0"/>
              <a:t>Определите собственную позицию и обоснуйте её.</a:t>
            </a:r>
          </a:p>
          <a:p>
            <a:pPr lvl="0"/>
            <a:r>
              <a:rPr lang="ru-RU" dirty="0" smtClean="0"/>
              <a:t>К какому выводу мы приходим?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Настроение улучшилось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051720" y="1268760"/>
            <a:ext cx="6912768" cy="511256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400" i="1" dirty="0" smtClean="0"/>
              <a:t>Бывает, попадёт вожжа под хвост, с самого утра, и настроение ужасное, и ты под это дело возьмешь и поссоришься со своим лучшим другом, самым лучшим. И думаешь: “Ну, хватит уже с ним дружить, двадцать лет продружили, и хватит! Ну, нечего уже… Ничего он не понимает. Хватит, достаточно!”. Но весь вечер ходишь сам не свой, думаешь о нём, злишься сам на себя, и где-то в полпервого ночи подходишь к телефону. И тут же звонок! Поднимаешь трубку — а это он, и говорит: “Слушай, дружище, чего-то как-то мы погорячились, по-моему, да?” А ты говоришь: “Ой, старина, да, чё-то действительно… да, перегнули палку. Ну, давай, счастливо, завтра встретимся и всё обсудим… ага, пока”. Кладёшь трубку, а настроение улучшилось.</a:t>
            </a:r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91680" y="1484313"/>
          <a:ext cx="7309445" cy="4897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99992" y="1196752"/>
            <a:ext cx="27222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НАПИШИТЕ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2348880"/>
            <a:ext cx="6102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ВСЕ В ТВОИХ РУКАХ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 разговора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Сложите из пропущенных букв и звуков слово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Гла [ ? ] кий</a:t>
            </a:r>
          </a:p>
          <a:p>
            <a:pPr>
              <a:buNone/>
            </a:pPr>
            <a:r>
              <a:rPr lang="ru-RU" dirty="0" smtClean="0"/>
              <a:t>Спл  .. тать</a:t>
            </a:r>
          </a:p>
          <a:p>
            <a:pPr>
              <a:buNone/>
            </a:pPr>
            <a:r>
              <a:rPr lang="ru-RU" dirty="0" smtClean="0"/>
              <a:t>Ак (?) уратный</a:t>
            </a:r>
          </a:p>
          <a:p>
            <a:pPr>
              <a:buNone/>
            </a:pPr>
            <a:r>
              <a:rPr lang="ru-RU" dirty="0" smtClean="0"/>
              <a:t>Бе (?) крайний</a:t>
            </a:r>
          </a:p>
          <a:p>
            <a:pPr>
              <a:buNone/>
            </a:pPr>
            <a:r>
              <a:rPr lang="ru-RU" dirty="0" smtClean="0"/>
              <a:t>Сла [ ? ] 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732240" cy="1185223"/>
          </a:xfrm>
        </p:spPr>
        <p:txBody>
          <a:bodyPr>
            <a:noAutofit/>
          </a:bodyPr>
          <a:lstStyle/>
          <a:p>
            <a:r>
              <a:rPr lang="ru-RU" sz="4800" dirty="0" smtClean="0"/>
              <a:t>Читательская грамотность</a:t>
            </a:r>
            <a:endParaRPr lang="ru-RU" sz="48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27784" y="1916832"/>
            <a:ext cx="6373216" cy="446449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это способность человека понимать и использовать письменные тексты, размышлять о них и заниматься чтением для того, чтобы достигать своих целей, расширять свои знания и возможности, участвовать в социальной жизни»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0"/>
            <a:ext cx="7848872" cy="393305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По данным международных исследований, лучший уровень в образовании показывают </a:t>
            </a:r>
            <a:r>
              <a:rPr lang="en-US" dirty="0" smtClean="0"/>
              <a:t> </a:t>
            </a:r>
            <a:r>
              <a:rPr lang="ru-RU" dirty="0" smtClean="0"/>
              <a:t>страны</a:t>
            </a:r>
            <a:r>
              <a:rPr lang="en-US" dirty="0" smtClean="0"/>
              <a:t> </a:t>
            </a:r>
            <a:r>
              <a:rPr lang="ru-RU" b="1" dirty="0" smtClean="0"/>
              <a:t>Восточной Азии(Корея, Китай, Япония, Сингапур…)  </a:t>
            </a:r>
            <a:r>
              <a:rPr lang="ru-RU" dirty="0" smtClean="0"/>
              <a:t>и</a:t>
            </a:r>
            <a:r>
              <a:rPr lang="en-US" dirty="0" smtClean="0"/>
              <a:t> </a:t>
            </a:r>
            <a:r>
              <a:rPr lang="ru-RU" b="1" dirty="0" smtClean="0"/>
              <a:t>Финляндия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Россия </a:t>
            </a:r>
            <a:r>
              <a:rPr lang="en-US" dirty="0" smtClean="0"/>
              <a:t> </a:t>
            </a:r>
            <a:r>
              <a:rPr lang="ru-RU" dirty="0" smtClean="0"/>
              <a:t>в 2000 году Россия показала</a:t>
            </a:r>
            <a:r>
              <a:rPr lang="en-US" dirty="0" smtClean="0"/>
              <a:t> </a:t>
            </a:r>
            <a:r>
              <a:rPr lang="ru-RU" b="1" dirty="0" smtClean="0"/>
              <a:t>27</a:t>
            </a:r>
            <a:r>
              <a:rPr lang="ru-RU" dirty="0" smtClean="0"/>
              <a:t> место, 2003 –</a:t>
            </a:r>
            <a:r>
              <a:rPr lang="en-US" dirty="0" smtClean="0"/>
              <a:t> </a:t>
            </a:r>
            <a:r>
              <a:rPr lang="ru-RU" b="1" dirty="0" smtClean="0"/>
              <a:t>32</a:t>
            </a:r>
            <a:r>
              <a:rPr lang="ru-RU" dirty="0" smtClean="0"/>
              <a:t>-е, в 2009 –</a:t>
            </a:r>
            <a:r>
              <a:rPr lang="en-US" dirty="0" smtClean="0"/>
              <a:t> </a:t>
            </a:r>
            <a:r>
              <a:rPr lang="ru-RU" b="1" dirty="0" smtClean="0"/>
              <a:t>41</a:t>
            </a:r>
            <a:r>
              <a:rPr lang="ru-RU" dirty="0" smtClean="0"/>
              <a:t>-е, в 2012 – 42.</a:t>
            </a:r>
          </a:p>
          <a:p>
            <a:endParaRPr lang="ru-RU" dirty="0"/>
          </a:p>
        </p:txBody>
      </p:sp>
      <p:pic>
        <p:nvPicPr>
          <p:cNvPr id="4" name="Рисунок 3" descr="россия 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284984"/>
            <a:ext cx="4536504" cy="3397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пиза читательская грамотность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00214" y="261070"/>
            <a:ext cx="6336282" cy="6336282"/>
          </a:xfrm>
        </p:spPr>
      </p:pic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Судьба Российского производителя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556792"/>
            <a:ext cx="6948264" cy="4824536"/>
          </a:xfrm>
        </p:spPr>
        <p:txBody>
          <a:bodyPr/>
          <a:lstStyle/>
          <a:p>
            <a:r>
              <a:rPr lang="ru-RU" b="1" dirty="0" smtClean="0"/>
              <a:t>Подписать или нет?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“Поддерживаем требования противников расширения движения за запрещение выдачи разрешений на беспошлинный ввоз иностранных товаров.”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Евгений Гришковец: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“Самое чудесное в современном мире – это быть понятым другим человеком. Я ставлю простую человеческую задачу – быть понятным и понятым”.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ДАРВИН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2204864"/>
            <a:ext cx="5545632" cy="165618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Каковы ваши ожидания?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45855"/>
            <a:ext cx="6696744" cy="1185223"/>
          </a:xfrm>
        </p:spPr>
        <p:txBody>
          <a:bodyPr/>
          <a:lstStyle/>
          <a:p>
            <a:r>
              <a:rPr lang="ru-RU" dirty="0" smtClean="0"/>
              <a:t>СХЕМА АНАЛИЗА</a:t>
            </a:r>
            <a:endParaRPr lang="ru-RU" dirty="0"/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3371800" y="5133921"/>
            <a:ext cx="4800600" cy="0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3087637" y="4557659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3143200" y="460052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3371800" y="2619321"/>
            <a:ext cx="4800600" cy="0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3087637" y="204305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995936" y="2130371"/>
            <a:ext cx="372272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О чем текст? (ТЕМА) 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3143200" y="208592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3371800" y="3457521"/>
            <a:ext cx="4800600" cy="0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3087637" y="288125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3143200" y="292412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3373388" y="4294134"/>
            <a:ext cx="4799012" cy="1587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3087637" y="3719459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3143200" y="376232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7" name="Line 266"/>
          <p:cNvSpPr>
            <a:spLocks noChangeShapeType="1"/>
          </p:cNvSpPr>
          <p:nvPr/>
        </p:nvSpPr>
        <p:spPr bwMode="gray">
          <a:xfrm>
            <a:off x="3371800" y="5994346"/>
            <a:ext cx="4800600" cy="0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Rectangle 267"/>
          <p:cNvSpPr>
            <a:spLocks noChangeArrowheads="1"/>
          </p:cNvSpPr>
          <p:nvPr/>
        </p:nvSpPr>
        <p:spPr bwMode="ltGray">
          <a:xfrm rot="3419336">
            <a:off x="3087637" y="5418084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3143200" y="546094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923928" y="2852936"/>
            <a:ext cx="489654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Какие вопросы рассматривает автор? (ПРОБЛЕМЫ)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995936" y="3501008"/>
            <a:ext cx="362118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Какой вопрос главный? </a:t>
            </a:r>
          </a:p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(основная проблема)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861079" y="4581128"/>
            <a:ext cx="528292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Зачем автор написал текст?(ЦЕЛЬ)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3814977" y="5229200"/>
            <a:ext cx="532902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Как автор овечает на поставленные</a:t>
            </a:r>
          </a:p>
          <a:p>
            <a:pPr eaLnBrk="0" hangingPunct="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 вопросы? (ПОЗИЦИЯ АВТОРА)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ddd93aa9cde79b8a33643fedfc883ff79258"/>
</p:tagLst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</TotalTime>
  <Words>530</Words>
  <Application>Microsoft Office PowerPoint</Application>
  <PresentationFormat>Экран (4:3)</PresentationFormat>
  <Paragraphs>69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За семью печатями... </vt:lpstr>
      <vt:lpstr>Предмет разговора</vt:lpstr>
      <vt:lpstr>Читательская грамотность</vt:lpstr>
      <vt:lpstr>Слайд 4</vt:lpstr>
      <vt:lpstr>Слайд 5</vt:lpstr>
      <vt:lpstr>Судьба Российского производителя</vt:lpstr>
      <vt:lpstr>Евгений Гришковец:</vt:lpstr>
      <vt:lpstr>ДАРВИН</vt:lpstr>
      <vt:lpstr>СХЕМА АНАЛИЗА</vt:lpstr>
      <vt:lpstr>ЗАДАНИЕ ПО ТЕКСТУ </vt:lpstr>
      <vt:lpstr>Настроение улучшилось</vt:lpstr>
      <vt:lpstr>Домашнее задание</vt:lpstr>
      <vt:lpstr>Слайд 13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Волшебный свет книги</dc:title>
  <dc:creator>obstinate</dc:creator>
  <dc:description>Шаблон презентации с сайта https://presentation-creation.ru/</dc:description>
  <cp:lastModifiedBy>user</cp:lastModifiedBy>
  <cp:revision>621</cp:revision>
  <dcterms:created xsi:type="dcterms:W3CDTF">2018-02-25T09:09:03Z</dcterms:created>
  <dcterms:modified xsi:type="dcterms:W3CDTF">2020-07-03T01:10:07Z</dcterms:modified>
</cp:coreProperties>
</file>