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7" r:id="rId1"/>
  </p:sldMasterIdLst>
  <p:notesMasterIdLst>
    <p:notesMasterId r:id="rId25"/>
  </p:notesMasterIdLst>
  <p:sldIdLst>
    <p:sldId id="661" r:id="rId2"/>
    <p:sldId id="663" r:id="rId3"/>
    <p:sldId id="664" r:id="rId4"/>
    <p:sldId id="706" r:id="rId5"/>
    <p:sldId id="667" r:id="rId6"/>
    <p:sldId id="690" r:id="rId7"/>
    <p:sldId id="691" r:id="rId8"/>
    <p:sldId id="692" r:id="rId9"/>
    <p:sldId id="693" r:id="rId10"/>
    <p:sldId id="694" r:id="rId11"/>
    <p:sldId id="689" r:id="rId12"/>
    <p:sldId id="695" r:id="rId13"/>
    <p:sldId id="697" r:id="rId14"/>
    <p:sldId id="707" r:id="rId15"/>
    <p:sldId id="703" r:id="rId16"/>
    <p:sldId id="702" r:id="rId17"/>
    <p:sldId id="704" r:id="rId18"/>
    <p:sldId id="669" r:id="rId19"/>
    <p:sldId id="708" r:id="rId20"/>
    <p:sldId id="698" r:id="rId21"/>
    <p:sldId id="688" r:id="rId22"/>
    <p:sldId id="701" r:id="rId23"/>
    <p:sldId id="700" r:id="rId24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112" userDrawn="1">
          <p15:clr>
            <a:srgbClr val="A4A3A4"/>
          </p15:clr>
        </p15:guide>
        <p15:guide id="2" pos="14830" userDrawn="1">
          <p15:clr>
            <a:srgbClr val="A4A3A4"/>
          </p15:clr>
        </p15:guide>
        <p15:guide id="3" pos="526" userDrawn="1">
          <p15:clr>
            <a:srgbClr val="A4A3A4"/>
          </p15:clr>
        </p15:guide>
        <p15:guide id="5" orient="horz" pos="528" userDrawn="1">
          <p15:clr>
            <a:srgbClr val="A4A3A4"/>
          </p15:clr>
        </p15:guide>
        <p15:guide id="41" pos="7678" userDrawn="1">
          <p15:clr>
            <a:srgbClr val="A4A3A4"/>
          </p15:clr>
        </p15:guide>
        <p15:guide id="46" orient="horz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242C35"/>
    <a:srgbClr val="A8F2B1"/>
    <a:srgbClr val="5232F2"/>
    <a:srgbClr val="FF33CC"/>
    <a:srgbClr val="DFBBC2"/>
    <a:srgbClr val="0E80C9"/>
    <a:srgbClr val="525252"/>
    <a:srgbClr val="566A86"/>
    <a:srgbClr val="54AEC9"/>
    <a:srgbClr val="0691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73" autoAdjust="0"/>
    <p:restoredTop sz="95998" autoAdjust="0"/>
  </p:normalViewPr>
  <p:slideViewPr>
    <p:cSldViewPr snapToGrid="0" snapToObjects="1">
      <p:cViewPr>
        <p:scale>
          <a:sx n="30" d="100"/>
          <a:sy n="30" d="100"/>
        </p:scale>
        <p:origin x="-944" y="-48"/>
      </p:cViewPr>
      <p:guideLst>
        <p:guide orient="horz" pos="8112"/>
        <p:guide orient="horz" pos="528"/>
        <p:guide orient="horz" pos="4320"/>
        <p:guide pos="14830"/>
        <p:guide pos="526"/>
        <p:guide pos="76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4" d="100"/>
        <a:sy n="24" d="100"/>
      </p:scale>
      <p:origin x="0" y="0"/>
    </p:cViewPr>
  </p:sorterViewPr>
  <p:notesViewPr>
    <p:cSldViewPr snapToGrid="0" snapToObjects="1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Lato Regular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Lato Regular" charset="0"/>
              </a:defRPr>
            </a:lvl1pPr>
          </a:lstStyle>
          <a:p>
            <a:fld id="{EFC10EE1-B198-C942-8235-326C972CBB30}" type="datetimeFigureOut">
              <a:rPr lang="en-US" smtClean="0"/>
              <a:pPr/>
              <a:t>11/9/2021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Lato Regular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Lato Regular" charset="0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b="0" i="0" kern="1200">
        <a:solidFill>
          <a:schemeClr val="tx1"/>
        </a:solidFill>
        <a:latin typeface="Lato Regular" charset="0"/>
        <a:ea typeface="+mn-ea"/>
        <a:cs typeface="+mn-cs"/>
      </a:defRPr>
    </a:lvl1pPr>
    <a:lvl2pPr marL="914217" algn="l" defTabSz="914217" rtl="0" eaLnBrk="1" latinLnBrk="0" hangingPunct="1">
      <a:defRPr sz="2400" b="0" i="0" kern="1200">
        <a:solidFill>
          <a:schemeClr val="tx1"/>
        </a:solidFill>
        <a:latin typeface="Lato Regular" charset="0"/>
        <a:ea typeface="+mn-ea"/>
        <a:cs typeface="+mn-cs"/>
      </a:defRPr>
    </a:lvl2pPr>
    <a:lvl3pPr marL="1828434" algn="l" defTabSz="914217" rtl="0" eaLnBrk="1" latinLnBrk="0" hangingPunct="1">
      <a:defRPr sz="2400" b="0" i="0" kern="1200">
        <a:solidFill>
          <a:schemeClr val="tx1"/>
        </a:solidFill>
        <a:latin typeface="Lato Regular" charset="0"/>
        <a:ea typeface="+mn-ea"/>
        <a:cs typeface="+mn-cs"/>
      </a:defRPr>
    </a:lvl3pPr>
    <a:lvl4pPr marL="2742651" algn="l" defTabSz="914217" rtl="0" eaLnBrk="1" latinLnBrk="0" hangingPunct="1">
      <a:defRPr sz="2400" b="0" i="0" kern="1200">
        <a:solidFill>
          <a:schemeClr val="tx1"/>
        </a:solidFill>
        <a:latin typeface="Lato Regular" charset="0"/>
        <a:ea typeface="+mn-ea"/>
        <a:cs typeface="+mn-cs"/>
      </a:defRPr>
    </a:lvl4pPr>
    <a:lvl5pPr marL="3656868" algn="l" defTabSz="914217" rtl="0" eaLnBrk="1" latinLnBrk="0" hangingPunct="1">
      <a:defRPr sz="2400" b="0" i="0" kern="1200">
        <a:solidFill>
          <a:schemeClr val="tx1"/>
        </a:solidFill>
        <a:latin typeface="Lato Regular" charset="0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08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664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189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189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7434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7340481" y="3266374"/>
            <a:ext cx="4030382" cy="714390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  <p:extLst/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835025" y="5796992"/>
            <a:ext cx="22707600" cy="6400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  <p:extLst/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50" cy="1371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6049100" y="4570707"/>
            <a:ext cx="3581770" cy="63487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  <p:extLst/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5370186" y="4458738"/>
            <a:ext cx="5014950" cy="66579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  <p:extLst/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3971061" y="5084675"/>
            <a:ext cx="7704989" cy="484636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  <p:extLst/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C21A69-CE6F-2440-BAE4-5A4B3040CF2A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1"/>
            <a:ext cx="822745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E3AD81-3AD4-9C46-856E-C08CF1183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189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4" r:id="rId1"/>
    <p:sldLayoutId id="2147484075" r:id="rId2"/>
    <p:sldLayoutId id="2147484076" r:id="rId3"/>
    <p:sldLayoutId id="2147484077" r:id="rId4"/>
    <p:sldLayoutId id="2147484078" r:id="rId5"/>
    <p:sldLayoutId id="2147484079" r:id="rId6"/>
    <p:sldLayoutId id="2147484080" r:id="rId7"/>
  </p:sldLayoutIdLst>
  <p:hf hdr="0" ftr="0" dt="0"/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6000" b="0" i="0" kern="1200">
          <a:solidFill>
            <a:schemeClr val="tx1"/>
          </a:solidFill>
          <a:latin typeface="Lato Regular" charset="0"/>
          <a:ea typeface="Lato Regular" charset="0"/>
          <a:cs typeface="Lato Regular" charset="0"/>
        </a:defRPr>
      </a:lvl1pPr>
    </p:titleStyle>
    <p:bodyStyle>
      <a:lvl1pPr marL="0" indent="0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None/>
        <a:defRPr sz="4000" b="0" i="0" kern="1200">
          <a:solidFill>
            <a:schemeClr val="tx1"/>
          </a:solidFill>
          <a:latin typeface="Lato Regular" charset="0"/>
          <a:ea typeface="Lato Regular" charset="0"/>
          <a:cs typeface="Lato Regular" charset="0"/>
        </a:defRPr>
      </a:lvl1pPr>
      <a:lvl2pPr marL="914171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200" b="0" i="0" kern="1200">
          <a:solidFill>
            <a:schemeClr val="tx1"/>
          </a:solidFill>
          <a:latin typeface="Lato Regular" charset="0"/>
          <a:ea typeface="Lato Regular" charset="0"/>
          <a:cs typeface="Lato Regular" charset="0"/>
        </a:defRPr>
      </a:lvl2pPr>
      <a:lvl3pPr marL="1828343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b="0" i="0" kern="1200">
          <a:solidFill>
            <a:schemeClr val="tx1"/>
          </a:solidFill>
          <a:latin typeface="Lato Regular" charset="0"/>
          <a:ea typeface="Lato Regular" charset="0"/>
          <a:cs typeface="Lato Regular" charset="0"/>
        </a:defRPr>
      </a:lvl3pPr>
      <a:lvl4pPr marL="2742514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b="0" i="0" kern="1200">
          <a:solidFill>
            <a:schemeClr val="tx1"/>
          </a:solidFill>
          <a:latin typeface="Lato Regular" charset="0"/>
          <a:ea typeface="Lato Regular" charset="0"/>
          <a:cs typeface="Lato Regular" charset="0"/>
        </a:defRPr>
      </a:lvl4pPr>
      <a:lvl5pPr marL="3656685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b="0" i="0" kern="1200">
          <a:solidFill>
            <a:schemeClr val="tx1"/>
          </a:solidFill>
          <a:latin typeface="Lato Regular" charset="0"/>
          <a:ea typeface="Lato Regular" charset="0"/>
          <a:cs typeface="Lato Regular" charset="0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3.wdp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microsoft.com/office/2007/relationships/hdphoto" Target="../media/hdphoto4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microsoft.com/office/2007/relationships/hdphoto" Target="../media/hdphoto3.wdp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27.jpeg"/><Relationship Id="rId18" Type="http://schemas.openxmlformats.org/officeDocument/2006/relationships/image" Target="../media/image31.png"/><Relationship Id="rId3" Type="http://schemas.microsoft.com/office/2007/relationships/hdphoto" Target="../media/hdphoto5.wdp"/><Relationship Id="rId21" Type="http://schemas.openxmlformats.org/officeDocument/2006/relationships/image" Target="../media/image33.png"/><Relationship Id="rId7" Type="http://schemas.openxmlformats.org/officeDocument/2006/relationships/image" Target="../media/image22.png"/><Relationship Id="rId12" Type="http://schemas.openxmlformats.org/officeDocument/2006/relationships/image" Target="../media/image26.jpeg"/><Relationship Id="rId17" Type="http://schemas.openxmlformats.org/officeDocument/2006/relationships/image" Target="../media/image30.jpeg"/><Relationship Id="rId2" Type="http://schemas.openxmlformats.org/officeDocument/2006/relationships/image" Target="../media/image18.png"/><Relationship Id="rId16" Type="http://schemas.openxmlformats.org/officeDocument/2006/relationships/image" Target="../media/image29.png"/><Relationship Id="rId20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5.jpeg"/><Relationship Id="rId5" Type="http://schemas.openxmlformats.org/officeDocument/2006/relationships/image" Target="../media/image20.jpeg"/><Relationship Id="rId15" Type="http://schemas.microsoft.com/office/2007/relationships/hdphoto" Target="../media/hdphoto7.wdp"/><Relationship Id="rId23" Type="http://schemas.openxmlformats.org/officeDocument/2006/relationships/image" Target="../media/image34.png"/><Relationship Id="rId10" Type="http://schemas.openxmlformats.org/officeDocument/2006/relationships/image" Target="../media/image24.jpeg"/><Relationship Id="rId19" Type="http://schemas.microsoft.com/office/2007/relationships/hdphoto" Target="../media/hdphoto8.wdp"/><Relationship Id="rId4" Type="http://schemas.openxmlformats.org/officeDocument/2006/relationships/image" Target="../media/image19.jpeg"/><Relationship Id="rId9" Type="http://schemas.openxmlformats.org/officeDocument/2006/relationships/image" Target="../media/image23.png"/><Relationship Id="rId14" Type="http://schemas.openxmlformats.org/officeDocument/2006/relationships/image" Target="../media/image28.png"/><Relationship Id="rId22" Type="http://schemas.microsoft.com/office/2007/relationships/hdphoto" Target="../media/hdphoto9.wdp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27.jpeg"/><Relationship Id="rId18" Type="http://schemas.openxmlformats.org/officeDocument/2006/relationships/image" Target="../media/image31.png"/><Relationship Id="rId3" Type="http://schemas.microsoft.com/office/2007/relationships/hdphoto" Target="../media/hdphoto5.wdp"/><Relationship Id="rId21" Type="http://schemas.openxmlformats.org/officeDocument/2006/relationships/image" Target="../media/image33.png"/><Relationship Id="rId7" Type="http://schemas.openxmlformats.org/officeDocument/2006/relationships/image" Target="../media/image22.png"/><Relationship Id="rId12" Type="http://schemas.openxmlformats.org/officeDocument/2006/relationships/image" Target="../media/image26.jpeg"/><Relationship Id="rId17" Type="http://schemas.openxmlformats.org/officeDocument/2006/relationships/image" Target="../media/image30.jpeg"/><Relationship Id="rId2" Type="http://schemas.openxmlformats.org/officeDocument/2006/relationships/image" Target="../media/image18.png"/><Relationship Id="rId16" Type="http://schemas.openxmlformats.org/officeDocument/2006/relationships/image" Target="../media/image29.png"/><Relationship Id="rId20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5.jpeg"/><Relationship Id="rId5" Type="http://schemas.openxmlformats.org/officeDocument/2006/relationships/image" Target="../media/image20.jpeg"/><Relationship Id="rId15" Type="http://schemas.microsoft.com/office/2007/relationships/hdphoto" Target="../media/hdphoto7.wdp"/><Relationship Id="rId23" Type="http://schemas.openxmlformats.org/officeDocument/2006/relationships/image" Target="../media/image34.png"/><Relationship Id="rId10" Type="http://schemas.openxmlformats.org/officeDocument/2006/relationships/image" Target="../media/image24.jpeg"/><Relationship Id="rId19" Type="http://schemas.microsoft.com/office/2007/relationships/hdphoto" Target="../media/hdphoto8.wdp"/><Relationship Id="rId4" Type="http://schemas.openxmlformats.org/officeDocument/2006/relationships/image" Target="../media/image19.jpeg"/><Relationship Id="rId9" Type="http://schemas.openxmlformats.org/officeDocument/2006/relationships/image" Target="../media/image23.png"/><Relationship Id="rId14" Type="http://schemas.openxmlformats.org/officeDocument/2006/relationships/image" Target="../media/image28.png"/><Relationship Id="rId22" Type="http://schemas.microsoft.com/office/2007/relationships/hdphoto" Target="../media/hdphoto9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27.jpeg"/><Relationship Id="rId18" Type="http://schemas.openxmlformats.org/officeDocument/2006/relationships/image" Target="../media/image31.png"/><Relationship Id="rId3" Type="http://schemas.microsoft.com/office/2007/relationships/hdphoto" Target="../media/hdphoto5.wdp"/><Relationship Id="rId21" Type="http://schemas.openxmlformats.org/officeDocument/2006/relationships/image" Target="../media/image33.png"/><Relationship Id="rId7" Type="http://schemas.openxmlformats.org/officeDocument/2006/relationships/image" Target="../media/image35.png"/><Relationship Id="rId12" Type="http://schemas.openxmlformats.org/officeDocument/2006/relationships/image" Target="../media/image26.jpeg"/><Relationship Id="rId17" Type="http://schemas.openxmlformats.org/officeDocument/2006/relationships/image" Target="../media/image30.jpeg"/><Relationship Id="rId2" Type="http://schemas.openxmlformats.org/officeDocument/2006/relationships/image" Target="../media/image18.png"/><Relationship Id="rId16" Type="http://schemas.openxmlformats.org/officeDocument/2006/relationships/image" Target="../media/image29.png"/><Relationship Id="rId20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5.jpeg"/><Relationship Id="rId5" Type="http://schemas.openxmlformats.org/officeDocument/2006/relationships/image" Target="../media/image20.jpeg"/><Relationship Id="rId15" Type="http://schemas.microsoft.com/office/2007/relationships/hdphoto" Target="../media/hdphoto7.wdp"/><Relationship Id="rId23" Type="http://schemas.openxmlformats.org/officeDocument/2006/relationships/image" Target="../media/image34.png"/><Relationship Id="rId10" Type="http://schemas.openxmlformats.org/officeDocument/2006/relationships/image" Target="../media/image24.jpeg"/><Relationship Id="rId19" Type="http://schemas.microsoft.com/office/2007/relationships/hdphoto" Target="../media/hdphoto8.wdp"/><Relationship Id="rId4" Type="http://schemas.openxmlformats.org/officeDocument/2006/relationships/image" Target="../media/image19.jpeg"/><Relationship Id="rId9" Type="http://schemas.openxmlformats.org/officeDocument/2006/relationships/image" Target="../media/image23.png"/><Relationship Id="rId14" Type="http://schemas.openxmlformats.org/officeDocument/2006/relationships/image" Target="../media/image28.png"/><Relationship Id="rId22" Type="http://schemas.microsoft.com/office/2007/relationships/hdphoto" Target="../media/hdphoto9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https://avatars.mds.yandex.net/get-images-cbir/2271766/97KtwSPCgZYWYZh7VXppOQ8838/ocr" TargetMode="External"/><Relationship Id="rId7" Type="http://schemas.openxmlformats.org/officeDocument/2006/relationships/image" Target="../media/image2.png"/><Relationship Id="rId2" Type="http://schemas.openxmlformats.org/officeDocument/2006/relationships/hyperlink" Target="https://avatars.mds.yandex.net/get-zen_doc/2369622/pub_609d6921cc145612f87b12d2_609d69a2a9cac6315122b8cd/scale_1200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thumbs.dreamstime.com/b/%D1%87%D0%B5-%D0%BE%D0%B2%D0%B5%D0%BA-%D1%81%D1%82%D0%BE%D1%8F-%D0%BD%D0%B0-%D1%81%D1%82%D1%83-%D0%B5-%D0%B8%D1%81%D0%BF%D1%83%D0%B3%D0%B0%D0%BD%D0%BD%D0%BE%D0%BC-%D0%BA%D1%80%D1%8B%D1%81%D1%8B-76766270.jpg" TargetMode="External"/><Relationship Id="rId5" Type="http://schemas.openxmlformats.org/officeDocument/2006/relationships/hyperlink" Target="https://avatars.mds.yandex.net/get-images-cbir/1574733/f46sNdrqFw2qC8LNFy6hhg0304/ocr" TargetMode="External"/><Relationship Id="rId10" Type="http://schemas.microsoft.com/office/2007/relationships/hdphoto" Target="../media/hdphoto1.wdp"/><Relationship Id="rId4" Type="http://schemas.openxmlformats.org/officeDocument/2006/relationships/hyperlink" Target="https://avatars.mds.yandex.net/get-images-cbir/2173234/LbeFNwbn4UOzfz58Z21auA9319/ocr" TargetMode="Externa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0"/>
            <a:ext cx="24377650" cy="13716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722474" y="786809"/>
            <a:ext cx="20903609" cy="1228083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762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i="1" smtClean="0"/>
          </a:p>
          <a:p>
            <a:pPr algn="ctr"/>
            <a:endParaRPr lang="ru-RU" sz="6600" i="1" smtClean="0"/>
          </a:p>
          <a:p>
            <a:pPr algn="ctr"/>
            <a:endParaRPr lang="ru-RU" sz="6600" i="1" smtClean="0"/>
          </a:p>
          <a:p>
            <a:pPr algn="ctr"/>
            <a:r>
              <a:rPr lang="ru-RU" sz="6600" b="1" i="1" smtClean="0">
                <a:solidFill>
                  <a:schemeClr val="tx1"/>
                </a:solidFill>
              </a:rPr>
              <a:t>как нейтрализовать токсичность  и выстроить здоровые рабочие отношения </a:t>
            </a:r>
            <a:endParaRPr lang="en-US" sz="6600" b="1" i="1" dirty="0">
              <a:solidFill>
                <a:schemeClr val="tx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498680" y="1645919"/>
            <a:ext cx="10607038" cy="10064294"/>
            <a:chOff x="9221017" y="1384300"/>
            <a:chExt cx="5505454" cy="8726328"/>
          </a:xfrm>
        </p:grpSpPr>
        <p:sp>
          <p:nvSpPr>
            <p:cNvPr id="9" name="TextBox 8"/>
            <p:cNvSpPr txBox="1"/>
            <p:nvPr/>
          </p:nvSpPr>
          <p:spPr>
            <a:xfrm>
              <a:off x="9221017" y="1384300"/>
              <a:ext cx="5505454" cy="8726328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400" dirty="0" smtClean="0">
                  <a:solidFill>
                    <a:srgbClr val="FFFF00"/>
                  </a:solidFill>
                  <a:latin typeface="a_AlgeriusNr" panose="04040704040802020702" pitchFamily="82" charset="-52"/>
                  <a:ea typeface="Playfair Display" charset="0"/>
                  <a:cs typeface="Playfair Display" charset="0"/>
                </a:rPr>
                <a:t>ТОКСИЧНЫЕ КОЛЛЕГИ</a:t>
              </a:r>
            </a:p>
            <a:p>
              <a:pPr algn="ctr"/>
              <a:r>
                <a:rPr lang="ru-RU" sz="10000" b="1" i="1" dirty="0" smtClean="0">
                  <a:solidFill>
                    <a:srgbClr val="FF0000"/>
                  </a:solidFill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или</a:t>
              </a:r>
            </a:p>
            <a:p>
              <a:pPr algn="ctr"/>
              <a:endParaRPr lang="ru-RU" sz="10000" dirty="0" smtClean="0">
                <a:solidFill>
                  <a:schemeClr val="bg1"/>
                </a:solidFill>
                <a:latin typeface="Franklin Gothic Medium Cond" panose="020B0606030402020204" pitchFamily="34" charset="0"/>
                <a:ea typeface="Playfair Display" charset="0"/>
                <a:cs typeface="Playfair Display" charset="0"/>
              </a:endParaRPr>
            </a:p>
            <a:p>
              <a:pPr algn="ctr"/>
              <a:endParaRPr lang="ru-RU" sz="10000" dirty="0" smtClean="0">
                <a:solidFill>
                  <a:schemeClr val="bg1"/>
                </a:solidFill>
                <a:latin typeface="SolsticeOfSuffering" panose="00000400000000000000" pitchFamily="2" charset="0"/>
                <a:ea typeface="Playfair Display" charset="0"/>
                <a:cs typeface="Playfair Display" charset="0"/>
              </a:endParaRPr>
            </a:p>
            <a:p>
              <a:pPr algn="ctr"/>
              <a:r>
                <a:rPr lang="ru-RU" sz="6000" b="1" i="1" dirty="0" smtClean="0">
                  <a:solidFill>
                    <a:srgbClr val="FF0000"/>
                  </a:solidFill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МАСТЕР-КЛАСС </a:t>
              </a:r>
              <a:r>
                <a:rPr lang="en-US" sz="6000" b="1" i="1" dirty="0" smtClean="0">
                  <a:solidFill>
                    <a:srgbClr val="FF0000"/>
                  </a:solidFill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   </a:t>
              </a:r>
              <a:r>
                <a:rPr lang="ru-RU" sz="6000" b="1" i="1" dirty="0" smtClean="0">
                  <a:solidFill>
                    <a:srgbClr val="FF0000"/>
                  </a:solidFill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ДЛЯ </a:t>
              </a:r>
              <a:r>
                <a:rPr lang="en-US" sz="6000" b="1" i="1" dirty="0" smtClean="0">
                  <a:solidFill>
                    <a:srgbClr val="FF0000"/>
                  </a:solidFill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   </a:t>
              </a:r>
              <a:r>
                <a:rPr lang="ru-RU" sz="6000" b="1" i="1" dirty="0" smtClean="0">
                  <a:solidFill>
                    <a:srgbClr val="FF0000"/>
                  </a:solidFill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ПЕДАГОГОВ</a:t>
              </a:r>
              <a:endParaRPr lang="en-US" sz="6000" b="1" i="1" dirty="0">
                <a:solidFill>
                  <a:srgbClr val="FF0000"/>
                </a:solidFill>
                <a:latin typeface="Franklin Gothic Medium Cond" panose="020B0606030402020204" pitchFamily="34" charset="0"/>
                <a:ea typeface="Playfair Display" charset="0"/>
                <a:cs typeface="Playfair Display" charset="0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9861261" y="8483367"/>
              <a:ext cx="4655127" cy="1039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17440344" y="1834382"/>
            <a:ext cx="3528377" cy="4873509"/>
            <a:chOff x="17425988" y="1342892"/>
            <a:chExt cx="3528377" cy="487350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13976" y="1972696"/>
              <a:ext cx="3340389" cy="42437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5" cstate="email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25988" y="1478983"/>
              <a:ext cx="944562" cy="987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13" descr="💧"/>
            <p:cNvPicPr>
              <a:picLocks noChangeAspect="1" noChangeArrowheads="1"/>
            </p:cNvPicPr>
            <p:nvPr/>
          </p:nvPicPr>
          <p:blipFill>
            <a:blip r:embed="rId6" cstate="email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8341306" y="2671879"/>
              <a:ext cx="942864" cy="982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3" descr="💧"/>
            <p:cNvPicPr>
              <a:picLocks noChangeAspect="1" noChangeArrowheads="1"/>
            </p:cNvPicPr>
            <p:nvPr/>
          </p:nvPicPr>
          <p:blipFill>
            <a:blip r:embed="rId6" cstate="email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9944087" y="1342892"/>
              <a:ext cx="942864" cy="982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Прямоугольник 6"/>
          <p:cNvSpPr/>
          <p:nvPr/>
        </p:nvSpPr>
        <p:spPr>
          <a:xfrm>
            <a:off x="17440344" y="9526772"/>
            <a:ext cx="5185739" cy="33173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prstClr val="black"/>
                </a:solidFill>
              </a:rPr>
              <a:t>Подготовила : </a:t>
            </a:r>
            <a:endParaRPr lang="ru-RU" b="1" dirty="0" smtClean="0">
              <a:solidFill>
                <a:prstClr val="black"/>
              </a:solidFill>
            </a:endParaRPr>
          </a:p>
          <a:p>
            <a:pPr lvl="0" algn="ctr"/>
            <a:r>
              <a:rPr lang="ru-RU" b="1" i="1" dirty="0" smtClean="0">
                <a:solidFill>
                  <a:prstClr val="black"/>
                </a:solidFill>
              </a:rPr>
              <a:t>Е</a:t>
            </a:r>
            <a:r>
              <a:rPr lang="ru-RU" b="1" i="1" dirty="0">
                <a:solidFill>
                  <a:prstClr val="black"/>
                </a:solidFill>
              </a:rPr>
              <a:t>. Д. Полякова, педагог-психолог МБДОУ детский сад № 24 «Золотая рыбка» </a:t>
            </a:r>
          </a:p>
          <a:p>
            <a:pPr lvl="0" algn="ctr"/>
            <a:r>
              <a:rPr lang="ru-RU" b="1" i="1" dirty="0">
                <a:solidFill>
                  <a:prstClr val="black"/>
                </a:solidFill>
              </a:rPr>
              <a:t>г. Ессентуки. 2021 г.</a:t>
            </a:r>
            <a:endParaRPr lang="ru-RU" b="1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74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61202" y="4208"/>
            <a:ext cx="24438852" cy="13716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укук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 flipH="1">
            <a:off x="362606" y="336305"/>
            <a:ext cx="13399319" cy="1322713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4200" dirty="0" smtClean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  <a:p>
            <a:endParaRPr lang="ru-RU" sz="4200" dirty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  <a:p>
            <a:pPr algn="just"/>
            <a:r>
              <a:rPr lang="ru-RU" sz="42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         </a:t>
            </a:r>
          </a:p>
          <a:p>
            <a:pPr algn="just"/>
            <a:r>
              <a:rPr lang="ru-RU" sz="42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   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Трусливый всегда избегает </a:t>
            </a:r>
            <a:r>
              <a:rPr lang="ru-RU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персональной ответственности. 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Перекладывает  </a:t>
            </a:r>
            <a:r>
              <a:rPr lang="ru-RU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вину за свои ошибки на 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других людей  </a:t>
            </a:r>
            <a:r>
              <a:rPr lang="ru-RU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или на обстоятельства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. Ему всегда все мешают выполнить какое-либо задание, сделать дело. Он всегда найдет причину, чтобы объяснить свою нерешительность, неумение погасить конфликт. </a:t>
            </a:r>
          </a:p>
          <a:p>
            <a:pPr algn="just"/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    Задает </a:t>
            </a:r>
            <a:r>
              <a:rPr lang="ru-RU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вопросы, которые подводят к выводу, что делать задуманное не следует. Поддерживает только осторожность, 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бдительность, отказ </a:t>
            </a:r>
            <a:r>
              <a:rPr lang="ru-RU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от активности. </a:t>
            </a:r>
          </a:p>
          <a:p>
            <a:r>
              <a:rPr lang="ru-RU" sz="4400" i="1" dirty="0" smtClean="0">
                <a:solidFill>
                  <a:srgbClr val="FFFF00"/>
                </a:solidFill>
                <a:latin typeface="Franklin Gothic Medium Cond" panose="020B0606030402020204" pitchFamily="34" charset="0"/>
              </a:rPr>
              <a:t>     Его фразы: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 i="1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 </a:t>
            </a:r>
            <a:r>
              <a:rPr lang="ru-RU" sz="4400" i="1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  «…у меня это не получится! </a:t>
            </a:r>
            <a:r>
              <a:rPr lang="ru-RU" sz="4400" i="1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я</a:t>
            </a:r>
            <a:r>
              <a:rPr lang="ru-RU" sz="4400" i="1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 никогда этим не занимался!»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 i="1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   «… да я к нему и подойти боюсь, не то что устраивать  разбирательство!»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4400" i="1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«… если бы группа работала слаженно, я бы составил проект!»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22713283" y="12877800"/>
            <a:ext cx="838200" cy="838200"/>
            <a:chOff x="22713283" y="12877800"/>
            <a:chExt cx="838200" cy="838200"/>
          </a:xfrm>
        </p:grpSpPr>
        <p:sp>
          <p:nvSpPr>
            <p:cNvPr id="5" name="Rectangle 4"/>
            <p:cNvSpPr/>
            <p:nvPr/>
          </p:nvSpPr>
          <p:spPr>
            <a:xfrm>
              <a:off x="22713283" y="1287780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Subtitle 2"/>
            <p:cNvSpPr txBox="1">
              <a:spLocks/>
            </p:cNvSpPr>
            <p:nvPr/>
          </p:nvSpPr>
          <p:spPr>
            <a:xfrm>
              <a:off x="22783885" y="12877800"/>
              <a:ext cx="696996" cy="698665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299"/>
                </a:lnSpc>
              </a:pPr>
              <a:r>
                <a:rPr lang="en-US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2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738307" y="511463"/>
            <a:ext cx="1064791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solidFill>
                  <a:srgbClr val="FFFF00"/>
                </a:solidFill>
                <a:latin typeface="Franklin Gothic Medium Cond" panose="020B0606030402020204" pitchFamily="34" charset="0"/>
              </a:rPr>
              <a:t>	</a:t>
            </a:r>
            <a:r>
              <a:rPr lang="ru-RU" sz="6000" i="1" dirty="0" smtClean="0">
                <a:solidFill>
                  <a:srgbClr val="FFFF00"/>
                </a:solidFill>
                <a:latin typeface="Franklin Gothic Medium Cond" panose="020B0606030402020204" pitchFamily="34" charset="0"/>
              </a:rPr>
              <a:t>«У меня   это   не   получится!»</a:t>
            </a:r>
            <a:endParaRPr lang="ru-RU" sz="6000" i="1" dirty="0">
              <a:solidFill>
                <a:srgbClr val="FFFF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024669" y="11055516"/>
            <a:ext cx="3989875" cy="93871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5500" b="1" dirty="0" smtClean="0">
                <a:latin typeface="Franklin Gothic Medium Cond" panose="020B0606030402020204" pitchFamily="34" charset="0"/>
              </a:rPr>
              <a:t>«ТРУСЛИВЫЙ»</a:t>
            </a:r>
            <a:endParaRPr lang="ru-RU" sz="5500" b="1" dirty="0">
              <a:latin typeface="Franklin Gothic Medium Cond" panose="020B06060304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8772" y="1434793"/>
            <a:ext cx="9990938" cy="85204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5" name="Rectangle 12"/>
          <p:cNvSpPr/>
          <p:nvPr/>
        </p:nvSpPr>
        <p:spPr>
          <a:xfrm>
            <a:off x="817113" y="2133130"/>
            <a:ext cx="8536239" cy="11273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3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4" y="94553"/>
            <a:ext cx="24377654" cy="13716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 flipH="1">
            <a:off x="348940" y="393786"/>
            <a:ext cx="13671277" cy="1332221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lvl="0" indent="-742950" algn="just">
              <a:buFontTx/>
              <a:buAutoNum type="arabicPeriod"/>
            </a:pPr>
            <a:r>
              <a:rPr lang="ru-RU" sz="4400" dirty="0">
                <a:solidFill>
                  <a:prstClr val="black"/>
                </a:solidFill>
                <a:latin typeface="Franklin Gothic Medium Cond" panose="020B0606030402020204" pitchFamily="34" charset="0"/>
                <a:ea typeface="Playfair Display" charset="0"/>
                <a:cs typeface="Playfair Display" charset="0"/>
              </a:rPr>
              <a:t>Определить тип токсичности (заботливый; кредитор; недовольный; безупречный; трусливый; навязчивый). Какие признаки выражены отчетливо?</a:t>
            </a:r>
          </a:p>
          <a:p>
            <a:pPr marL="742950" lvl="0" indent="-742950" algn="just">
              <a:buFontTx/>
              <a:buAutoNum type="arabicPeriod"/>
            </a:pPr>
            <a:endParaRPr lang="ru-RU" sz="4400" dirty="0">
              <a:solidFill>
                <a:prstClr val="black"/>
              </a:solidFill>
              <a:latin typeface="Franklin Gothic Medium Cond" panose="020B0606030402020204" pitchFamily="34" charset="0"/>
              <a:ea typeface="Playfair Display" charset="0"/>
              <a:cs typeface="Playfair Display" charset="0"/>
            </a:endParaRPr>
          </a:p>
          <a:p>
            <a:pPr marL="742950" lvl="0" indent="-742950" algn="just">
              <a:buFontTx/>
              <a:buAutoNum type="arabicPeriod"/>
            </a:pPr>
            <a:r>
              <a:rPr lang="ru-RU" sz="4400" dirty="0">
                <a:solidFill>
                  <a:prstClr val="black"/>
                </a:solidFill>
                <a:latin typeface="Franklin Gothic Medium Cond" panose="020B0606030402020204" pitchFamily="34" charset="0"/>
                <a:ea typeface="Playfair Display" charset="0"/>
                <a:cs typeface="Playfair Display" charset="0"/>
              </a:rPr>
              <a:t>Подобрать правильные вопросы и высказывания. Когда задаете такой вопрос или говорите фразу, обязательно дайте коллеге ответить. Так вы покажете, что готовы к диалогу, а токсичному коллеге не оставите пространства для маневра.</a:t>
            </a:r>
          </a:p>
          <a:p>
            <a:pPr marL="742950" lvl="0" indent="-742950" algn="just">
              <a:buFontTx/>
              <a:buAutoNum type="arabicPeriod"/>
            </a:pPr>
            <a:endParaRPr lang="ru-RU" sz="4400" dirty="0">
              <a:solidFill>
                <a:prstClr val="black"/>
              </a:solidFill>
              <a:latin typeface="Franklin Gothic Medium Cond" panose="020B0606030402020204" pitchFamily="34" charset="0"/>
              <a:ea typeface="Playfair Display" charset="0"/>
              <a:cs typeface="Playfair Display" charset="0"/>
            </a:endParaRPr>
          </a:p>
          <a:p>
            <a:pPr marL="742950" lvl="0" indent="-742950" algn="just">
              <a:buFontTx/>
              <a:buAutoNum type="arabicPeriod"/>
            </a:pPr>
            <a:r>
              <a:rPr lang="ru-RU" sz="4400" dirty="0">
                <a:solidFill>
                  <a:prstClr val="black"/>
                </a:solidFill>
                <a:latin typeface="Franklin Gothic Medium Cond" panose="020B0606030402020204" pitchFamily="34" charset="0"/>
                <a:ea typeface="Playfair Display" charset="0"/>
                <a:cs typeface="Playfair Display" charset="0"/>
              </a:rPr>
              <a:t>Твердо обозначьте свои  границы, будьте  внимательным к своим эмоциям (сдерживайтесь)  и сфокусируйтесь  не на проблемах, а на решениях.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5024" y="716936"/>
            <a:ext cx="128352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  <a:latin typeface="Franklin Gothic Medium Cond" panose="020B0606030402020204" pitchFamily="34" charset="0"/>
                <a:ea typeface="Playfair Display" charset="0"/>
                <a:cs typeface="Playfair Display" charset="0"/>
              </a:rPr>
              <a:t>АЛГОРИТМ  НЕЙТРАЛИЗАЦИИ ТОКСИЧНОГО КОЛЛЕГИ</a:t>
            </a:r>
            <a:endParaRPr lang="en-US" sz="4800" b="1" dirty="0">
              <a:solidFill>
                <a:srgbClr val="FFFF00"/>
              </a:solidFill>
              <a:latin typeface="Franklin Gothic Medium Cond" panose="020B0606030402020204" pitchFamily="34" charset="0"/>
              <a:ea typeface="Playfair Display" charset="0"/>
              <a:cs typeface="Playfair Display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2713283" y="12877800"/>
            <a:ext cx="838200" cy="838200"/>
            <a:chOff x="22713283" y="12877800"/>
            <a:chExt cx="838200" cy="838200"/>
          </a:xfrm>
        </p:grpSpPr>
        <p:sp>
          <p:nvSpPr>
            <p:cNvPr id="5" name="Rectangle 4"/>
            <p:cNvSpPr/>
            <p:nvPr/>
          </p:nvSpPr>
          <p:spPr>
            <a:xfrm>
              <a:off x="22713283" y="1287780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Subtitle 2"/>
            <p:cNvSpPr txBox="1">
              <a:spLocks/>
            </p:cNvSpPr>
            <p:nvPr/>
          </p:nvSpPr>
          <p:spPr>
            <a:xfrm>
              <a:off x="22783885" y="12877800"/>
              <a:ext cx="696996" cy="698665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299"/>
                </a:lnSpc>
              </a:pPr>
              <a:r>
                <a:rPr lang="en-US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5582488" y="9989820"/>
            <a:ext cx="849226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i="1" dirty="0" smtClean="0">
                <a:latin typeface="Franklin Gothic Medium Cond" panose="020B0606030402020204" pitchFamily="34" charset="0"/>
              </a:rPr>
              <a:t>ВСЕГДА ПРОБУЙТЕ РЕШИТЬ ПРОБЛЕМУ</a:t>
            </a:r>
          </a:p>
          <a:p>
            <a:pPr algn="ctr"/>
            <a:r>
              <a:rPr lang="ru-RU" sz="4400" i="1" dirty="0" smtClean="0">
                <a:latin typeface="Franklin Gothic Medium Cond" panose="020B0606030402020204" pitchFamily="34" charset="0"/>
              </a:rPr>
              <a:t> «ПО-ХОРОШЕМУ»</a:t>
            </a:r>
            <a:endParaRPr lang="ru-RU" sz="4400" i="1" dirty="0">
              <a:latin typeface="Franklin Gothic Medium Cond" panose="020B0606030402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5722234" y="393786"/>
            <a:ext cx="7175119" cy="8386150"/>
            <a:chOff x="15722234" y="393786"/>
            <a:chExt cx="7175119" cy="838615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39252" y="1145645"/>
              <a:ext cx="5658101" cy="7634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15052" y="393786"/>
              <a:ext cx="4053250" cy="1635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" name="Picture 13" descr="💧"/>
            <p:cNvPicPr>
              <a:picLocks noChangeAspect="1" noChangeArrowheads="1"/>
            </p:cNvPicPr>
            <p:nvPr/>
          </p:nvPicPr>
          <p:blipFill>
            <a:blip r:embed="rId6" cstate="email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6803970" y="1963999"/>
              <a:ext cx="942864" cy="982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13" descr="💧"/>
            <p:cNvPicPr>
              <a:picLocks noChangeAspect="1" noChangeArrowheads="1"/>
            </p:cNvPicPr>
            <p:nvPr/>
          </p:nvPicPr>
          <p:blipFill>
            <a:blip r:embed="rId6" cstate="email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5722234" y="3494839"/>
              <a:ext cx="942864" cy="982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13" descr="💧"/>
            <p:cNvPicPr>
              <a:picLocks noChangeAspect="1" noChangeArrowheads="1"/>
            </p:cNvPicPr>
            <p:nvPr/>
          </p:nvPicPr>
          <p:blipFill>
            <a:blip r:embed="rId6" cstate="email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7239252" y="3003348"/>
              <a:ext cx="942864" cy="982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13" descr="💧"/>
            <p:cNvPicPr>
              <a:picLocks noChangeAspect="1" noChangeArrowheads="1"/>
            </p:cNvPicPr>
            <p:nvPr/>
          </p:nvPicPr>
          <p:blipFill>
            <a:blip r:embed="rId6" cstate="email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0068302" y="1046055"/>
              <a:ext cx="942864" cy="982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13" descr="💧"/>
            <p:cNvPicPr>
              <a:picLocks noChangeAspect="1" noChangeArrowheads="1"/>
            </p:cNvPicPr>
            <p:nvPr/>
          </p:nvPicPr>
          <p:blipFill>
            <a:blip r:embed="rId6" cstate="email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1441943" y="2172767"/>
              <a:ext cx="942864" cy="982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Rectangle 12"/>
          <p:cNvSpPr/>
          <p:nvPr/>
        </p:nvSpPr>
        <p:spPr>
          <a:xfrm>
            <a:off x="835024" y="2193224"/>
            <a:ext cx="8536239" cy="11273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10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94553"/>
            <a:ext cx="24726594" cy="136214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Можно сказать</a:t>
            </a:r>
          </a:p>
          <a:p>
            <a:pPr algn="ctr"/>
            <a:r>
              <a:rPr lang="ru-RU" dirty="0" smtClean="0"/>
              <a:t>НЕДОВОЙ</a:t>
            </a:r>
            <a:endParaRPr lang="ru-RU" dirty="0"/>
          </a:p>
        </p:txBody>
      </p:sp>
      <p:sp>
        <p:nvSpPr>
          <p:cNvPr id="2" name="Rectangle 1"/>
          <p:cNvSpPr/>
          <p:nvPr/>
        </p:nvSpPr>
        <p:spPr>
          <a:xfrm flipH="1">
            <a:off x="523908" y="442934"/>
            <a:ext cx="14304320" cy="1332221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835024" y="716936"/>
            <a:ext cx="1283525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  <a:latin typeface="Franklin Gothic Medium Cond" panose="020B0606030402020204" pitchFamily="34" charset="0"/>
                <a:ea typeface="Playfair Display" charset="0"/>
                <a:cs typeface="Playfair Display" charset="0"/>
              </a:rPr>
              <a:t>НЕЙТРАЛИЗУЕМ ТОКСИЧНОГО КОЛЛЕГУ</a:t>
            </a:r>
          </a:p>
          <a:p>
            <a:pPr algn="ctr"/>
            <a:r>
              <a:rPr lang="ru-RU" sz="5400" dirty="0" smtClean="0">
                <a:latin typeface="Franklin Gothic Medium Cond" panose="020B0606030402020204" pitchFamily="34" charset="0"/>
                <a:ea typeface="Playfair Display" charset="0"/>
                <a:cs typeface="Playfair Display" charset="0"/>
              </a:rPr>
              <a:t>Фразы для нейтрализации</a:t>
            </a:r>
            <a:endParaRPr lang="en-US" sz="5400" dirty="0">
              <a:latin typeface="Franklin Gothic Medium Cond" panose="020B0606030402020204" pitchFamily="34" charset="0"/>
              <a:ea typeface="Playfair Display" charset="0"/>
              <a:cs typeface="Playfair Display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2713283" y="12877800"/>
            <a:ext cx="838200" cy="838200"/>
            <a:chOff x="22713283" y="12877800"/>
            <a:chExt cx="838200" cy="838200"/>
          </a:xfrm>
        </p:grpSpPr>
        <p:sp>
          <p:nvSpPr>
            <p:cNvPr id="5" name="Rectangle 4"/>
            <p:cNvSpPr/>
            <p:nvPr/>
          </p:nvSpPr>
          <p:spPr>
            <a:xfrm>
              <a:off x="22713283" y="1287780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Subtitle 2"/>
            <p:cNvSpPr txBox="1">
              <a:spLocks/>
            </p:cNvSpPr>
            <p:nvPr/>
          </p:nvSpPr>
          <p:spPr>
            <a:xfrm>
              <a:off x="22783885" y="12877800"/>
              <a:ext cx="696996" cy="698665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299"/>
                </a:lnSpc>
              </a:pPr>
              <a:r>
                <a:rPr lang="en-US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2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23908" y="3263054"/>
            <a:ext cx="13321341" cy="4599572"/>
            <a:chOff x="508009" y="2470273"/>
            <a:chExt cx="12110750" cy="4599572"/>
          </a:xfrm>
          <a:blipFill>
            <a:blip r:embed="rId2"/>
            <a:tile tx="0" ty="0" sx="100000" sy="100000" flip="none" algn="tl"/>
          </a:blipFill>
        </p:grpSpPr>
        <p:sp>
          <p:nvSpPr>
            <p:cNvPr id="22" name="TextBox 21"/>
            <p:cNvSpPr txBox="1"/>
            <p:nvPr/>
          </p:nvSpPr>
          <p:spPr>
            <a:xfrm>
              <a:off x="508009" y="2470273"/>
              <a:ext cx="12110750" cy="144655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742950" indent="-742950" algn="just">
                <a:buAutoNum type="arabicPeriod"/>
              </a:pPr>
              <a:endParaRPr lang="ru-RU" sz="4400" dirty="0">
                <a:latin typeface="Franklin Gothic Medium Cond" panose="020B0606030402020204" pitchFamily="34" charset="0"/>
                <a:ea typeface="Playfair Display" charset="0"/>
                <a:cs typeface="Playfair Display" charset="0"/>
              </a:endParaRPr>
            </a:p>
            <a:p>
              <a:pPr marL="742950" indent="-742950">
                <a:buAutoNum type="arabicPeriod"/>
              </a:pPr>
              <a:endParaRPr lang="en-US" sz="4400" dirty="0">
                <a:latin typeface="Franklin Gothic Medium Cond" panose="020B0606030402020204" pitchFamily="34" charset="0"/>
                <a:ea typeface="Playfair Display" charset="0"/>
                <a:cs typeface="Playfair Display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944559" y="6741934"/>
              <a:ext cx="327911" cy="327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5582487" y="10600670"/>
            <a:ext cx="849226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i="1" dirty="0" smtClean="0">
                <a:latin typeface="Franklin Gothic Medium Cond" panose="020B0606030402020204" pitchFamily="34" charset="0"/>
              </a:rPr>
              <a:t>ВСЕГДА ПРОБУЙТЕ РЕШИТЬ ПРОБЛЕМУ</a:t>
            </a:r>
          </a:p>
          <a:p>
            <a:pPr algn="ctr"/>
            <a:r>
              <a:rPr lang="ru-RU" sz="4400" i="1" dirty="0" smtClean="0">
                <a:latin typeface="Franklin Gothic Medium Cond" panose="020B0606030402020204" pitchFamily="34" charset="0"/>
              </a:rPr>
              <a:t> «ПО-ХОРОШЕМУ»</a:t>
            </a:r>
            <a:endParaRPr lang="ru-RU" sz="4400" i="1" dirty="0">
              <a:latin typeface="Franklin Gothic Medium Cond" panose="020B0606030402020204" pitchFamily="34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18460205" y="7441553"/>
            <a:ext cx="2590795" cy="2817742"/>
            <a:chOff x="14626178" y="5016"/>
            <a:chExt cx="7480395" cy="838615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07740" y="756875"/>
              <a:ext cx="5898833" cy="7634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31454" y="5016"/>
              <a:ext cx="4225702" cy="1635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" name="Picture 13" descr="💧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5753938" y="1575229"/>
              <a:ext cx="982980" cy="982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13" descr="💧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4626178" y="3106069"/>
              <a:ext cx="982980" cy="982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13" descr="💧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6207740" y="2614578"/>
              <a:ext cx="982980" cy="982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13" descr="💧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9157156" y="657285"/>
              <a:ext cx="982980" cy="982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13" descr="💧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0589240" y="1783997"/>
              <a:ext cx="982980" cy="982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Прямоугольник 3"/>
          <p:cNvSpPr/>
          <p:nvPr/>
        </p:nvSpPr>
        <p:spPr>
          <a:xfrm>
            <a:off x="523908" y="2946980"/>
            <a:ext cx="13702455" cy="1221873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sz="4200" dirty="0" smtClean="0">
                <a:solidFill>
                  <a:srgbClr val="5232F2"/>
                </a:solidFill>
                <a:latin typeface="Franklin Gothic Medium Cond" panose="020B0606030402020204" pitchFamily="34" charset="0"/>
              </a:rPr>
              <a:t>1. </a:t>
            </a:r>
            <a:r>
              <a:rPr lang="ru-RU" sz="4400" dirty="0" smtClean="0">
                <a:solidFill>
                  <a:srgbClr val="5232F2"/>
                </a:solidFill>
                <a:latin typeface="Franklin Gothic Medium Cond" panose="020B0606030402020204" pitchFamily="34" charset="0"/>
              </a:rPr>
              <a:t>Что </a:t>
            </a:r>
            <a:r>
              <a:rPr lang="ru-RU" sz="4400" dirty="0">
                <a:solidFill>
                  <a:srgbClr val="5232F2"/>
                </a:solidFill>
                <a:latin typeface="Franklin Gothic Medium Cond" panose="020B0606030402020204" pitchFamily="34" charset="0"/>
              </a:rPr>
              <a:t>лично вы можете предложить</a:t>
            </a:r>
            <a:r>
              <a:rPr lang="ru-RU" sz="4400" dirty="0" smtClean="0">
                <a:solidFill>
                  <a:srgbClr val="5232F2"/>
                </a:solidFill>
                <a:latin typeface="Franklin Gothic Medium Cond" panose="020B0606030402020204" pitchFamily="34" charset="0"/>
              </a:rPr>
              <a:t>?</a:t>
            </a:r>
          </a:p>
          <a:p>
            <a:r>
              <a:rPr lang="ru-RU" sz="4400" dirty="0">
                <a:solidFill>
                  <a:srgbClr val="5232F2"/>
                </a:solidFill>
                <a:latin typeface="Franklin Gothic Medium Cond" panose="020B0606030402020204" pitchFamily="34" charset="0"/>
              </a:rPr>
              <a:t>2. Моя роль какая в этом? А ваша</a:t>
            </a:r>
            <a:r>
              <a:rPr lang="ru-RU" sz="4400" dirty="0" smtClean="0">
                <a:solidFill>
                  <a:srgbClr val="5232F2"/>
                </a:solidFill>
                <a:latin typeface="Franklin Gothic Medium Cond" panose="020B0606030402020204" pitchFamily="34" charset="0"/>
              </a:rPr>
              <a:t>?</a:t>
            </a:r>
          </a:p>
          <a:p>
            <a:r>
              <a:rPr lang="ru-RU" sz="4400" dirty="0">
                <a:latin typeface="Franklin Gothic Medium Cond" panose="020B0606030402020204" pitchFamily="34" charset="0"/>
              </a:rPr>
              <a:t>3. Не могу </a:t>
            </a:r>
            <a:r>
              <a:rPr lang="ru-RU" sz="4400" dirty="0" smtClean="0">
                <a:latin typeface="Franklin Gothic Medium Cond" panose="020B0606030402020204" pitchFamily="34" charset="0"/>
              </a:rPr>
              <a:t>согласиться, это неверный подход.</a:t>
            </a:r>
          </a:p>
          <a:p>
            <a:r>
              <a:rPr lang="ru-RU" sz="4400" dirty="0">
                <a:latin typeface="Franklin Gothic Medium Cond" panose="020B0606030402020204" pitchFamily="34" charset="0"/>
              </a:rPr>
              <a:t>4. Предложите свой план </a:t>
            </a:r>
            <a:r>
              <a:rPr lang="ru-RU" sz="4400" dirty="0" smtClean="0">
                <a:latin typeface="Franklin Gothic Medium Cond" panose="020B0606030402020204" pitchFamily="34" charset="0"/>
              </a:rPr>
              <a:t>действий, как это будет выглядеть?</a:t>
            </a:r>
          </a:p>
          <a:p>
            <a:r>
              <a:rPr lang="ru-RU" sz="4400" dirty="0">
                <a:latin typeface="Franklin Gothic Medium Cond" panose="020B0606030402020204" pitchFamily="34" charset="0"/>
              </a:rPr>
              <a:t>5. Это вы слухи рассказываете</a:t>
            </a:r>
            <a:r>
              <a:rPr lang="ru-RU" sz="4400" dirty="0" smtClean="0">
                <a:latin typeface="Franklin Gothic Medium Cond" panose="020B0606030402020204" pitchFamily="34" charset="0"/>
              </a:rPr>
              <a:t>? А если точнее и факты?</a:t>
            </a:r>
          </a:p>
          <a:p>
            <a:r>
              <a:rPr lang="ru-RU" sz="4400" dirty="0">
                <a:latin typeface="Franklin Gothic Medium Cond" panose="020B0606030402020204" pitchFamily="34" charset="0"/>
              </a:rPr>
              <a:t>6. Это вы сейчас о себе говорите</a:t>
            </a:r>
            <a:r>
              <a:rPr lang="ru-RU" sz="4400" dirty="0" smtClean="0">
                <a:latin typeface="Franklin Gothic Medium Cond" panose="020B0606030402020204" pitchFamily="34" charset="0"/>
              </a:rPr>
              <a:t>?</a:t>
            </a:r>
          </a:p>
          <a:p>
            <a:r>
              <a:rPr lang="ru-RU" sz="4400" dirty="0">
                <a:latin typeface="Franklin Gothic Medium Cond" panose="020B0606030402020204" pitchFamily="34" charset="0"/>
              </a:rPr>
              <a:t>7. Я </a:t>
            </a:r>
            <a:r>
              <a:rPr lang="ru-RU" sz="4400" dirty="0" smtClean="0">
                <a:latin typeface="Franklin Gothic Medium Cond" panose="020B0606030402020204" pitchFamily="34" charset="0"/>
              </a:rPr>
              <a:t>предпочитаю сделать следующее…</a:t>
            </a:r>
          </a:p>
          <a:p>
            <a:r>
              <a:rPr lang="ru-RU" sz="4400" dirty="0">
                <a:latin typeface="Franklin Gothic Medium Cond" panose="020B0606030402020204" pitchFamily="34" charset="0"/>
              </a:rPr>
              <a:t>8. </a:t>
            </a:r>
            <a:r>
              <a:rPr lang="ru-RU" sz="4400" dirty="0" smtClean="0">
                <a:latin typeface="Franklin Gothic Medium Cond" panose="020B0606030402020204" pitchFamily="34" charset="0"/>
              </a:rPr>
              <a:t>Вы комментируете ошибки других. Интересно, а у вас они бывают или вы безгрешны?</a:t>
            </a:r>
          </a:p>
          <a:p>
            <a:r>
              <a:rPr lang="ru-RU" sz="4400" dirty="0" smtClean="0">
                <a:latin typeface="Franklin Gothic Medium Cond" panose="020B0606030402020204" pitchFamily="34" charset="0"/>
              </a:rPr>
              <a:t>9</a:t>
            </a:r>
            <a:r>
              <a:rPr lang="ru-RU" sz="4400" dirty="0">
                <a:latin typeface="Franklin Gothic Medium Cond" panose="020B0606030402020204" pitchFamily="34" charset="0"/>
              </a:rPr>
              <a:t>. Ваши эмоции </a:t>
            </a:r>
            <a:r>
              <a:rPr lang="ru-RU" sz="4400" dirty="0" smtClean="0">
                <a:latin typeface="Franklin Gothic Medium Cond" panose="020B0606030402020204" pitchFamily="34" charset="0"/>
              </a:rPr>
              <a:t>я поняла</a:t>
            </a:r>
            <a:r>
              <a:rPr lang="ru-RU" sz="4400" dirty="0">
                <a:latin typeface="Franklin Gothic Medium Cond" panose="020B0606030402020204" pitchFamily="34" charset="0"/>
              </a:rPr>
              <a:t>, можем продолжить</a:t>
            </a:r>
            <a:r>
              <a:rPr lang="ru-RU" sz="4400" dirty="0" smtClean="0">
                <a:latin typeface="Franklin Gothic Medium Cond" panose="020B0606030402020204" pitchFamily="34" charset="0"/>
              </a:rPr>
              <a:t>?</a:t>
            </a:r>
          </a:p>
          <a:p>
            <a:r>
              <a:rPr lang="ru-RU" sz="4400" dirty="0" smtClean="0">
                <a:latin typeface="Franklin Gothic Medium Cond" panose="020B0606030402020204" pitchFamily="34" charset="0"/>
              </a:rPr>
              <a:t>10. Я подумаю об этом, двигаемся дальше.</a:t>
            </a:r>
          </a:p>
          <a:p>
            <a:r>
              <a:rPr lang="ru-RU" sz="4400" dirty="0">
                <a:latin typeface="Franklin Gothic Medium Cond" panose="020B0606030402020204" pitchFamily="34" charset="0"/>
              </a:rPr>
              <a:t>11. Вам чем-то помочь с этим</a:t>
            </a:r>
            <a:r>
              <a:rPr lang="ru-RU" sz="4400" dirty="0" smtClean="0">
                <a:latin typeface="Franklin Gothic Medium Cond" panose="020B0606030402020204" pitchFamily="34" charset="0"/>
              </a:rPr>
              <a:t>?</a:t>
            </a:r>
          </a:p>
          <a:p>
            <a:r>
              <a:rPr lang="ru-RU" sz="4400" dirty="0" smtClean="0">
                <a:latin typeface="Franklin Gothic Medium Cond" panose="020B0606030402020204" pitchFamily="34" charset="0"/>
              </a:rPr>
              <a:t>12. Спасибо за помощь, но пока я справляюсь.</a:t>
            </a:r>
          </a:p>
          <a:p>
            <a:r>
              <a:rPr lang="ru-RU" sz="4400" dirty="0" smtClean="0">
                <a:latin typeface="Franklin Gothic Medium Cond" panose="020B0606030402020204" pitchFamily="34" charset="0"/>
              </a:rPr>
              <a:t>13. Не нужно спешить, я вам сочувствую. Мне это не требуется.</a:t>
            </a:r>
          </a:p>
          <a:p>
            <a:r>
              <a:rPr lang="ru-RU" sz="4400" dirty="0" smtClean="0">
                <a:latin typeface="Franklin Gothic Medium Cond" panose="020B0606030402020204" pitchFamily="34" charset="0"/>
              </a:rPr>
              <a:t>14. Я вижу, вы человек безупречный. У вас это во всем получается?</a:t>
            </a:r>
          </a:p>
          <a:p>
            <a:endParaRPr lang="ru-RU" sz="4000" dirty="0" smtClean="0">
              <a:latin typeface="Franklin Gothic Medium Cond" panose="020B0606030402020204" pitchFamily="34" charset="0"/>
            </a:endParaRPr>
          </a:p>
          <a:p>
            <a:endParaRPr lang="ru-RU" sz="4400" dirty="0"/>
          </a:p>
        </p:txBody>
      </p:sp>
      <p:sp>
        <p:nvSpPr>
          <p:cNvPr id="15" name="Стрелка вправо 14"/>
          <p:cNvSpPr/>
          <p:nvPr/>
        </p:nvSpPr>
        <p:spPr>
          <a:xfrm>
            <a:off x="9486900" y="3360420"/>
            <a:ext cx="3291840" cy="6858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5999567" y="2000873"/>
            <a:ext cx="7658100" cy="204534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МОЖНО СКАЗАТЬ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НЕДОВОЛЬНОМУ; ТРУСЛИВОМУ</a:t>
            </a:r>
            <a:endParaRPr lang="ru-RU" dirty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6093440" y="5131067"/>
            <a:ext cx="7658100" cy="2006803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НЕЛЬЗЯ СКАЗАТЬ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ЗАБОТЛИВОМУ; НАВЯЗЧИВОМУ</a:t>
            </a:r>
          </a:p>
        </p:txBody>
      </p:sp>
      <p:sp>
        <p:nvSpPr>
          <p:cNvPr id="26" name="Rectangle 12"/>
          <p:cNvSpPr/>
          <p:nvPr/>
        </p:nvSpPr>
        <p:spPr>
          <a:xfrm>
            <a:off x="1029764" y="2537167"/>
            <a:ext cx="8536239" cy="11273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18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29" grpId="0" animBg="1"/>
      <p:bldP spid="2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94553"/>
            <a:ext cx="24726594" cy="136214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45669" y="255271"/>
            <a:ext cx="179647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C00000"/>
                </a:solidFill>
                <a:latin typeface="Franklin Gothic Medium Cond" panose="020B0606030402020204" pitchFamily="34" charset="0"/>
                <a:ea typeface="Playfair Display" charset="0"/>
                <a:cs typeface="Playfair Display" charset="0"/>
              </a:rPr>
              <a:t>Фразы для нейтрализации </a:t>
            </a:r>
            <a:r>
              <a:rPr lang="ru-RU" sz="4000" dirty="0" smtClean="0">
                <a:solidFill>
                  <a:srgbClr val="C00000"/>
                </a:solidFill>
                <a:latin typeface="Franklin Gothic Medium Cond" panose="020B0606030402020204" pitchFamily="34" charset="0"/>
                <a:ea typeface="Playfair Display" charset="0"/>
                <a:cs typeface="Playfair Display" charset="0"/>
              </a:rPr>
              <a:t>(таблица для </a:t>
            </a:r>
            <a:r>
              <a:rPr lang="ru-RU" sz="4400" dirty="0" smtClean="0">
                <a:solidFill>
                  <a:srgbClr val="C00000"/>
                </a:solidFill>
                <a:latin typeface="Franklin Gothic Medium Cond" panose="020B0606030402020204" pitchFamily="34" charset="0"/>
                <a:ea typeface="Playfair Display" charset="0"/>
                <a:cs typeface="Playfair Display" charset="0"/>
              </a:rPr>
              <a:t>сверки результатов)</a:t>
            </a:r>
            <a:endParaRPr lang="en-US" sz="4400" dirty="0">
              <a:solidFill>
                <a:srgbClr val="C00000"/>
              </a:solidFill>
              <a:latin typeface="Franklin Gothic Medium Cond" panose="020B0606030402020204" pitchFamily="34" charset="0"/>
              <a:ea typeface="Playfair Display" charset="0"/>
              <a:cs typeface="Playfair Display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2713283" y="12877800"/>
            <a:ext cx="838200" cy="838200"/>
            <a:chOff x="22713283" y="12877800"/>
            <a:chExt cx="838200" cy="838200"/>
          </a:xfrm>
        </p:grpSpPr>
        <p:sp>
          <p:nvSpPr>
            <p:cNvPr id="5" name="Rectangle 4"/>
            <p:cNvSpPr/>
            <p:nvPr/>
          </p:nvSpPr>
          <p:spPr>
            <a:xfrm>
              <a:off x="22713283" y="1287780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Subtitle 2"/>
            <p:cNvSpPr txBox="1">
              <a:spLocks/>
            </p:cNvSpPr>
            <p:nvPr/>
          </p:nvSpPr>
          <p:spPr>
            <a:xfrm>
              <a:off x="22783885" y="12877800"/>
              <a:ext cx="696996" cy="698665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299"/>
                </a:lnSpc>
              </a:pPr>
              <a:r>
                <a:rPr lang="en-US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2</a:t>
              </a:r>
            </a:p>
          </p:txBody>
        </p:sp>
      </p:grp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258034"/>
              </p:ext>
            </p:extLst>
          </p:nvPr>
        </p:nvGraphicFramePr>
        <p:xfrm>
          <a:off x="816156" y="1303020"/>
          <a:ext cx="23094282" cy="11806538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555444"/>
                <a:gridCol w="10562804"/>
                <a:gridCol w="1925532"/>
                <a:gridCol w="1925532"/>
                <a:gridCol w="1925532"/>
                <a:gridCol w="1925532"/>
                <a:gridCol w="1925532"/>
                <a:gridCol w="2254394"/>
                <a:gridCol w="93980"/>
              </a:tblGrid>
              <a:tr h="43753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</a:rPr>
                        <a:t>№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0" dirty="0">
                          <a:effectLst/>
                          <a:latin typeface="Franklin Gothic Medium Cond" panose="020B0606030402020204" pitchFamily="34" charset="0"/>
                        </a:rPr>
                        <a:t>Фразы нейтрализации</a:t>
                      </a:r>
                      <a:endParaRPr lang="ru-RU" sz="36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0" dirty="0">
                          <a:effectLst/>
                          <a:latin typeface="Franklin Gothic Medium Cond" panose="020B0606030402020204" pitchFamily="34" charset="0"/>
                        </a:rPr>
                        <a:t>Какому типу подходят / не подходят</a:t>
                      </a:r>
                      <a:endParaRPr lang="ru-RU" sz="36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>
                          <a:effectLst/>
                        </a:rPr>
                        <a:t> </a:t>
                      </a:r>
                      <a:endParaRPr lang="ru-RU" sz="12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2321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rgbClr val="FF0000"/>
                          </a:solidFill>
                          <a:effectLst/>
                          <a:latin typeface="Franklin Gothic Medium Cond" panose="020B0606030402020204" pitchFamily="34" charset="0"/>
                        </a:rPr>
                        <a:t>заботливый</a:t>
                      </a:r>
                      <a:endParaRPr lang="ru-RU" sz="3200" b="0" dirty="0">
                        <a:solidFill>
                          <a:srgbClr val="FF0000"/>
                        </a:solidFill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rgbClr val="FF0000"/>
                          </a:solidFill>
                          <a:effectLst/>
                          <a:latin typeface="Franklin Gothic Medium Cond" panose="020B0606030402020204" pitchFamily="34" charset="0"/>
                        </a:rPr>
                        <a:t>кредитор</a:t>
                      </a:r>
                      <a:endParaRPr lang="ru-RU" sz="3200" b="0" dirty="0">
                        <a:solidFill>
                          <a:srgbClr val="FF0000"/>
                        </a:solidFill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rgbClr val="FF0000"/>
                          </a:solidFill>
                          <a:effectLst/>
                          <a:latin typeface="Franklin Gothic Medium Cond" panose="020B0606030402020204" pitchFamily="34" charset="0"/>
                        </a:rPr>
                        <a:t>недовольный</a:t>
                      </a:r>
                      <a:endParaRPr lang="ru-RU" sz="3200" b="0" dirty="0">
                        <a:solidFill>
                          <a:srgbClr val="FF0000"/>
                        </a:solidFill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rgbClr val="FF0000"/>
                          </a:solidFill>
                          <a:effectLst/>
                          <a:latin typeface="Franklin Gothic Medium Cond" panose="020B0606030402020204" pitchFamily="34" charset="0"/>
                        </a:rPr>
                        <a:t>безупречный</a:t>
                      </a:r>
                      <a:endParaRPr lang="ru-RU" sz="3200" b="0" dirty="0">
                        <a:solidFill>
                          <a:srgbClr val="FF0000"/>
                        </a:solidFill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rgbClr val="FF0000"/>
                          </a:solidFill>
                          <a:effectLst/>
                          <a:latin typeface="Franklin Gothic Medium Cond" panose="020B0606030402020204" pitchFamily="34" charset="0"/>
                        </a:rPr>
                        <a:t>трусливый</a:t>
                      </a:r>
                      <a:endParaRPr lang="ru-RU" sz="3200" b="0" dirty="0">
                        <a:solidFill>
                          <a:srgbClr val="FF0000"/>
                        </a:solidFill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rgbClr val="FF0000"/>
                          </a:solidFill>
                          <a:effectLst/>
                          <a:latin typeface="Franklin Gothic Medium Cond" panose="020B0606030402020204" pitchFamily="34" charset="0"/>
                        </a:rPr>
                        <a:t>навязчивый</a:t>
                      </a:r>
                      <a:endParaRPr lang="ru-RU" sz="3200" b="0" dirty="0">
                        <a:solidFill>
                          <a:srgbClr val="FF0000"/>
                        </a:solidFill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53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</a:rPr>
                        <a:t>1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Что лично вы можете предложить?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07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</a:rPr>
                        <a:t>2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Моя роль какая в этом? А ваша?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14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</a:rPr>
                        <a:t>3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Не могу согласиться, это неверный подход.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14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</a:rPr>
                        <a:t>4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Предложите свой план действий, как это будет выглядеть?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14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</a:rPr>
                        <a:t>5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Это вы слухи рассказываете? А если точнее и факты?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07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</a:rPr>
                        <a:t>6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Это вы сейчас о себе говорите?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07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</a:rPr>
                        <a:t>7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Я предпочитаю сделать следующее…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321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</a:rPr>
                        <a:t>8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Вы комментируете ошибки других. Интересно, а у вас они бывают или вы безгрешны?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14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</a:rPr>
                        <a:t>9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 smtClean="0">
                          <a:effectLst/>
                          <a:latin typeface="Franklin Gothic Medium Cond" panose="020B0606030402020204" pitchFamily="34" charset="0"/>
                        </a:rPr>
                        <a:t>Я поняла вас , </a:t>
                      </a: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можем продолжить?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07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</a:rPr>
                        <a:t>10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Я подумаю об этом, двигаемся дальше.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07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</a:rPr>
                        <a:t>11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Вам чем-то помочь с этим?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14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</a:rPr>
                        <a:t>12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Спасибо за помощь, но пока я справляюсь.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14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</a:rPr>
                        <a:t>13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Не нужно спешить, я вам </a:t>
                      </a:r>
                      <a:r>
                        <a:rPr lang="ru-RU" sz="3200" b="0" dirty="0" smtClean="0">
                          <a:effectLst/>
                          <a:latin typeface="Franklin Gothic Medium Cond" panose="020B0606030402020204" pitchFamily="34" charset="0"/>
                        </a:rPr>
                        <a:t>сочувствую, </a:t>
                      </a: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н</a:t>
                      </a:r>
                      <a:r>
                        <a:rPr lang="ru-RU" sz="3200" b="0" dirty="0" smtClean="0">
                          <a:effectLst/>
                          <a:latin typeface="Franklin Gothic Medium Cond" panose="020B0606030402020204" pitchFamily="34" charset="0"/>
                        </a:rPr>
                        <a:t>о </a:t>
                      </a: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мне это не требуется.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14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</a:rPr>
                        <a:t>14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Я вижу, вы человек безупречный. У вас это во всем получается?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>
                          <a:effectLst/>
                          <a:latin typeface="Franklin Gothic Medium Cond" panose="020B0606030402020204" pitchFamily="34" charset="0"/>
                        </a:rPr>
                        <a:t>-</a:t>
                      </a:r>
                      <a:endParaRPr lang="ru-RU" sz="3200" b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0" dirty="0">
                          <a:effectLst/>
                          <a:latin typeface="Franklin Gothic Medium Cond" panose="020B0606030402020204" pitchFamily="34" charset="0"/>
                        </a:rPr>
                        <a:t>+</a:t>
                      </a:r>
                      <a:endParaRPr lang="ru-RU" sz="3200" b="0" dirty="0">
                        <a:effectLst/>
                        <a:latin typeface="Franklin Gothic Medium Cond" panose="020B06060304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516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94553"/>
            <a:ext cx="24726594" cy="136214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80912" y="406945"/>
            <a:ext cx="1796476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8000" dirty="0" smtClean="0">
              <a:solidFill>
                <a:srgbClr val="C00000"/>
              </a:solidFill>
              <a:latin typeface="Franklin Gothic Medium Cond" panose="020B0606030402020204" pitchFamily="34" charset="0"/>
              <a:ea typeface="Playfair Display" charset="0"/>
              <a:cs typeface="Playfair Display" charset="0"/>
            </a:endParaRPr>
          </a:p>
          <a:p>
            <a:pPr algn="ctr"/>
            <a:r>
              <a:rPr lang="ru-RU" sz="8000" dirty="0" smtClean="0">
                <a:solidFill>
                  <a:srgbClr val="C00000"/>
                </a:solidFill>
                <a:latin typeface="Franklin Gothic Medium Cond" panose="020B0606030402020204" pitchFamily="34" charset="0"/>
                <a:ea typeface="Playfair Display" charset="0"/>
                <a:cs typeface="Playfair Display" charset="0"/>
              </a:rPr>
              <a:t>Мини-тренинг </a:t>
            </a:r>
          </a:p>
          <a:p>
            <a:pPr algn="ctr"/>
            <a:r>
              <a:rPr lang="ru-RU" sz="8000" dirty="0" smtClean="0">
                <a:solidFill>
                  <a:srgbClr val="C00000"/>
                </a:solidFill>
                <a:latin typeface="Franklin Gothic Medium Cond" panose="020B0606030402020204" pitchFamily="34" charset="0"/>
                <a:ea typeface="Playfair Display" charset="0"/>
                <a:cs typeface="Playfair Display" charset="0"/>
              </a:rPr>
              <a:t>«Конструируем  лицо  токсичного человека»</a:t>
            </a:r>
            <a:endParaRPr lang="en-US" sz="8000" dirty="0">
              <a:solidFill>
                <a:srgbClr val="C00000"/>
              </a:solidFill>
              <a:latin typeface="Franklin Gothic Medium Cond" panose="020B0606030402020204" pitchFamily="34" charset="0"/>
              <a:ea typeface="Playfair Display" charset="0"/>
              <a:cs typeface="Playfair Display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2713283" y="12877800"/>
            <a:ext cx="838200" cy="838200"/>
            <a:chOff x="22713283" y="12877800"/>
            <a:chExt cx="838200" cy="838200"/>
          </a:xfrm>
        </p:grpSpPr>
        <p:sp>
          <p:nvSpPr>
            <p:cNvPr id="5" name="Rectangle 4"/>
            <p:cNvSpPr/>
            <p:nvPr/>
          </p:nvSpPr>
          <p:spPr>
            <a:xfrm>
              <a:off x="22713283" y="1287780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Subtitle 2"/>
            <p:cNvSpPr txBox="1">
              <a:spLocks/>
            </p:cNvSpPr>
            <p:nvPr/>
          </p:nvSpPr>
          <p:spPr>
            <a:xfrm>
              <a:off x="22783885" y="12877800"/>
              <a:ext cx="696996" cy="698665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299"/>
                </a:lnSpc>
              </a:pPr>
              <a:r>
                <a:rPr lang="en-US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2</a:t>
              </a:r>
            </a:p>
          </p:txBody>
        </p:sp>
      </p:grpSp>
      <p:sp>
        <p:nvSpPr>
          <p:cNvPr id="9" name="Rectangle 1"/>
          <p:cNvSpPr/>
          <p:nvPr/>
        </p:nvSpPr>
        <p:spPr>
          <a:xfrm flipH="1">
            <a:off x="3047555" y="4610015"/>
            <a:ext cx="18631484" cy="861711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127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Зная типы  токсичных людей, можно научиться узнавать их по выражению глаз, 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мимике </a:t>
            </a:r>
            <a:r>
              <a:rPr lang="ru-RU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рта,  мимическим складкам лица. </a:t>
            </a:r>
          </a:p>
          <a:p>
            <a:pPr algn="ctr"/>
            <a:endParaRPr lang="ru-RU" sz="4400" dirty="0" smtClean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  <a:p>
            <a:pPr algn="ctr"/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Давайте </a:t>
            </a:r>
            <a:r>
              <a:rPr lang="ru-RU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попробуем «создать» несколько лиц коллег .  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Какие </a:t>
            </a:r>
            <a:r>
              <a:rPr lang="ru-RU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получились типы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?</a:t>
            </a:r>
          </a:p>
          <a:p>
            <a:pPr algn="ctr"/>
            <a:endParaRPr lang="ru-RU" sz="4400" dirty="0" smtClean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  <a:p>
            <a:pPr algn="ctr"/>
            <a:r>
              <a:rPr lang="ru-RU" sz="4400" dirty="0">
                <a:solidFill>
                  <a:srgbClr val="FFFF00"/>
                </a:solidFill>
              </a:rPr>
              <a:t>☛ 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Такие «конструкты» можно создавать мысленно, если сомневаетесь  в правильности определения типа токсичности.   </a:t>
            </a:r>
            <a:endParaRPr lang="ru-RU" sz="4400" dirty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21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424533"/>
            <a:ext cx="24630267" cy="1229146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819116" y="255271"/>
            <a:ext cx="179647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Franklin Gothic Medium Cond" panose="020B0606030402020204" pitchFamily="34" charset="0"/>
                <a:ea typeface="Playfair Display" charset="0"/>
                <a:cs typeface="Playfair Display" charset="0"/>
              </a:rPr>
              <a:t>МИНИ-ТРЕНИНГ «СОЗДАЙ ЛИЦО»</a:t>
            </a:r>
            <a:endParaRPr lang="en-US" sz="4800" dirty="0">
              <a:solidFill>
                <a:srgbClr val="C00000"/>
              </a:solidFill>
              <a:latin typeface="Franklin Gothic Medium Cond" panose="020B0606030402020204" pitchFamily="34" charset="0"/>
              <a:ea typeface="Playfair Display" charset="0"/>
              <a:cs typeface="Playfair Display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2713283" y="12877800"/>
            <a:ext cx="838200" cy="838200"/>
            <a:chOff x="22713283" y="12877800"/>
            <a:chExt cx="838200" cy="838200"/>
          </a:xfrm>
        </p:grpSpPr>
        <p:sp>
          <p:nvSpPr>
            <p:cNvPr id="5" name="Rectangle 4"/>
            <p:cNvSpPr/>
            <p:nvPr/>
          </p:nvSpPr>
          <p:spPr>
            <a:xfrm>
              <a:off x="22713283" y="1287780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Subtitle 2"/>
            <p:cNvSpPr txBox="1">
              <a:spLocks/>
            </p:cNvSpPr>
            <p:nvPr/>
          </p:nvSpPr>
          <p:spPr>
            <a:xfrm>
              <a:off x="22783885" y="12877800"/>
              <a:ext cx="696996" cy="698665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299"/>
                </a:lnSpc>
              </a:pPr>
              <a:r>
                <a:rPr lang="en-US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2</a:t>
              </a:r>
            </a:p>
          </p:txBody>
        </p:sp>
      </p:grpSp>
      <p:pic>
        <p:nvPicPr>
          <p:cNvPr id="26" name="Рисунок 25" descr="https://img2.freepng.ru/20180329/soe/kisspng-mouth-smile-clip-art-mouth-smile-5abcf4610b8406.2111461915223327690472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617" y="8295119"/>
            <a:ext cx="6032455" cy="3344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Рисунок 35" descr="Как нарисовать портрет человека поэтапно карандашом - учимся рисовать  вместе с ricynok.ru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4"/>
          <a:stretch/>
        </p:blipFill>
        <p:spPr bwMode="auto">
          <a:xfrm>
            <a:off x="314638" y="1656454"/>
            <a:ext cx="8294933" cy="110191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8" name="Рисунок 37" descr="https://static.vecteezy.com/system/resources/previews/000/173/971/original/vector-set-of-cartoon-women-mouth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92" r="41679" b="34860"/>
          <a:stretch/>
        </p:blipFill>
        <p:spPr bwMode="auto">
          <a:xfrm>
            <a:off x="15769960" y="6376217"/>
            <a:ext cx="2985923" cy="15795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9" name="Рисунок 38" descr="Перец злой глаз автомобиль наклейку смешные авто окна прохладно украшения  водонепроницаемый наклейки виниловые купить недорого — выгодные цены,  бесплатная доставка, реальные отзывы с фото — Joom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86" b="33992"/>
          <a:stretch/>
        </p:blipFill>
        <p:spPr bwMode="auto">
          <a:xfrm>
            <a:off x="16466023" y="8586581"/>
            <a:ext cx="6559416" cy="18288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Рисунок 19" descr="https://img2.freepng.ru/20180130/ire/kisspng-nose-beak-face-clip-art-facial-nose-5a710e754d82a8.2568025015173587093175.jpg"/>
          <p:cNvPicPr/>
          <p:nvPr/>
        </p:nvPicPr>
        <p:blipFill>
          <a:blip r:embed="rId7" cstate="email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6816" y="1551193"/>
            <a:ext cx="2296633" cy="331865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Рисунок 36" descr="https://flyclipart.com/thumb2/nose-royalty-free-vector-clip-art-illustration-88628.pn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1125" y="2783123"/>
            <a:ext cx="3654606" cy="33375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18499248" y="9500981"/>
            <a:ext cx="69337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1126304" y="6347474"/>
            <a:ext cx="7145079" cy="1275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1484989" y="9182004"/>
            <a:ext cx="5954232" cy="764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Рисунок 48" descr="https://img2.freepng.ru/20180725/eyv/kisspng-lip-mouth-tooth-tongue-smile-5b58ffcc471121.0883764615325593082911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5883" y="5379001"/>
            <a:ext cx="3053312" cy="2410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Рисунок 49" descr="https://st4.depositphotos.com/37908780/39307/v/950/depositphotos_393079112-stock-illustration-art-background-beautiful-beauty-cartoon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0345" y="5771669"/>
            <a:ext cx="2821072" cy="2266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Рисунок 26" descr="Картинки глаз в аниме стиле"/>
          <p:cNvPicPr/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312" y="4306675"/>
            <a:ext cx="7179193" cy="2598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Рисунок 30" descr="https://www.freevector.com/uploads/vector/preview/10520/FreeVector-Cartoon-Eyes-Vector.jpg"/>
          <p:cNvPicPr/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23"/>
          <a:stretch/>
        </p:blipFill>
        <p:spPr bwMode="auto">
          <a:xfrm>
            <a:off x="13801500" y="11122623"/>
            <a:ext cx="7145079" cy="245336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https://e7.pngegg.com/pngimages/780/366/png-clipart-human-nose-face-nose-face-people.png"/>
          <p:cNvPicPr/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111" b="98222" l="10000" r="97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650" y="5639763"/>
            <a:ext cx="2644386" cy="3506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Рисунок 50" descr="https://clipart-best.com/img/mouth-smile/mouth-smile-clip-art-25.png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614" y="8596813"/>
            <a:ext cx="2915535" cy="3042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Рисунок 27" descr="https://s1.favim.com/orig/150217/art-artwork-beauty-bubz-Favim.com-2487651.jpg"/>
          <p:cNvPicPr/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105"/>
          <a:stretch/>
        </p:blipFill>
        <p:spPr bwMode="auto">
          <a:xfrm rot="21317339">
            <a:off x="8506508" y="8334028"/>
            <a:ext cx="7617247" cy="24117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Рисунок 23" descr="https://c7.hotpng.com/preview/1021/53/317/smile-lip-smiling-female-lips.jpg"/>
          <p:cNvPicPr/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9268" b="8926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7133" y="5130018"/>
            <a:ext cx="3467718" cy="2908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Рисунок 28" descr="Эскиз лица женщины со злым намеком на глаза #77559662 - Ларасток"/>
          <p:cNvPicPr/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230"/>
          <a:stretch/>
        </p:blipFill>
        <p:spPr bwMode="auto">
          <a:xfrm>
            <a:off x="7741814" y="11122623"/>
            <a:ext cx="6503141" cy="20142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Рисунок 20" descr="https://st2.depositphotos.com/1798678/9061/v/950/depositphotos_90616828-stock-illustration-crooked-cartoon-nose-carrot-nose.jpg"/>
          <p:cNvPicPr/>
          <p:nvPr/>
        </p:nvPicPr>
        <p:blipFill>
          <a:blip r:embed="rId21" cstate="email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2519" b="9874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0992" y="865322"/>
            <a:ext cx="5922469" cy="3251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https://catherineasquithgallery.com/uploads/posts/2021-03/1614597580_13-p-rot-na-belom-fone-16.png"/>
          <p:cNvPicPr/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0309" y="5972790"/>
            <a:ext cx="2519556" cy="24228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904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424533"/>
            <a:ext cx="24630267" cy="1229146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819116" y="255271"/>
            <a:ext cx="179647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Franklin Gothic Medium Cond" panose="020B0606030402020204" pitchFamily="34" charset="0"/>
                <a:ea typeface="Playfair Display" charset="0"/>
                <a:cs typeface="Playfair Display" charset="0"/>
              </a:rPr>
              <a:t>МИНИ-ТРЕНИНГ «СОЗДАЙ ЛИЦО»</a:t>
            </a:r>
            <a:endParaRPr lang="en-US" sz="4800" dirty="0">
              <a:solidFill>
                <a:srgbClr val="C00000"/>
              </a:solidFill>
              <a:latin typeface="Franklin Gothic Medium Cond" panose="020B0606030402020204" pitchFamily="34" charset="0"/>
              <a:ea typeface="Playfair Display" charset="0"/>
              <a:cs typeface="Playfair Display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2713283" y="12877800"/>
            <a:ext cx="838200" cy="838200"/>
            <a:chOff x="22713283" y="12877800"/>
            <a:chExt cx="838200" cy="838200"/>
          </a:xfrm>
        </p:grpSpPr>
        <p:sp>
          <p:nvSpPr>
            <p:cNvPr id="5" name="Rectangle 4"/>
            <p:cNvSpPr/>
            <p:nvPr/>
          </p:nvSpPr>
          <p:spPr>
            <a:xfrm>
              <a:off x="22713283" y="1287780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Subtitle 2"/>
            <p:cNvSpPr txBox="1">
              <a:spLocks/>
            </p:cNvSpPr>
            <p:nvPr/>
          </p:nvSpPr>
          <p:spPr>
            <a:xfrm>
              <a:off x="22783885" y="12877800"/>
              <a:ext cx="696996" cy="698665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299"/>
                </a:lnSpc>
              </a:pPr>
              <a:r>
                <a:rPr lang="en-US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2</a:t>
              </a:r>
            </a:p>
          </p:txBody>
        </p:sp>
      </p:grpSp>
      <p:pic>
        <p:nvPicPr>
          <p:cNvPr id="26" name="Рисунок 25" descr="https://img2.freepng.ru/20180329/soe/kisspng-mouth-smile-clip-art-mouth-smile-5abcf4610b8406.2111461915223327690472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617" y="8295119"/>
            <a:ext cx="6032455" cy="3344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Рисунок 35" descr="Как нарисовать портрет человека поэтапно карандашом - учимся рисовать  вместе с ricynok.ru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4"/>
          <a:stretch/>
        </p:blipFill>
        <p:spPr bwMode="auto">
          <a:xfrm>
            <a:off x="314638" y="1656454"/>
            <a:ext cx="8294933" cy="110191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8" name="Рисунок 37" descr="https://static.vecteezy.com/system/resources/previews/000/173/971/original/vector-set-of-cartoon-women-mouth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92" r="41679" b="34860"/>
          <a:stretch/>
        </p:blipFill>
        <p:spPr bwMode="auto">
          <a:xfrm>
            <a:off x="3205881" y="9435990"/>
            <a:ext cx="2985923" cy="15795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9" name="Рисунок 38" descr="Перец злой глаз автомобиль наклейку смешные авто окна прохладно украшения  водонепроницаемый наклейки виниловые купить недорого — выгодные цены,  бесплатная доставка, реальные отзывы с фото — Joom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86" b="33992"/>
          <a:stretch/>
        </p:blipFill>
        <p:spPr bwMode="auto">
          <a:xfrm>
            <a:off x="1539408" y="4759735"/>
            <a:ext cx="6559416" cy="18288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Рисунок 19" descr="https://img2.freepng.ru/20180130/ire/kisspng-nose-beak-face-clip-art-facial-nose-5a710e754d82a8.2568025015173587093175.jpg"/>
          <p:cNvPicPr/>
          <p:nvPr/>
        </p:nvPicPr>
        <p:blipFill>
          <a:blip r:embed="rId7" cstate="email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6816" y="1551193"/>
            <a:ext cx="2296633" cy="331865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Рисунок 36" descr="https://flyclipart.com/thumb2/nose-royalty-free-vector-clip-art-illustration-88628.pn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813" y="6120645"/>
            <a:ext cx="3654606" cy="33375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18499248" y="9500981"/>
            <a:ext cx="69337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1126304" y="6347474"/>
            <a:ext cx="7145079" cy="1275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1484989" y="9182004"/>
            <a:ext cx="5954232" cy="764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Рисунок 48" descr="https://img2.freepng.ru/20180725/eyv/kisspng-lip-mouth-tooth-tongue-smile-5b58ffcc471121.0883764615325593082911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5883" y="5379001"/>
            <a:ext cx="3053312" cy="2410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Рисунок 49" descr="https://st4.depositphotos.com/37908780/39307/v/950/depositphotos_393079112-stock-illustration-art-background-beautiful-beauty-cartoon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0345" y="5771669"/>
            <a:ext cx="2821072" cy="2266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Рисунок 26" descr="Картинки глаз в аниме стиле"/>
          <p:cNvPicPr/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787" y="8499570"/>
            <a:ext cx="7179193" cy="2598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Рисунок 30" descr="https://www.freevector.com/uploads/vector/preview/10520/FreeVector-Cartoon-Eyes-Vector.jpg"/>
          <p:cNvPicPr/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23"/>
          <a:stretch/>
        </p:blipFill>
        <p:spPr bwMode="auto">
          <a:xfrm>
            <a:off x="13801500" y="11122623"/>
            <a:ext cx="7145079" cy="245336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https://e7.pngegg.com/pngimages/780/366/png-clipart-human-nose-face-nose-face-people.png"/>
          <p:cNvPicPr/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111" b="98222" l="10000" r="97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4405" y="1623731"/>
            <a:ext cx="2644386" cy="3506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Рисунок 50" descr="https://clipart-best.com/img/mouth-smile/mouth-smile-clip-art-25.png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3785" y="2057790"/>
            <a:ext cx="3093003" cy="3042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Рисунок 27" descr="https://s1.favim.com/orig/150217/art-artwork-beauty-bubz-Favim.com-2487651.jpg"/>
          <p:cNvPicPr/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105"/>
          <a:stretch/>
        </p:blipFill>
        <p:spPr bwMode="auto">
          <a:xfrm rot="21317339">
            <a:off x="13243161" y="8295119"/>
            <a:ext cx="7617247" cy="24117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Рисунок 23" descr="https://c7.hotpng.com/preview/1021/53/317/smile-lip-smiling-female-lips.jpg"/>
          <p:cNvPicPr/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9268" b="8926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7133" y="5130018"/>
            <a:ext cx="3467718" cy="2908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Рисунок 28" descr="Эскиз лица женщины со злым намеком на глаза #77559662 - Ларасток"/>
          <p:cNvPicPr/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230"/>
          <a:stretch/>
        </p:blipFill>
        <p:spPr bwMode="auto">
          <a:xfrm>
            <a:off x="7741814" y="11122623"/>
            <a:ext cx="6503141" cy="20142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Рисунок 20" descr="https://st2.depositphotos.com/1798678/9061/v/950/depositphotos_90616828-stock-illustration-crooked-cartoon-nose-carrot-nose.jpg"/>
          <p:cNvPicPr/>
          <p:nvPr/>
        </p:nvPicPr>
        <p:blipFill>
          <a:blip r:embed="rId21" cstate="email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2519" b="9874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0992" y="865322"/>
            <a:ext cx="5922469" cy="3251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https://catherineasquithgallery.com/uploads/posts/2021-03/1614597580_13-p-rot-na-belom-fone-16.png"/>
          <p:cNvPicPr/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0309" y="5972790"/>
            <a:ext cx="2519556" cy="24228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8604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424533"/>
            <a:ext cx="24630267" cy="1229146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819116" y="255271"/>
            <a:ext cx="179647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Franklin Gothic Medium Cond" panose="020B0606030402020204" pitchFamily="34" charset="0"/>
                <a:ea typeface="Playfair Display" charset="0"/>
                <a:cs typeface="Playfair Display" charset="0"/>
              </a:rPr>
              <a:t>МИНИ-ТРЕНИНГ «СОЗДАЙ ЛИЦО»</a:t>
            </a:r>
            <a:endParaRPr lang="en-US" sz="4800" dirty="0">
              <a:solidFill>
                <a:srgbClr val="C00000"/>
              </a:solidFill>
              <a:latin typeface="Franklin Gothic Medium Cond" panose="020B0606030402020204" pitchFamily="34" charset="0"/>
              <a:ea typeface="Playfair Display" charset="0"/>
              <a:cs typeface="Playfair Display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2713283" y="12877800"/>
            <a:ext cx="838200" cy="838200"/>
            <a:chOff x="22713283" y="12877800"/>
            <a:chExt cx="838200" cy="838200"/>
          </a:xfrm>
        </p:grpSpPr>
        <p:sp>
          <p:nvSpPr>
            <p:cNvPr id="5" name="Rectangle 4"/>
            <p:cNvSpPr/>
            <p:nvPr/>
          </p:nvSpPr>
          <p:spPr>
            <a:xfrm>
              <a:off x="22713283" y="1287780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Subtitle 2"/>
            <p:cNvSpPr txBox="1">
              <a:spLocks/>
            </p:cNvSpPr>
            <p:nvPr/>
          </p:nvSpPr>
          <p:spPr>
            <a:xfrm>
              <a:off x="22783885" y="12877800"/>
              <a:ext cx="696996" cy="698665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299"/>
                </a:lnSpc>
              </a:pPr>
              <a:r>
                <a:rPr lang="en-US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2</a:t>
              </a:r>
            </a:p>
          </p:txBody>
        </p:sp>
      </p:grpSp>
      <p:pic>
        <p:nvPicPr>
          <p:cNvPr id="26" name="Рисунок 25" descr="https://img2.freepng.ru/20180329/soe/kisspng-mouth-smile-clip-art-mouth-smile-5abcf4610b8406.2111461915223327690472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617" y="8295119"/>
            <a:ext cx="6032455" cy="3344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Рисунок 35" descr="Как нарисовать портрет человека поэтапно карандашом - учимся рисовать  вместе с ricynok.ru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4"/>
          <a:stretch/>
        </p:blipFill>
        <p:spPr bwMode="auto">
          <a:xfrm>
            <a:off x="314638" y="1656454"/>
            <a:ext cx="8294933" cy="110191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8" name="Рисунок 37" descr="https://static.vecteezy.com/system/resources/previews/000/173/971/original/vector-set-of-cartoon-women-mouth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92" r="41679" b="34860"/>
          <a:stretch/>
        </p:blipFill>
        <p:spPr bwMode="auto">
          <a:xfrm>
            <a:off x="15513325" y="6394437"/>
            <a:ext cx="2985923" cy="15795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9" name="Рисунок 38" descr="Перец злой глаз автомобиль наклейку смешные авто окна прохладно украшения  водонепроницаемый наклейки виниловые купить недорого — выгодные цены,  бесплатная доставка, реальные отзывы с фото — Joom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86" b="33992"/>
          <a:stretch/>
        </p:blipFill>
        <p:spPr bwMode="auto">
          <a:xfrm>
            <a:off x="21966118" y="11308113"/>
            <a:ext cx="6559416" cy="18288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Рисунок 19" descr="https://img2.freepng.ru/20180130/ire/kisspng-nose-beak-face-clip-art-facial-nose-5a710e754d82a8.2568025015173587093175.jpg"/>
          <p:cNvPicPr/>
          <p:nvPr/>
        </p:nvPicPr>
        <p:blipFill>
          <a:blip r:embed="rId7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547" y="5771668"/>
            <a:ext cx="1957138" cy="331865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Рисунок 36" descr="https://flyclipart.com/thumb2/nose-royalty-free-vector-clip-art-illustration-88628.pn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8716" y="2783123"/>
            <a:ext cx="3654606" cy="33375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18499248" y="9500981"/>
            <a:ext cx="69337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1126304" y="6347474"/>
            <a:ext cx="7145079" cy="1275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1484989" y="9182004"/>
            <a:ext cx="5954232" cy="764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Рисунок 48" descr="https://img2.freepng.ru/20180725/eyv/kisspng-lip-mouth-tooth-tongue-smile-5b58ffcc471121.0883764615325593082911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2186" y="8897708"/>
            <a:ext cx="3053312" cy="2410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Рисунок 49" descr="https://st4.depositphotos.com/37908780/39307/v/950/depositphotos_393079112-stock-illustration-art-background-beautiful-beauty-cartoon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0947" y="5707297"/>
            <a:ext cx="2821072" cy="2266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Рисунок 26" descr="Картинки глаз в аниме стиле"/>
          <p:cNvPicPr/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787" y="8499570"/>
            <a:ext cx="7179193" cy="2598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Рисунок 30" descr="https://www.freevector.com/uploads/vector/preview/10520/FreeVector-Cartoon-Eyes-Vector.jpg"/>
          <p:cNvPicPr/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23"/>
          <a:stretch/>
        </p:blipFill>
        <p:spPr bwMode="auto">
          <a:xfrm>
            <a:off x="13801500" y="11122623"/>
            <a:ext cx="7145079" cy="245336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https://e7.pngegg.com/pngimages/780/366/png-clipart-human-nose-face-nose-face-people.png"/>
          <p:cNvPicPr/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111" b="98222" l="10000" r="97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4405" y="1623731"/>
            <a:ext cx="2644386" cy="3506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Рисунок 50" descr="https://clipart-best.com/img/mouth-smile/mouth-smile-clip-art-25.png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3785" y="2057790"/>
            <a:ext cx="3093003" cy="3042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Рисунок 27" descr="https://s1.favim.com/orig/150217/art-artwork-beauty-bubz-Favim.com-2487651.jpg"/>
          <p:cNvPicPr/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105"/>
          <a:stretch/>
        </p:blipFill>
        <p:spPr bwMode="auto">
          <a:xfrm rot="21317339">
            <a:off x="890219" y="4173139"/>
            <a:ext cx="7617247" cy="24117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Рисунок 23" descr="https://c7.hotpng.com/preview/1021/53/317/smile-lip-smiling-female-lips.jpg"/>
          <p:cNvPicPr/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9268" b="8926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7133" y="5130018"/>
            <a:ext cx="3467718" cy="2908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Рисунок 28" descr="Эскиз лица женщины со злым намеком на глаза #77559662 - Ларасток"/>
          <p:cNvPicPr/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230"/>
          <a:stretch/>
        </p:blipFill>
        <p:spPr bwMode="auto">
          <a:xfrm>
            <a:off x="7741814" y="11122623"/>
            <a:ext cx="6503141" cy="20142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Рисунок 20" descr="https://st2.depositphotos.com/1798678/9061/v/950/depositphotos_90616828-stock-illustration-crooked-cartoon-nose-carrot-nose.jpg"/>
          <p:cNvPicPr/>
          <p:nvPr/>
        </p:nvPicPr>
        <p:blipFill>
          <a:blip r:embed="rId21" cstate="email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2519" b="9874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0992" y="865322"/>
            <a:ext cx="5922469" cy="3251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https://catherineasquithgallery.com/uploads/posts/2021-03/1614597580_13-p-rot-na-belom-fone-16.png"/>
          <p:cNvPicPr/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0309" y="5972790"/>
            <a:ext cx="2519556" cy="24228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12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2713283" y="12877800"/>
            <a:ext cx="838200" cy="838200"/>
            <a:chOff x="22713283" y="12877800"/>
            <a:chExt cx="838200" cy="838200"/>
          </a:xfrm>
        </p:grpSpPr>
        <p:sp>
          <p:nvSpPr>
            <p:cNvPr id="5" name="Rectangle 4"/>
            <p:cNvSpPr/>
            <p:nvPr/>
          </p:nvSpPr>
          <p:spPr>
            <a:xfrm>
              <a:off x="22713283" y="1287780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Subtitle 2"/>
            <p:cNvSpPr txBox="1">
              <a:spLocks/>
            </p:cNvSpPr>
            <p:nvPr/>
          </p:nvSpPr>
          <p:spPr>
            <a:xfrm>
              <a:off x="22783885" y="12877800"/>
              <a:ext cx="696996" cy="698665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299"/>
                </a:lnSpc>
              </a:pPr>
              <a:r>
                <a:rPr lang="en-US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2</a:t>
              </a: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0" y="0"/>
            <a:ext cx="24377648" cy="13716001"/>
            <a:chOff x="0" y="0"/>
            <a:chExt cx="24377648" cy="13716001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0" y="0"/>
              <a:ext cx="24377648" cy="13716001"/>
              <a:chOff x="2" y="-1"/>
              <a:chExt cx="24377648" cy="13716001"/>
            </a:xfrm>
          </p:grpSpPr>
          <p:sp>
            <p:nvSpPr>
              <p:cNvPr id="8" name="Прямоугольник 7"/>
              <p:cNvSpPr/>
              <p:nvPr/>
            </p:nvSpPr>
            <p:spPr>
              <a:xfrm rot="16200000">
                <a:off x="-5839210" y="5839211"/>
                <a:ext cx="13716000" cy="2037575"/>
              </a:xfrm>
              <a:prstGeom prst="rect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5400" dirty="0">
                  <a:solidFill>
                    <a:schemeClr val="tx1"/>
                  </a:solidFill>
                  <a:latin typeface="Franklin Gothic Medium Cond" panose="020B0606030402020204" pitchFamily="34" charset="0"/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2037577" y="12041728"/>
                <a:ext cx="22340073" cy="1674272"/>
              </a:xfrm>
              <a:prstGeom prst="rect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234919">
                <a:off x="6810990" y="3204083"/>
                <a:ext cx="2578235" cy="41585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4" name="Прямоугольник 3"/>
            <p:cNvSpPr/>
            <p:nvPr/>
          </p:nvSpPr>
          <p:spPr>
            <a:xfrm>
              <a:off x="8472573" y="5162958"/>
              <a:ext cx="13233110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9600" dirty="0" smtClean="0">
                  <a:solidFill>
                    <a:prstClr val="black"/>
                  </a:solidFill>
                  <a:latin typeface="Franklin Gothic Medium Cond" panose="020B0606030402020204" pitchFamily="34" charset="0"/>
                </a:rPr>
                <a:t>   </a:t>
              </a:r>
              <a:r>
                <a:rPr lang="ru-RU" sz="9600" dirty="0" smtClean="0">
                  <a:solidFill>
                    <a:srgbClr val="C00000"/>
                  </a:solidFill>
                  <a:latin typeface="Franklin Gothic Medium Cond" panose="020B0606030402020204" pitchFamily="34" charset="0"/>
                </a:rPr>
                <a:t>ПАМЯТКИ ДЛЯ ПЕДАГОГОВ</a:t>
              </a:r>
              <a:endParaRPr lang="ru-RU" sz="6600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913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2713283" y="12877800"/>
            <a:ext cx="838200" cy="838200"/>
            <a:chOff x="22713283" y="12877800"/>
            <a:chExt cx="838200" cy="838200"/>
          </a:xfrm>
        </p:grpSpPr>
        <p:sp>
          <p:nvSpPr>
            <p:cNvPr id="5" name="Rectangle 4"/>
            <p:cNvSpPr/>
            <p:nvPr/>
          </p:nvSpPr>
          <p:spPr>
            <a:xfrm>
              <a:off x="22713283" y="1287780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Subtitle 2"/>
            <p:cNvSpPr txBox="1">
              <a:spLocks/>
            </p:cNvSpPr>
            <p:nvPr/>
          </p:nvSpPr>
          <p:spPr>
            <a:xfrm>
              <a:off x="22783885" y="12877800"/>
              <a:ext cx="696996" cy="698665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299"/>
                </a:lnSpc>
              </a:pPr>
              <a:r>
                <a:rPr lang="en-US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2</a:t>
              </a: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2488019" y="764844"/>
            <a:ext cx="21222586" cy="9787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>
                <a:solidFill>
                  <a:srgbClr val="C00000"/>
                </a:solidFill>
                <a:latin typeface="Franklin Gothic Medium Cond" panose="020B0606030402020204" pitchFamily="34" charset="0"/>
              </a:rPr>
              <a:t>Позаботьтесь о себе и своих личных границах, </a:t>
            </a:r>
            <a:endParaRPr lang="ru-RU" sz="6600" b="1" dirty="0" smtClean="0">
              <a:solidFill>
                <a:srgbClr val="C00000"/>
              </a:solidFill>
              <a:latin typeface="Franklin Gothic Medium Cond" panose="020B0606030402020204" pitchFamily="34" charset="0"/>
            </a:endParaRPr>
          </a:p>
          <a:p>
            <a:pPr algn="ctr"/>
            <a:r>
              <a:rPr lang="ru-RU" sz="6600" b="1" u="sng" dirty="0" smtClean="0">
                <a:solidFill>
                  <a:srgbClr val="C00000"/>
                </a:solidFill>
                <a:latin typeface="Franklin Gothic Medium Cond" panose="020B0606030402020204" pitchFamily="34" charset="0"/>
              </a:rPr>
              <a:t>если:</a:t>
            </a:r>
          </a:p>
          <a:p>
            <a:pPr algn="ctr"/>
            <a:endParaRPr lang="ru-RU" sz="4800" b="1" u="sng" dirty="0">
              <a:solidFill>
                <a:srgbClr val="C00000"/>
              </a:solidFill>
              <a:latin typeface="Franklin Gothic Medium Cond" panose="020B0606030402020204" pitchFamily="34" charset="0"/>
            </a:endParaRPr>
          </a:p>
          <a:p>
            <a:r>
              <a:rPr lang="ru-RU" dirty="0" smtClean="0"/>
              <a:t> </a:t>
            </a:r>
            <a:r>
              <a:rPr lang="ru-RU" sz="5400" dirty="0">
                <a:solidFill>
                  <a:srgbClr val="FFFF00"/>
                </a:solidFill>
              </a:rPr>
              <a:t>☛</a:t>
            </a:r>
            <a:r>
              <a:rPr lang="ru-RU" dirty="0" smtClean="0"/>
              <a:t> </a:t>
            </a:r>
            <a:r>
              <a:rPr lang="ru-RU" sz="4400" dirty="0">
                <a:latin typeface="Franklin Gothic Medium Cond" panose="020B0606030402020204" pitchFamily="34" charset="0"/>
              </a:rPr>
              <a:t>У вас нет своего личного времени, хотя бы </a:t>
            </a:r>
            <a:r>
              <a:rPr lang="ru-RU" sz="4400" dirty="0" smtClean="0">
                <a:latin typeface="Franklin Gothic Medium Cond" panose="020B0606030402020204" pitchFamily="34" charset="0"/>
              </a:rPr>
              <a:t>небольшого.</a:t>
            </a:r>
            <a:endParaRPr lang="ru-RU" sz="4400" dirty="0">
              <a:latin typeface="Franklin Gothic Medium Cond" panose="020B0606030402020204" pitchFamily="34" charset="0"/>
            </a:endParaRPr>
          </a:p>
          <a:p>
            <a:r>
              <a:rPr lang="ru-RU" sz="4400" dirty="0">
                <a:solidFill>
                  <a:srgbClr val="FFFF00"/>
                </a:solidFill>
              </a:rPr>
              <a:t>☛</a:t>
            </a:r>
            <a:r>
              <a:rPr lang="ru-RU" sz="4400" dirty="0" smtClean="0">
                <a:latin typeface="Franklin Gothic Medium Cond" panose="020B0606030402020204" pitchFamily="34" charset="0"/>
              </a:rPr>
              <a:t> </a:t>
            </a:r>
            <a:r>
              <a:rPr lang="ru-RU" sz="4400" dirty="0">
                <a:latin typeface="Franklin Gothic Medium Cond" panose="020B0606030402020204" pitchFamily="34" charset="0"/>
              </a:rPr>
              <a:t>Вы делаете что-то по работе за </a:t>
            </a:r>
            <a:r>
              <a:rPr lang="ru-RU" sz="4400" dirty="0" smtClean="0">
                <a:latin typeface="Franklin Gothic Medium Cond" panose="020B0606030402020204" pitchFamily="34" charset="0"/>
              </a:rPr>
              <a:t>других.</a:t>
            </a:r>
            <a:endParaRPr lang="ru-RU" sz="4400" dirty="0">
              <a:latin typeface="Franklin Gothic Medium Cond" panose="020B0606030402020204" pitchFamily="34" charset="0"/>
            </a:endParaRPr>
          </a:p>
          <a:p>
            <a:r>
              <a:rPr lang="ru-RU" sz="4400" dirty="0">
                <a:solidFill>
                  <a:srgbClr val="FFFF00"/>
                </a:solidFill>
              </a:rPr>
              <a:t>☛</a:t>
            </a:r>
            <a:r>
              <a:rPr lang="ru-RU" sz="4400" dirty="0" smtClean="0">
                <a:latin typeface="Franklin Gothic Medium Cond" panose="020B0606030402020204" pitchFamily="34" charset="0"/>
              </a:rPr>
              <a:t> </a:t>
            </a:r>
            <a:r>
              <a:rPr lang="ru-RU" sz="4400" dirty="0">
                <a:latin typeface="Franklin Gothic Medium Cond" panose="020B0606030402020204" pitchFamily="34" charset="0"/>
              </a:rPr>
              <a:t>Вы регулярно откладываете свои дела на потом, чтобы помочь </a:t>
            </a:r>
            <a:r>
              <a:rPr lang="ru-RU" sz="4400" dirty="0" smtClean="0">
                <a:latin typeface="Franklin Gothic Medium Cond" panose="020B0606030402020204" pitchFamily="34" charset="0"/>
              </a:rPr>
              <a:t>коллеге.</a:t>
            </a:r>
            <a:endParaRPr lang="ru-RU" sz="4400" dirty="0">
              <a:latin typeface="Franklin Gothic Medium Cond" panose="020B0606030402020204" pitchFamily="34" charset="0"/>
            </a:endParaRPr>
          </a:p>
          <a:p>
            <a:r>
              <a:rPr lang="ru-RU" sz="4400" dirty="0">
                <a:solidFill>
                  <a:srgbClr val="FFFF00"/>
                </a:solidFill>
              </a:rPr>
              <a:t>☛</a:t>
            </a:r>
            <a:r>
              <a:rPr lang="ru-RU" sz="4400" dirty="0" smtClean="0">
                <a:latin typeface="Franklin Gothic Medium Cond" panose="020B0606030402020204" pitchFamily="34" charset="0"/>
              </a:rPr>
              <a:t> </a:t>
            </a:r>
            <a:r>
              <a:rPr lang="ru-RU" sz="4400" dirty="0">
                <a:latin typeface="Franklin Gothic Medium Cond" panose="020B0606030402020204" pitchFamily="34" charset="0"/>
              </a:rPr>
              <a:t>Когда бы вам ни позвонили или ни прислали СМС с работы, вы </a:t>
            </a:r>
            <a:r>
              <a:rPr lang="ru-RU" sz="4400" dirty="0" smtClean="0">
                <a:latin typeface="Franklin Gothic Medium Cond" panose="020B0606030402020204" pitchFamily="34" charset="0"/>
              </a:rPr>
              <a:t>ответите.</a:t>
            </a:r>
            <a:endParaRPr lang="ru-RU" sz="4400" dirty="0">
              <a:latin typeface="Franklin Gothic Medium Cond" panose="020B0606030402020204" pitchFamily="34" charset="0"/>
            </a:endParaRPr>
          </a:p>
          <a:p>
            <a:r>
              <a:rPr lang="ru-RU" sz="4400" dirty="0">
                <a:solidFill>
                  <a:srgbClr val="FFFF00"/>
                </a:solidFill>
              </a:rPr>
              <a:t>☛</a:t>
            </a:r>
            <a:r>
              <a:rPr lang="ru-RU" sz="4400" dirty="0" smtClean="0">
                <a:latin typeface="Franklin Gothic Medium Cond" panose="020B0606030402020204" pitchFamily="34" charset="0"/>
              </a:rPr>
              <a:t> </a:t>
            </a:r>
            <a:r>
              <a:rPr lang="ru-RU" sz="4400" dirty="0">
                <a:latin typeface="Franklin Gothic Medium Cond" panose="020B0606030402020204" pitchFamily="34" charset="0"/>
              </a:rPr>
              <a:t>Вы не можете сказать «нет» </a:t>
            </a:r>
            <a:r>
              <a:rPr lang="ru-RU" sz="4400" dirty="0" smtClean="0">
                <a:latin typeface="Franklin Gothic Medium Cond" panose="020B0606030402020204" pitchFamily="34" charset="0"/>
              </a:rPr>
              <a:t>коллегам.</a:t>
            </a:r>
            <a:endParaRPr lang="ru-RU" sz="4400" dirty="0">
              <a:latin typeface="Franklin Gothic Medium Cond" panose="020B0606030402020204" pitchFamily="34" charset="0"/>
            </a:endParaRPr>
          </a:p>
          <a:p>
            <a:r>
              <a:rPr lang="ru-RU" sz="4400" dirty="0">
                <a:solidFill>
                  <a:srgbClr val="FFFF00"/>
                </a:solidFill>
              </a:rPr>
              <a:t>☛</a:t>
            </a:r>
            <a:r>
              <a:rPr lang="ru-RU" sz="4400" dirty="0" smtClean="0">
                <a:latin typeface="Franklin Gothic Medium Cond" panose="020B0606030402020204" pitchFamily="34" charset="0"/>
              </a:rPr>
              <a:t> </a:t>
            </a:r>
            <a:r>
              <a:rPr lang="ru-RU" sz="4400" dirty="0">
                <a:latin typeface="Franklin Gothic Medium Cond" panose="020B0606030402020204" pitchFamily="34" charset="0"/>
              </a:rPr>
              <a:t>Вы говорите «да», </a:t>
            </a:r>
            <a:r>
              <a:rPr lang="ru-RU" sz="4400" dirty="0" smtClean="0">
                <a:latin typeface="Franklin Gothic Medium Cond" panose="020B0606030402020204" pitchFamily="34" charset="0"/>
              </a:rPr>
              <a:t>даже если </a:t>
            </a:r>
            <a:r>
              <a:rPr lang="ru-RU" sz="4400" dirty="0">
                <a:latin typeface="Franklin Gothic Medium Cond" panose="020B0606030402020204" pitchFamily="34" charset="0"/>
              </a:rPr>
              <a:t>хотите </a:t>
            </a:r>
            <a:r>
              <a:rPr lang="ru-RU" sz="4400" dirty="0" smtClean="0">
                <a:latin typeface="Franklin Gothic Medium Cond" panose="020B0606030402020204" pitchFamily="34" charset="0"/>
              </a:rPr>
              <a:t>отказать.</a:t>
            </a:r>
            <a:endParaRPr lang="ru-RU" sz="4400" dirty="0">
              <a:latin typeface="Franklin Gothic Medium Cond" panose="020B0606030402020204" pitchFamily="34" charset="0"/>
            </a:endParaRPr>
          </a:p>
          <a:p>
            <a:r>
              <a:rPr lang="ru-RU" sz="4400" dirty="0">
                <a:solidFill>
                  <a:srgbClr val="FFFF00"/>
                </a:solidFill>
              </a:rPr>
              <a:t>☛</a:t>
            </a:r>
            <a:r>
              <a:rPr lang="ru-RU" sz="4400" dirty="0" smtClean="0">
                <a:latin typeface="Franklin Gothic Medium Cond" panose="020B0606030402020204" pitchFamily="34" charset="0"/>
              </a:rPr>
              <a:t> </a:t>
            </a:r>
            <a:r>
              <a:rPr lang="ru-RU" sz="4400" dirty="0">
                <a:latin typeface="Franklin Gothic Medium Cond" panose="020B0606030402020204" pitchFamily="34" charset="0"/>
              </a:rPr>
              <a:t>Вы не можете о чем-то попросить для </a:t>
            </a:r>
            <a:r>
              <a:rPr lang="ru-RU" sz="4400" dirty="0" smtClean="0">
                <a:latin typeface="Franklin Gothic Medium Cond" panose="020B0606030402020204" pitchFamily="34" charset="0"/>
              </a:rPr>
              <a:t>себя.</a:t>
            </a:r>
            <a:endParaRPr lang="ru-RU" sz="4400" dirty="0">
              <a:latin typeface="Franklin Gothic Medium Cond" panose="020B0606030402020204" pitchFamily="34" charset="0"/>
            </a:endParaRPr>
          </a:p>
          <a:p>
            <a:r>
              <a:rPr lang="ru-RU" sz="4400" dirty="0">
                <a:solidFill>
                  <a:srgbClr val="FFFF00"/>
                </a:solidFill>
              </a:rPr>
              <a:t>☛ </a:t>
            </a:r>
            <a:r>
              <a:rPr lang="ru-RU" sz="4400" dirty="0" smtClean="0">
                <a:latin typeface="Franklin Gothic Medium Cond" panose="020B0606030402020204" pitchFamily="34" charset="0"/>
              </a:rPr>
              <a:t>Вы </a:t>
            </a:r>
            <a:r>
              <a:rPr lang="ru-RU" sz="4400" dirty="0">
                <a:latin typeface="Franklin Gothic Medium Cond" panose="020B0606030402020204" pitchFamily="34" charset="0"/>
              </a:rPr>
              <a:t>скрываете, если вам не нравится что-то, что сделала коллега в ваш </a:t>
            </a:r>
            <a:r>
              <a:rPr lang="ru-RU" sz="4400" dirty="0" smtClean="0">
                <a:latin typeface="Franklin Gothic Medium Cond" panose="020B0606030402020204" pitchFamily="34" charset="0"/>
              </a:rPr>
              <a:t>адрес.</a:t>
            </a:r>
            <a:endParaRPr lang="ru-RU" sz="4400" dirty="0">
              <a:latin typeface="Franklin Gothic Medium Cond" panose="020B0606030402020204" pitchFamily="34" charset="0"/>
            </a:endParaRPr>
          </a:p>
          <a:p>
            <a:r>
              <a:rPr lang="ru-RU" sz="4400" dirty="0">
                <a:solidFill>
                  <a:srgbClr val="FFFF00"/>
                </a:solidFill>
              </a:rPr>
              <a:t>☛</a:t>
            </a:r>
            <a:r>
              <a:rPr lang="ru-RU" sz="4400" dirty="0" smtClean="0">
                <a:latin typeface="Franklin Gothic Medium Cond" panose="020B0606030402020204" pitchFamily="34" charset="0"/>
              </a:rPr>
              <a:t> </a:t>
            </a:r>
            <a:r>
              <a:rPr lang="ru-RU" sz="4400" dirty="0">
                <a:latin typeface="Franklin Gothic Medium Cond" panose="020B0606030402020204" pitchFamily="34" charset="0"/>
              </a:rPr>
              <a:t>Вы всегда всех слушаете, а вам самой не с кем поговорить о </a:t>
            </a:r>
            <a:r>
              <a:rPr lang="ru-RU" sz="4400" dirty="0" smtClean="0">
                <a:latin typeface="Franklin Gothic Medium Cond" panose="020B0606030402020204" pitchFamily="34" charset="0"/>
              </a:rPr>
              <a:t>себе.</a:t>
            </a:r>
            <a:endParaRPr lang="ru-RU" sz="4400" dirty="0">
              <a:latin typeface="Franklin Gothic Medium Cond" panose="020B0606030402020204" pitchFamily="34" charset="0"/>
            </a:endParaRPr>
          </a:p>
          <a:p>
            <a:r>
              <a:rPr lang="ru-RU" sz="4400" dirty="0">
                <a:solidFill>
                  <a:srgbClr val="FFFF00"/>
                </a:solidFill>
              </a:rPr>
              <a:t>☛</a:t>
            </a:r>
            <a:r>
              <a:rPr lang="ru-RU" sz="4400" dirty="0" smtClean="0">
                <a:latin typeface="Franklin Gothic Medium Cond" panose="020B0606030402020204" pitchFamily="34" charset="0"/>
              </a:rPr>
              <a:t> </a:t>
            </a:r>
            <a:r>
              <a:rPr lang="ru-RU" sz="4400" dirty="0">
                <a:latin typeface="Franklin Gothic Medium Cond" panose="020B0606030402020204" pitchFamily="34" charset="0"/>
              </a:rPr>
              <a:t>Вы часто путаетесь в том, кто и что должен </a:t>
            </a:r>
            <a:r>
              <a:rPr lang="ru-RU" sz="4400" dirty="0" smtClean="0">
                <a:latin typeface="Franklin Gothic Medium Cond" panose="020B0606030402020204" pitchFamily="34" charset="0"/>
              </a:rPr>
              <a:t>делать.</a:t>
            </a:r>
            <a:endParaRPr lang="ru-RU" sz="4400" dirty="0">
              <a:latin typeface="Franklin Gothic Medium Cond" panose="020B0606030402020204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" y="-85262"/>
            <a:ext cx="24377648" cy="13801262"/>
            <a:chOff x="2" y="-85262"/>
            <a:chExt cx="24377648" cy="13801262"/>
          </a:xfrm>
        </p:grpSpPr>
        <p:sp>
          <p:nvSpPr>
            <p:cNvPr id="8" name="Прямоугольник 7"/>
            <p:cNvSpPr/>
            <p:nvPr/>
          </p:nvSpPr>
          <p:spPr>
            <a:xfrm rot="16200000">
              <a:off x="-5839210" y="5839211"/>
              <a:ext cx="13716000" cy="2037575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dirty="0" smtClean="0">
                  <a:solidFill>
                    <a:schemeClr val="tx1"/>
                  </a:solidFill>
                  <a:latin typeface="Franklin Gothic Medium Cond" panose="020B0606030402020204" pitchFamily="34" charset="0"/>
                </a:rPr>
                <a:t>ПАМЯТКА ДЛЯ ПЕДАГОГОВ</a:t>
              </a:r>
              <a:endParaRPr lang="ru-RU" sz="5400" dirty="0">
                <a:solidFill>
                  <a:schemeClr val="tx1"/>
                </a:solidFill>
                <a:latin typeface="Franklin Gothic Medium Cond" panose="020B0606030402020204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037577" y="12041728"/>
              <a:ext cx="22340073" cy="1674272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34919">
              <a:off x="3280282" y="-85262"/>
              <a:ext cx="1054100" cy="1700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0311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24377651" cy="13716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 flipH="1">
            <a:off x="434340" y="179750"/>
            <a:ext cx="13940879" cy="1311715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127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5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   </a:t>
            </a:r>
            <a:endParaRPr lang="ru-RU" sz="5400" dirty="0" smtClean="0">
              <a:solidFill>
                <a:srgbClr val="FFFF00"/>
              </a:solidFill>
            </a:endParaRPr>
          </a:p>
          <a:p>
            <a:pPr algn="just"/>
            <a:r>
              <a:rPr lang="ru-RU" sz="5400" dirty="0" smtClean="0">
                <a:solidFill>
                  <a:srgbClr val="FFFF00"/>
                </a:solidFill>
              </a:rPr>
              <a:t>☛ 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Токсичные люди заметно ухудшают эмоциональную атмосферу, климат в отношениях, как будто «отравляют» своим присутствием любое мероприятие и взаимодействие. </a:t>
            </a:r>
          </a:p>
          <a:p>
            <a:pPr algn="just"/>
            <a:endParaRPr lang="ru-RU" sz="4400" dirty="0" smtClean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  <a:p>
            <a:pPr algn="just"/>
            <a:r>
              <a:rPr lang="ru-RU" sz="5400" dirty="0" smtClean="0">
                <a:solidFill>
                  <a:srgbClr val="FFFF00"/>
                </a:solidFill>
                <a:latin typeface="Franklin Gothic Medium Cond" panose="020B0606030402020204" pitchFamily="34" charset="0"/>
              </a:rPr>
              <a:t>☛</a:t>
            </a:r>
            <a:r>
              <a:rPr lang="ru-RU" sz="4400" dirty="0" smtClean="0">
                <a:solidFill>
                  <a:srgbClr val="FF0000"/>
                </a:solidFill>
                <a:latin typeface="Franklin Gothic Medium Cond" panose="020B0606030402020204" pitchFamily="34" charset="0"/>
              </a:rPr>
              <a:t> 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Они пытаются уязвить, задеть, подчинить, обидеть других, влезть в вашу зону комфорта.    </a:t>
            </a:r>
          </a:p>
          <a:p>
            <a:pPr algn="just"/>
            <a:endParaRPr lang="ru-RU" sz="4400" dirty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  <a:p>
            <a:pPr algn="just"/>
            <a:r>
              <a:rPr lang="ru-RU" sz="5400" dirty="0" smtClean="0">
                <a:solidFill>
                  <a:srgbClr val="FFFF00"/>
                </a:solidFill>
                <a:latin typeface="Franklin Gothic Medium Cond" panose="020B0606030402020204" pitchFamily="34" charset="0"/>
              </a:rPr>
              <a:t>☛</a:t>
            </a:r>
            <a:r>
              <a:rPr lang="ru-RU" sz="4400" dirty="0">
                <a:solidFill>
                  <a:srgbClr val="FF0000"/>
                </a:solidFill>
                <a:latin typeface="Franklin Gothic Medium Cond" panose="020B0606030402020204" pitchFamily="34" charset="0"/>
              </a:rPr>
              <a:t> 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Токсичный человек – генератор негативных и неконструктивных эмоций, он может нанести реальный вред любому коллективу.</a:t>
            </a:r>
            <a:endParaRPr lang="en-US" sz="4400" dirty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1890" y="368620"/>
            <a:ext cx="135619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solidFill>
                  <a:srgbClr val="FFFF00"/>
                </a:solidFill>
                <a:latin typeface="Franklin Gothic Medium Cond" panose="020B0606030402020204" pitchFamily="34" charset="0"/>
                <a:ea typeface="Playfair Display" charset="0"/>
                <a:cs typeface="Playfair Display" charset="0"/>
              </a:rPr>
              <a:t>«Токсичность» </a:t>
            </a:r>
            <a:r>
              <a:rPr lang="ru-RU" sz="6000" dirty="0" smtClean="0">
                <a:solidFill>
                  <a:srgbClr val="FFFF00"/>
                </a:solidFill>
                <a:latin typeface="Franklin Gothic Medium Cond" panose="020B0606030402020204" pitchFamily="34" charset="0"/>
                <a:ea typeface="Playfair Display" charset="0"/>
                <a:cs typeface="Playfair Display" charset="0"/>
              </a:rPr>
              <a:t>– </a:t>
            </a:r>
          </a:p>
          <a:p>
            <a:pPr algn="ctr"/>
            <a:r>
              <a:rPr lang="ru-RU" sz="6000" dirty="0" smtClean="0">
                <a:solidFill>
                  <a:srgbClr val="FFFF00"/>
                </a:solidFill>
                <a:latin typeface="Franklin Gothic Medium Cond" panose="020B0606030402020204" pitchFamily="34" charset="0"/>
                <a:ea typeface="Playfair Display" charset="0"/>
                <a:cs typeface="Playfair Display" charset="0"/>
              </a:rPr>
              <a:t>воздействие отравляющих отношений </a:t>
            </a:r>
            <a:endParaRPr lang="en-US" sz="6000" dirty="0">
              <a:solidFill>
                <a:srgbClr val="FFFF00"/>
              </a:solidFill>
              <a:latin typeface="Franklin Gothic Medium Cond" panose="020B0606030402020204" pitchFamily="34" charset="0"/>
              <a:ea typeface="Playfair Display" charset="0"/>
              <a:cs typeface="Playfair Display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55807" y="4694074"/>
            <a:ext cx="137076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4800" dirty="0"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34340" y="2636658"/>
            <a:ext cx="12560430" cy="563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2713283" y="12877800"/>
            <a:ext cx="838200" cy="838200"/>
            <a:chOff x="22713283" y="12877800"/>
            <a:chExt cx="838200" cy="838200"/>
          </a:xfrm>
        </p:grpSpPr>
        <p:sp>
          <p:nvSpPr>
            <p:cNvPr id="5" name="Rectangle 4"/>
            <p:cNvSpPr/>
            <p:nvPr/>
          </p:nvSpPr>
          <p:spPr>
            <a:xfrm>
              <a:off x="22713283" y="1287780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Subtitle 2"/>
            <p:cNvSpPr txBox="1">
              <a:spLocks/>
            </p:cNvSpPr>
            <p:nvPr/>
          </p:nvSpPr>
          <p:spPr>
            <a:xfrm>
              <a:off x="22783885" y="12877800"/>
              <a:ext cx="696996" cy="698665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299"/>
                </a:lnSpc>
              </a:pPr>
              <a:r>
                <a:rPr lang="en-US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2</a:t>
              </a: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6551">
            <a:off x="15752977" y="2069886"/>
            <a:ext cx="7278370" cy="894188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391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2713283" y="12877800"/>
            <a:ext cx="838200" cy="838200"/>
            <a:chOff x="22713283" y="12877800"/>
            <a:chExt cx="838200" cy="838200"/>
          </a:xfrm>
        </p:grpSpPr>
        <p:sp>
          <p:nvSpPr>
            <p:cNvPr id="5" name="Rectangle 4"/>
            <p:cNvSpPr/>
            <p:nvPr/>
          </p:nvSpPr>
          <p:spPr>
            <a:xfrm>
              <a:off x="22713283" y="1287780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Subtitle 2"/>
            <p:cNvSpPr txBox="1">
              <a:spLocks/>
            </p:cNvSpPr>
            <p:nvPr/>
          </p:nvSpPr>
          <p:spPr>
            <a:xfrm>
              <a:off x="22783885" y="12877800"/>
              <a:ext cx="696996" cy="698665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299"/>
                </a:lnSpc>
              </a:pPr>
              <a:r>
                <a:rPr lang="en-US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2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4182954" y="765268"/>
            <a:ext cx="174248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Franklin Gothic Medium Cond" panose="020B0606030402020204" pitchFamily="34" charset="0"/>
              </a:rPr>
              <a:t>Психологические </a:t>
            </a:r>
            <a:r>
              <a:rPr lang="ru-RU" sz="5400" b="1" dirty="0" smtClean="0">
                <a:solidFill>
                  <a:srgbClr val="C00000"/>
                </a:solidFill>
                <a:latin typeface="Franklin Gothic Medium Cond" panose="020B0606030402020204" pitchFamily="34" charset="0"/>
              </a:rPr>
              <a:t>упражнения для укрепления личных границ</a:t>
            </a:r>
            <a:endParaRPr lang="ru-RU" sz="5400" b="1" dirty="0">
              <a:solidFill>
                <a:srgbClr val="C00000"/>
              </a:solidFill>
              <a:latin typeface="Franklin Gothic Medium Cond" panose="020B0606030402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" y="-1"/>
            <a:ext cx="24377648" cy="13716001"/>
            <a:chOff x="2" y="-1"/>
            <a:chExt cx="24377648" cy="13716001"/>
          </a:xfrm>
        </p:grpSpPr>
        <p:sp>
          <p:nvSpPr>
            <p:cNvPr id="19" name="TextBox 18"/>
            <p:cNvSpPr txBox="1"/>
            <p:nvPr/>
          </p:nvSpPr>
          <p:spPr>
            <a:xfrm>
              <a:off x="2037579" y="2057929"/>
              <a:ext cx="21715556" cy="9971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5400" dirty="0">
                  <a:solidFill>
                    <a:srgbClr val="FFFF00"/>
                  </a:solidFill>
                </a:rPr>
                <a:t>☛</a:t>
              </a:r>
              <a:r>
                <a:rPr lang="ru-RU" sz="4400" dirty="0">
                  <a:solidFill>
                    <a:srgbClr val="FFFF00"/>
                  </a:solidFill>
                </a:rPr>
                <a:t> </a:t>
              </a:r>
              <a:r>
                <a:rPr lang="ru-RU" sz="4200" dirty="0" smtClean="0"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Обращайте </a:t>
              </a:r>
              <a:r>
                <a:rPr lang="ru-RU" sz="4200" dirty="0"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внимание на то, что вы </a:t>
              </a:r>
              <a:r>
                <a:rPr lang="ru-RU" sz="4200" dirty="0" smtClean="0"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чувствуете после встречи с коллегой. </a:t>
              </a:r>
              <a:r>
                <a:rPr lang="ru-RU" sz="4200" dirty="0"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Иногда человек привыкает игнорировать </a:t>
              </a:r>
              <a:r>
                <a:rPr lang="ru-RU" sz="4200" dirty="0" smtClean="0"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свои ощущения </a:t>
              </a:r>
              <a:r>
                <a:rPr lang="ru-RU" sz="4200" dirty="0"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настолько, что сам не чувствует, когда хочет пить, спать, когда болит голова,    </a:t>
              </a:r>
              <a:r>
                <a:rPr lang="ru-RU" sz="4200" dirty="0" smtClean="0"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     появляется </a:t>
              </a:r>
              <a:r>
                <a:rPr lang="ru-RU" sz="4200" dirty="0"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тревога, дискомфорт. Замечайте, когда появляются эти ощущения, после какой встречи, с кем. </a:t>
              </a:r>
            </a:p>
            <a:p>
              <a:pPr marL="571500" indent="-571500" algn="just">
                <a:buFont typeface="Wingdings" panose="05000000000000000000" pitchFamily="2" charset="2"/>
                <a:buChar char="v"/>
              </a:pPr>
              <a:endParaRPr lang="ru-RU" sz="4200" dirty="0" smtClean="0">
                <a:latin typeface="Franklin Gothic Medium Cond" panose="020B0606030402020204" pitchFamily="34" charset="0"/>
                <a:ea typeface="Playfair Display" charset="0"/>
                <a:cs typeface="Playfair Display" charset="0"/>
              </a:endParaRPr>
            </a:p>
            <a:p>
              <a:pPr algn="just"/>
              <a:r>
                <a:rPr lang="ru-RU" sz="4400" dirty="0">
                  <a:solidFill>
                    <a:srgbClr val="FFFF00"/>
                  </a:solidFill>
                </a:rPr>
                <a:t>☛</a:t>
              </a:r>
              <a:r>
                <a:rPr lang="ru-RU" sz="4200" dirty="0">
                  <a:solidFill>
                    <a:srgbClr val="FFFF00"/>
                  </a:solidFill>
                </a:rPr>
                <a:t> </a:t>
              </a:r>
              <a:r>
                <a:rPr lang="ru-RU" sz="4200" dirty="0" smtClean="0"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Произнесите </a:t>
              </a:r>
              <a:r>
                <a:rPr lang="ru-RU" sz="4200" dirty="0"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«нет», «не буду» или «мне это не надо» с </a:t>
              </a:r>
              <a:r>
                <a:rPr lang="ru-RU" sz="4200" dirty="0" smtClean="0"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десятью разными </a:t>
              </a:r>
              <a:r>
                <a:rPr lang="ru-RU" sz="4200" dirty="0"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интонациями. Трижды скажите «нет» в диалоге, </a:t>
              </a:r>
              <a:r>
                <a:rPr lang="ru-RU" sz="4200" dirty="0" smtClean="0"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как только </a:t>
              </a:r>
              <a:r>
                <a:rPr lang="ru-RU" sz="4200" dirty="0"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этого хотя бы немного захотелось. В течение </a:t>
              </a:r>
              <a:r>
                <a:rPr lang="ru-RU" sz="4200" dirty="0" smtClean="0"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недели не </a:t>
              </a:r>
              <a:r>
                <a:rPr lang="ru-RU" sz="4200" dirty="0"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давайте советов и </a:t>
              </a:r>
              <a:r>
                <a:rPr lang="ru-RU" sz="4200" dirty="0" smtClean="0"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оценок никому.</a:t>
              </a:r>
            </a:p>
            <a:p>
              <a:pPr marL="571500" indent="-571500" algn="just">
                <a:buFont typeface="Wingdings" panose="05000000000000000000" pitchFamily="2" charset="2"/>
                <a:buChar char="v"/>
              </a:pPr>
              <a:endParaRPr lang="ru-RU" sz="4200" dirty="0">
                <a:latin typeface="Franklin Gothic Medium Cond" panose="020B0606030402020204" pitchFamily="34" charset="0"/>
                <a:ea typeface="Playfair Display" charset="0"/>
                <a:cs typeface="Playfair Display" charset="0"/>
              </a:endParaRPr>
            </a:p>
            <a:p>
              <a:pPr algn="just"/>
              <a:r>
                <a:rPr lang="ru-RU" sz="4400" dirty="0">
                  <a:solidFill>
                    <a:srgbClr val="FFFF00"/>
                  </a:solidFill>
                </a:rPr>
                <a:t>☛ </a:t>
              </a:r>
              <a:r>
                <a:rPr lang="ru-RU" sz="4200" dirty="0" smtClean="0"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Запомните (заучите для начала) несколько фраз, которые вы скажете токсичному человеку. Если нужно, отрепетируйте мини-сцену, как вы будете их говорить, каким голосом, в какой позе, с каким выражением лица. </a:t>
              </a:r>
            </a:p>
            <a:p>
              <a:pPr marL="571500" indent="-571500" algn="just">
                <a:buFont typeface="Wingdings" panose="05000000000000000000" pitchFamily="2" charset="2"/>
                <a:buChar char="v"/>
              </a:pPr>
              <a:endParaRPr lang="ru-RU" sz="4200" dirty="0" smtClean="0">
                <a:latin typeface="Franklin Gothic Medium Cond" panose="020B0606030402020204" pitchFamily="34" charset="0"/>
                <a:ea typeface="Playfair Display" charset="0"/>
                <a:cs typeface="Playfair Display" charset="0"/>
              </a:endParaRPr>
            </a:p>
            <a:p>
              <a:pPr algn="just"/>
              <a:r>
                <a:rPr lang="ru-RU" sz="4400" dirty="0">
                  <a:solidFill>
                    <a:srgbClr val="FFFF00"/>
                  </a:solidFill>
                </a:rPr>
                <a:t>☛</a:t>
              </a:r>
              <a:r>
                <a:rPr lang="ru-RU" sz="4200" dirty="0">
                  <a:solidFill>
                    <a:srgbClr val="FFFF00"/>
                  </a:solidFill>
                </a:rPr>
                <a:t> </a:t>
              </a:r>
              <a:r>
                <a:rPr lang="ru-RU" sz="4200" dirty="0" smtClean="0">
                  <a:latin typeface="Franklin Gothic Medium Cond" panose="020B0606030402020204" pitchFamily="34" charset="0"/>
                  <a:ea typeface="Playfair Display" charset="0"/>
                  <a:cs typeface="Playfair Display" charset="0"/>
                </a:rPr>
                <a:t>Отметьте для себя после встречи свое самочувствие. Получилось сохранить границы, избежать отравления? Пробуйте еще и еще раз!</a:t>
              </a:r>
              <a:endParaRPr lang="ru-RU" sz="4200" dirty="0">
                <a:latin typeface="Franklin Gothic Medium Cond" panose="020B0606030402020204" pitchFamily="34" charset="0"/>
                <a:ea typeface="Playfair Display" charset="0"/>
                <a:cs typeface="Playfair Display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 rot="16200000">
              <a:off x="-5839210" y="5839211"/>
              <a:ext cx="13716000" cy="2037575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dirty="0" smtClean="0">
                  <a:solidFill>
                    <a:schemeClr val="tx1"/>
                  </a:solidFill>
                  <a:latin typeface="Franklin Gothic Medium Cond" panose="020B0606030402020204" pitchFamily="34" charset="0"/>
                </a:rPr>
                <a:t>ПАМЯТКА ДЛЯ ПЕДАГОГОВ</a:t>
              </a:r>
              <a:endParaRPr lang="ru-RU" sz="5400" dirty="0">
                <a:solidFill>
                  <a:schemeClr val="tx1"/>
                </a:solidFill>
                <a:latin typeface="Franklin Gothic Medium Cond" panose="020B0606030402020204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037577" y="12306889"/>
              <a:ext cx="22340073" cy="1409111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884" y="-2"/>
            <a:ext cx="1590675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622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2713283" y="12877800"/>
            <a:ext cx="838200" cy="838200"/>
            <a:chOff x="22713283" y="12877800"/>
            <a:chExt cx="838200" cy="838200"/>
          </a:xfrm>
        </p:grpSpPr>
        <p:sp>
          <p:nvSpPr>
            <p:cNvPr id="5" name="Rectangle 4"/>
            <p:cNvSpPr/>
            <p:nvPr/>
          </p:nvSpPr>
          <p:spPr>
            <a:xfrm>
              <a:off x="22713283" y="1287780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Subtitle 2"/>
            <p:cNvSpPr txBox="1">
              <a:spLocks/>
            </p:cNvSpPr>
            <p:nvPr/>
          </p:nvSpPr>
          <p:spPr>
            <a:xfrm>
              <a:off x="22783885" y="12877800"/>
              <a:ext cx="696996" cy="698665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299"/>
                </a:lnSpc>
              </a:pPr>
              <a:r>
                <a:rPr lang="en-US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2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 rot="16200000">
            <a:off x="-2617124" y="5452411"/>
            <a:ext cx="827515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chemeClr val="bg1"/>
                </a:solidFill>
                <a:latin typeface="Jikharev" panose="020B0604020202020204" pitchFamily="34" charset="0"/>
              </a:rPr>
              <a:t>НА    ЗАМЕТКУ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92056" y="239255"/>
            <a:ext cx="21265116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Franklin Gothic Medium Cond" panose="020B0606030402020204" pitchFamily="34" charset="0"/>
              </a:rPr>
              <a:t>Каких </a:t>
            </a:r>
            <a:r>
              <a:rPr lang="ru-RU" sz="5400" b="1" dirty="0" smtClean="0">
                <a:solidFill>
                  <a:srgbClr val="C00000"/>
                </a:solidFill>
                <a:latin typeface="Franklin Gothic Medium Cond" panose="020B0606030402020204" pitchFamily="34" charset="0"/>
              </a:rPr>
              <a:t>   нездоровых    фраз     надо     избегать   и  чем   их   </a:t>
            </a:r>
            <a:r>
              <a:rPr lang="ru-RU" sz="5400" b="1" dirty="0">
                <a:solidFill>
                  <a:srgbClr val="C00000"/>
                </a:solidFill>
                <a:latin typeface="Franklin Gothic Medium Cond" panose="020B0606030402020204" pitchFamily="34" charset="0"/>
              </a:rPr>
              <a:t>заменить</a:t>
            </a:r>
            <a:r>
              <a:rPr lang="ru-RU" sz="5400" dirty="0">
                <a:solidFill>
                  <a:srgbClr val="C00000"/>
                </a:solidFill>
                <a:latin typeface="Franklin Gothic Medium Cond" panose="020B0606030402020204" pitchFamily="34" charset="0"/>
              </a:rPr>
              <a:t> </a:t>
            </a:r>
            <a:endParaRPr lang="ru-RU" sz="5400" dirty="0" smtClean="0">
              <a:solidFill>
                <a:srgbClr val="C00000"/>
              </a:solidFill>
              <a:latin typeface="Franklin Gothic Medium Cond" panose="020B0606030402020204" pitchFamily="34" charset="0"/>
            </a:endParaRPr>
          </a:p>
          <a:p>
            <a:r>
              <a:rPr lang="ru-RU" sz="4400" dirty="0">
                <a:solidFill>
                  <a:srgbClr val="00B050"/>
                </a:solidFill>
                <a:latin typeface="Franklin Gothic Medium Cond" panose="020B0606030402020204" pitchFamily="34" charset="0"/>
              </a:rPr>
              <a:t/>
            </a:r>
            <a:br>
              <a:rPr lang="ru-RU" sz="4400" dirty="0">
                <a:solidFill>
                  <a:srgbClr val="00B050"/>
                </a:solidFill>
                <a:latin typeface="Franklin Gothic Medium Cond" panose="020B0606030402020204" pitchFamily="34" charset="0"/>
              </a:rPr>
            </a:br>
            <a:endParaRPr lang="ru-RU" sz="4400" dirty="0">
              <a:solidFill>
                <a:srgbClr val="00B050"/>
              </a:solidFill>
              <a:latin typeface="Franklin Gothic Medium Cond" panose="020B060603040202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632580"/>
              </p:ext>
            </p:extLst>
          </p:nvPr>
        </p:nvGraphicFramePr>
        <p:xfrm>
          <a:off x="2105247" y="1185130"/>
          <a:ext cx="22051925" cy="10494715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11019691"/>
                <a:gridCol w="11032234"/>
              </a:tblGrid>
              <a:tr h="710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>
                          <a:solidFill>
                            <a:srgbClr val="C00000"/>
                          </a:solidFill>
                          <a:effectLst/>
                        </a:rPr>
                        <a:t>Нездоровые, токсичные фразы</a:t>
                      </a:r>
                      <a:endParaRPr lang="ru-RU" sz="36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 smtClean="0">
                          <a:solidFill>
                            <a:srgbClr val="00B050"/>
                          </a:solidFill>
                          <a:effectLst/>
                        </a:rPr>
                        <a:t>Здоровы фразы </a:t>
                      </a:r>
                      <a:r>
                        <a:rPr lang="ru-RU" sz="4400" dirty="0">
                          <a:solidFill>
                            <a:srgbClr val="00B050"/>
                          </a:solidFill>
                          <a:effectLst/>
                        </a:rPr>
                        <a:t>для замены</a:t>
                      </a:r>
                      <a:endParaRPr lang="ru-RU" sz="3600" b="1" dirty="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681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700" dirty="0" smtClean="0">
                          <a:effectLst/>
                          <a:latin typeface="Franklin Gothic Medium Cond" panose="020B0606030402020204" pitchFamily="34" charset="0"/>
                        </a:rPr>
                        <a:t>Ты </a:t>
                      </a:r>
                      <a:r>
                        <a:rPr lang="ru-RU" sz="3700" dirty="0">
                          <a:effectLst/>
                          <a:latin typeface="Franklin Gothic Medium Cond" panose="020B0606030402020204" pitchFamily="34" charset="0"/>
                        </a:rPr>
                        <a:t>ничего не делаешь, </a:t>
                      </a:r>
                      <a:r>
                        <a:rPr lang="ru-RU" sz="3700" baseline="0" dirty="0" smtClean="0">
                          <a:effectLst/>
                          <a:latin typeface="Franklin Gothic Medium Cond" panose="020B0606030402020204" pitchFamily="34" charset="0"/>
                        </a:rPr>
                        <a:t> все свалила на меня</a:t>
                      </a:r>
                      <a:r>
                        <a:rPr lang="ru-RU" sz="3700" dirty="0" smtClean="0">
                          <a:effectLst/>
                          <a:latin typeface="Franklin Gothic Medium Cond" panose="020B0606030402020204" pitchFamily="34" charset="0"/>
                        </a:rPr>
                        <a:t>!</a:t>
                      </a:r>
                      <a:endParaRPr lang="ru-RU" sz="3700" dirty="0">
                        <a:effectLst/>
                        <a:latin typeface="Franklin Gothic Medium Cond" panose="020B06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i="1" dirty="0">
                          <a:effectLst/>
                          <a:latin typeface="Franklin Gothic Medium Cond" panose="020B0606030402020204" pitchFamily="34" charset="0"/>
                        </a:rPr>
                        <a:t>Ну что ж, давай обсудим первый шаг. Я думаю так…. А ты как думаешь? Что можешь предложить?</a:t>
                      </a:r>
                      <a:endParaRPr lang="ru-RU" sz="3200" i="1" dirty="0">
                        <a:effectLst/>
                        <a:latin typeface="Franklin Gothic Medium Cond" panose="020B06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39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700" dirty="0" smtClean="0">
                          <a:effectLst/>
                          <a:latin typeface="Franklin Gothic Medium Cond" panose="020B0606030402020204" pitchFamily="34" charset="0"/>
                        </a:rPr>
                        <a:t>Глупости,</a:t>
                      </a:r>
                      <a:r>
                        <a:rPr lang="ru-RU" sz="3700" baseline="0" dirty="0" smtClean="0">
                          <a:effectLst/>
                          <a:latin typeface="Franklin Gothic Medium Cond" panose="020B0606030402020204" pitchFamily="34" charset="0"/>
                        </a:rPr>
                        <a:t>  т</a:t>
                      </a:r>
                      <a:r>
                        <a:rPr lang="ru-RU" sz="3700" dirty="0" smtClean="0">
                          <a:effectLst/>
                          <a:latin typeface="Franklin Gothic Medium Cond" panose="020B0606030402020204" pitchFamily="34" charset="0"/>
                        </a:rPr>
                        <a:t>ы </a:t>
                      </a:r>
                      <a:r>
                        <a:rPr lang="ru-RU" sz="3700" dirty="0">
                          <a:effectLst/>
                          <a:latin typeface="Franklin Gothic Medium Cond" panose="020B0606030402020204" pitchFamily="34" charset="0"/>
                        </a:rPr>
                        <a:t>с ума сошла</a:t>
                      </a:r>
                      <a:r>
                        <a:rPr lang="ru-RU" sz="3700" dirty="0" smtClean="0">
                          <a:effectLst/>
                          <a:latin typeface="Franklin Gothic Medium Cond" panose="020B0606030402020204" pitchFamily="34" charset="0"/>
                        </a:rPr>
                        <a:t>?</a:t>
                      </a:r>
                      <a:endParaRPr lang="ru-RU" sz="3700" dirty="0">
                        <a:effectLst/>
                        <a:latin typeface="Franklin Gothic Medium Cond" panose="020B06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i="1" dirty="0">
                          <a:effectLst/>
                          <a:latin typeface="Franklin Gothic Medium Cond" panose="020B0606030402020204" pitchFamily="34" charset="0"/>
                        </a:rPr>
                        <a:t>Не согласна. Делаем так… Смысл такой…</a:t>
                      </a:r>
                      <a:endParaRPr lang="ru-RU" sz="3200" i="1" dirty="0">
                        <a:effectLst/>
                        <a:latin typeface="Franklin Gothic Medium Cond" panose="020B06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945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700" dirty="0" smtClean="0">
                          <a:effectLst/>
                          <a:latin typeface="Franklin Gothic Medium Cond" panose="020B0606030402020204" pitchFamily="34" charset="0"/>
                        </a:rPr>
                        <a:t>Вы </a:t>
                      </a:r>
                      <a:r>
                        <a:rPr lang="ru-RU" sz="3700" dirty="0">
                          <a:effectLst/>
                          <a:latin typeface="Franklin Gothic Medium Cond" panose="020B0606030402020204" pitchFamily="34" charset="0"/>
                        </a:rPr>
                        <a:t>еще молодая, не </a:t>
                      </a:r>
                      <a:r>
                        <a:rPr lang="ru-RU" sz="3700" dirty="0" smtClean="0">
                          <a:effectLst/>
                          <a:latin typeface="Franklin Gothic Medium Cond" panose="020B0606030402020204" pitchFamily="34" charset="0"/>
                        </a:rPr>
                        <a:t>понимаете.</a:t>
                      </a:r>
                      <a:endParaRPr lang="ru-RU" sz="3700" dirty="0">
                        <a:effectLst/>
                        <a:latin typeface="Franklin Gothic Medium Cond" panose="020B06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i="1" dirty="0">
                          <a:effectLst/>
                          <a:latin typeface="Franklin Gothic Medium Cond" panose="020B0606030402020204" pitchFamily="34" charset="0"/>
                        </a:rPr>
                        <a:t>Могу поделиться опытом,  показать примеры, образцы.</a:t>
                      </a:r>
                      <a:endParaRPr lang="ru-RU" sz="3200" i="1" dirty="0">
                        <a:effectLst/>
                        <a:latin typeface="Franklin Gothic Medium Cond" panose="020B06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78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700" dirty="0" smtClean="0">
                          <a:effectLst/>
                          <a:latin typeface="Franklin Gothic Medium Cond" panose="020B0606030402020204" pitchFamily="34" charset="0"/>
                        </a:rPr>
                        <a:t>Вам </a:t>
                      </a:r>
                      <a:r>
                        <a:rPr lang="ru-RU" sz="3700" dirty="0">
                          <a:effectLst/>
                          <a:latin typeface="Franklin Gothic Medium Cond" panose="020B0606030402020204" pitchFamily="34" charset="0"/>
                        </a:rPr>
                        <a:t>всегда все не нравится</a:t>
                      </a:r>
                      <a:r>
                        <a:rPr lang="ru-RU" sz="3700" dirty="0" smtClean="0">
                          <a:effectLst/>
                          <a:latin typeface="Franklin Gothic Medium Cond" panose="020B0606030402020204" pitchFamily="34" charset="0"/>
                        </a:rPr>
                        <a:t>!</a:t>
                      </a:r>
                      <a:endParaRPr lang="ru-RU" sz="3700" dirty="0">
                        <a:effectLst/>
                        <a:latin typeface="Franklin Gothic Medium Cond" panose="020B06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i="1" dirty="0">
                          <a:effectLst/>
                          <a:latin typeface="Franklin Gothic Medium Cond" panose="020B0606030402020204" pitchFamily="34" charset="0"/>
                        </a:rPr>
                        <a:t>Вашу эмоцию поняла, теперь перейдем к делу.</a:t>
                      </a:r>
                      <a:endParaRPr lang="ru-RU" sz="3200" i="1" dirty="0">
                        <a:effectLst/>
                        <a:latin typeface="Franklin Gothic Medium Cond" panose="020B06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564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700" dirty="0" smtClean="0">
                          <a:effectLst/>
                          <a:latin typeface="Franklin Gothic Medium Cond" panose="020B0606030402020204" pitchFamily="34" charset="0"/>
                        </a:rPr>
                        <a:t>От </a:t>
                      </a:r>
                      <a:r>
                        <a:rPr lang="ru-RU" sz="3700" dirty="0">
                          <a:effectLst/>
                          <a:latin typeface="Franklin Gothic Medium Cond" panose="020B0606030402020204" pitchFamily="34" charset="0"/>
                        </a:rPr>
                        <a:t>тебя  такого не ожидала! Мы же друзья</a:t>
                      </a:r>
                      <a:r>
                        <a:rPr lang="ru-RU" sz="3700" dirty="0" smtClean="0">
                          <a:effectLst/>
                          <a:latin typeface="Franklin Gothic Medium Cond" panose="020B0606030402020204" pitchFamily="34" charset="0"/>
                        </a:rPr>
                        <a:t>!</a:t>
                      </a:r>
                      <a:endParaRPr lang="ru-RU" sz="3700" dirty="0">
                        <a:effectLst/>
                        <a:latin typeface="Franklin Gothic Medium Cond" panose="020B06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i="1" dirty="0">
                          <a:effectLst/>
                          <a:latin typeface="Franklin Gothic Medium Cond" panose="020B0606030402020204" pitchFamily="34" charset="0"/>
                        </a:rPr>
                        <a:t>Задача нам поставлена, сроки известны. Ты знаешь, что делать. Это надо сделать всем. Жду на проверку 1-го числа, образцы можно посмотреть тут.</a:t>
                      </a:r>
                      <a:endParaRPr lang="ru-RU" sz="3200" i="1" dirty="0">
                        <a:effectLst/>
                        <a:latin typeface="Franklin Gothic Medium Cond" panose="020B06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544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700" dirty="0">
                          <a:effectLst/>
                          <a:latin typeface="Franklin Gothic Medium Cond" panose="020B0606030402020204" pitchFamily="34" charset="0"/>
                        </a:rPr>
                        <a:t>У меня это не получится! Я никогда этим </a:t>
                      </a:r>
                      <a:r>
                        <a:rPr lang="ru-RU" sz="3700" dirty="0" smtClean="0">
                          <a:effectLst/>
                          <a:latin typeface="Franklin Gothic Medium Cond" panose="020B0606030402020204" pitchFamily="34" charset="0"/>
                        </a:rPr>
                        <a:t>не</a:t>
                      </a:r>
                      <a:r>
                        <a:rPr lang="ru-RU" sz="3700" baseline="0" dirty="0" smtClean="0">
                          <a:effectLst/>
                          <a:latin typeface="Franklin Gothic Medium Cond" panose="020B0606030402020204" pitchFamily="34" charset="0"/>
                        </a:rPr>
                        <a:t> </a:t>
                      </a:r>
                      <a:r>
                        <a:rPr lang="ru-RU" sz="3700" dirty="0" smtClean="0">
                          <a:effectLst/>
                          <a:latin typeface="Franklin Gothic Medium Cond" panose="020B0606030402020204" pitchFamily="34" charset="0"/>
                        </a:rPr>
                        <a:t>занималась!</a:t>
                      </a:r>
                      <a:endParaRPr lang="ru-RU" sz="3700" dirty="0">
                        <a:effectLst/>
                        <a:latin typeface="Franklin Gothic Medium Cond" panose="020B06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>
                          <a:effectLst/>
                        </a:rPr>
                        <a:t> </a:t>
                      </a:r>
                      <a:r>
                        <a:rPr lang="ru-RU" sz="4800" b="1" dirty="0" smtClean="0">
                          <a:solidFill>
                            <a:srgbClr val="C00000"/>
                          </a:solidFill>
                          <a:effectLst/>
                        </a:rPr>
                        <a:t>?</a:t>
                      </a:r>
                      <a:endParaRPr lang="ru-RU" sz="3600" b="1" dirty="0">
                        <a:solidFill>
                          <a:srgbClr val="C00000"/>
                        </a:solidFill>
                        <a:effectLst/>
                        <a:latin typeface="Franklin Gothic Medium Cond" panose="020B06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065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700" dirty="0">
                          <a:effectLst/>
                          <a:latin typeface="Franklin Gothic Medium Cond" panose="020B0606030402020204" pitchFamily="34" charset="0"/>
                        </a:rPr>
                        <a:t>Стрижка раньше была лучше.</a:t>
                      </a:r>
                      <a:endParaRPr lang="ru-RU" sz="3700" dirty="0">
                        <a:effectLst/>
                        <a:latin typeface="Franklin Gothic Medium Cond" panose="020B06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 b="1" dirty="0">
                          <a:effectLst/>
                        </a:rPr>
                        <a:t> </a:t>
                      </a:r>
                      <a:r>
                        <a:rPr lang="ru-RU" sz="4800" b="1" dirty="0" smtClean="0">
                          <a:solidFill>
                            <a:srgbClr val="C00000"/>
                          </a:solidFill>
                          <a:effectLst/>
                        </a:rPr>
                        <a:t>?</a:t>
                      </a:r>
                      <a:endParaRPr lang="ru-RU" sz="4000" b="1" dirty="0">
                        <a:solidFill>
                          <a:srgbClr val="C00000"/>
                        </a:solidFill>
                        <a:effectLst/>
                        <a:latin typeface="Franklin Gothic Medium Cond" panose="020B06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065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700" dirty="0" smtClean="0">
                          <a:effectLst/>
                          <a:latin typeface="Franklin Gothic Medium Cond" panose="020B0606030402020204" pitchFamily="34" charset="0"/>
                        </a:rPr>
                        <a:t>Хотя</a:t>
                      </a:r>
                      <a:r>
                        <a:rPr lang="ru-RU" sz="3700" baseline="0" dirty="0" smtClean="0">
                          <a:effectLst/>
                          <a:latin typeface="Franklin Gothic Medium Cond" panose="020B0606030402020204" pitchFamily="34" charset="0"/>
                        </a:rPr>
                        <a:t> бы что-то новое придумали! Все одно и то </a:t>
                      </a:r>
                      <a:r>
                        <a:rPr lang="ru-RU" sz="3700" baseline="0" smtClean="0">
                          <a:effectLst/>
                          <a:latin typeface="Franklin Gothic Medium Cond" panose="020B0606030402020204" pitchFamily="34" charset="0"/>
                        </a:rPr>
                        <a:t>же!</a:t>
                      </a:r>
                      <a:endParaRPr lang="ru-RU" sz="3700" dirty="0">
                        <a:effectLst/>
                        <a:latin typeface="Franklin Gothic Medium Cond" panose="020B06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 b="1" dirty="0">
                          <a:solidFill>
                            <a:srgbClr val="C00000"/>
                          </a:solidFill>
                          <a:effectLst/>
                        </a:rPr>
                        <a:t> </a:t>
                      </a:r>
                      <a:r>
                        <a:rPr lang="ru-RU" sz="4800" b="1" dirty="0" smtClean="0">
                          <a:solidFill>
                            <a:srgbClr val="C00000"/>
                          </a:solidFill>
                          <a:effectLst/>
                        </a:rPr>
                        <a:t>?</a:t>
                      </a:r>
                      <a:endParaRPr lang="ru-RU" sz="4000" b="1" dirty="0">
                        <a:solidFill>
                          <a:srgbClr val="C00000"/>
                        </a:solidFill>
                        <a:effectLst/>
                        <a:latin typeface="Franklin Gothic Medium Cond" panose="020B06060304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16" name="Группа 15"/>
          <p:cNvGrpSpPr/>
          <p:nvPr/>
        </p:nvGrpSpPr>
        <p:grpSpPr>
          <a:xfrm>
            <a:off x="0" y="1"/>
            <a:ext cx="24377650" cy="13716000"/>
            <a:chOff x="0" y="1"/>
            <a:chExt cx="24377650" cy="1371600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0" y="1"/>
              <a:ext cx="2105247" cy="1371600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05247" y="11869141"/>
              <a:ext cx="22272403" cy="1846859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92D050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 rot="16200000">
              <a:off x="933974" y="6545790"/>
              <a:ext cx="18473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endParaRPr lang="ru-RU" sz="6600" dirty="0">
                <a:solidFill>
                  <a:prstClr val="black"/>
                </a:solidFill>
                <a:latin typeface="Franklin Gothic Medium Cond" panose="020B0606030402020204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3741178" y="8986000"/>
            <a:ext cx="6698512" cy="2038421"/>
          </a:xfrm>
          <a:prstGeom prst="rect">
            <a:avLst/>
          </a:prstGeom>
          <a:solidFill>
            <a:srgbClr val="A8F2B1"/>
          </a:solidFill>
          <a:ln w="19050">
            <a:solidFill>
              <a:srgbClr val="242C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ТРУСЛИВОМУ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Хочешь, попробуем вместе? У меня есть хороший материал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3741178" y="9830720"/>
            <a:ext cx="6698512" cy="2038421"/>
          </a:xfrm>
          <a:prstGeom prst="rect">
            <a:avLst/>
          </a:prstGeom>
          <a:solidFill>
            <a:srgbClr val="A8F2B1"/>
          </a:solidFill>
          <a:ln>
            <a:solidFill>
              <a:srgbClr val="242C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НАВЯЗЧИВОМУ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Я вижу, у вас все безупречно! Счастливый!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3716368" y="10396022"/>
            <a:ext cx="6698512" cy="2038421"/>
          </a:xfrm>
          <a:prstGeom prst="rect">
            <a:avLst/>
          </a:prstGeom>
          <a:solidFill>
            <a:srgbClr val="A8F2B1"/>
          </a:solidFill>
          <a:ln>
            <a:solidFill>
              <a:srgbClr val="242C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НЕДОВОЛЬНОМУ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А</a:t>
            </a:r>
            <a:r>
              <a:rPr lang="ru-RU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 что лично вы можете предложить?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2428133" y="6206462"/>
            <a:ext cx="70936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dirty="0">
                <a:solidFill>
                  <a:prstClr val="black"/>
                </a:solidFill>
                <a:latin typeface="Franklin Gothic Medium Cond" panose="020B0606030402020204" pitchFamily="34" charset="0"/>
              </a:rPr>
              <a:t>ПАМЯТКА ДЛЯ ПЕДАГОГОВ</a:t>
            </a:r>
          </a:p>
        </p:txBody>
      </p:sp>
    </p:spTree>
    <p:extLst>
      <p:ext uri="{BB962C8B-B14F-4D97-AF65-F5344CB8AC3E}">
        <p14:creationId xmlns:p14="http://schemas.microsoft.com/office/powerpoint/2010/main" val="198522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22" grpId="0" animBg="1"/>
      <p:bldP spid="22" grpId="1" animBg="1"/>
      <p:bldP spid="22" grpId="2" animBg="1"/>
      <p:bldP spid="20" grpId="0" animBg="1"/>
      <p:bldP spid="20" grpId="1" animBg="1"/>
      <p:bldP spid="20" grpId="2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94553"/>
            <a:ext cx="24726594" cy="1362144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1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1">
                  <a:lumMod val="40000"/>
                  <a:lumOff val="6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5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3CC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         </a:t>
            </a:r>
            <a:r>
              <a:rPr lang="en-US" sz="115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3CC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</a:t>
            </a:r>
            <a:r>
              <a:rPr lang="ru-RU" sz="199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3CC"/>
                </a:solidFill>
                <a:effectLst>
                  <a:reflection blurRad="12700" stA="28000" endPos="45000" dist="1000" dir="5400000" sy="-100000" algn="bl" rotWithShape="0"/>
                </a:effectLst>
                <a:latin typeface="Franklin Gothic Medium Cond" panose="020B0606030402020204" pitchFamily="34" charset="0"/>
              </a:rPr>
              <a:t>С </a:t>
            </a:r>
            <a:r>
              <a:rPr lang="ru-RU" sz="199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Franklin Gothic Medium Cond" panose="020B0606030402020204" pitchFamily="34" charset="0"/>
              </a:rPr>
              <a:t>П </a:t>
            </a:r>
            <a:r>
              <a:rPr lang="ru-RU" sz="199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Franklin Gothic Medium Cond" panose="020B0606030402020204" pitchFamily="34" charset="0"/>
              </a:rPr>
              <a:t>А </a:t>
            </a:r>
            <a:r>
              <a:rPr lang="ru-RU" sz="199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Franklin Gothic Medium Cond" panose="020B0606030402020204" pitchFamily="34" charset="0"/>
              </a:rPr>
              <a:t>С </a:t>
            </a:r>
            <a:r>
              <a:rPr lang="ru-RU" sz="199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Franklin Gothic Medium Cond" panose="020B0606030402020204" pitchFamily="34" charset="0"/>
              </a:rPr>
              <a:t>И </a:t>
            </a:r>
            <a:r>
              <a:rPr lang="ru-RU" sz="199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5232F2"/>
                </a:solidFill>
                <a:effectLst>
                  <a:reflection blurRad="12700" stA="28000" endPos="45000" dist="1000" dir="5400000" sy="-100000" algn="bl" rotWithShape="0"/>
                </a:effectLst>
                <a:latin typeface="Franklin Gothic Medium Cond" panose="020B0606030402020204" pitchFamily="34" charset="0"/>
              </a:rPr>
              <a:t>Б </a:t>
            </a:r>
            <a:r>
              <a:rPr lang="ru-RU" sz="199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Franklin Gothic Medium Cond" panose="020B0606030402020204" pitchFamily="34" charset="0"/>
              </a:rPr>
              <a:t>О</a:t>
            </a:r>
            <a:r>
              <a:rPr lang="ru-RU" sz="199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3CC"/>
                </a:solidFill>
                <a:effectLst>
                  <a:reflection blurRad="12700" stA="28000" endPos="45000" dist="1000" dir="5400000" sy="-100000" algn="bl" rotWithShape="0"/>
                </a:effectLst>
                <a:latin typeface="Franklin Gothic Medium Cond" panose="020B0606030402020204" pitchFamily="34" charset="0"/>
              </a:rPr>
              <a:t> </a:t>
            </a:r>
          </a:p>
          <a:p>
            <a:pPr algn="ctr"/>
            <a:r>
              <a:rPr lang="en-US" sz="1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3CC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</a:t>
            </a:r>
            <a:r>
              <a:rPr lang="ru-RU" sz="1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3CC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ЗА </a:t>
            </a:r>
          </a:p>
          <a:p>
            <a:r>
              <a:rPr lang="ru-RU" sz="1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3CC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</a:t>
            </a:r>
            <a:r>
              <a:rPr lang="en-US" sz="1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3CC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</a:t>
            </a:r>
            <a:r>
              <a:rPr lang="ru-RU" sz="11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3CC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ВНИМАНИЕ, КОЛЛЕГИ!</a:t>
            </a:r>
            <a:endParaRPr lang="ru-RU" sz="11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33CC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2713283" y="12877800"/>
            <a:ext cx="838200" cy="838200"/>
            <a:chOff x="22713283" y="12877800"/>
            <a:chExt cx="838200" cy="838200"/>
          </a:xfrm>
        </p:grpSpPr>
        <p:sp>
          <p:nvSpPr>
            <p:cNvPr id="5" name="Rectangle 4"/>
            <p:cNvSpPr/>
            <p:nvPr/>
          </p:nvSpPr>
          <p:spPr>
            <a:xfrm>
              <a:off x="22713283" y="1287780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Subtitle 2"/>
            <p:cNvSpPr txBox="1">
              <a:spLocks/>
            </p:cNvSpPr>
            <p:nvPr/>
          </p:nvSpPr>
          <p:spPr>
            <a:xfrm>
              <a:off x="22783885" y="12877800"/>
              <a:ext cx="696996" cy="698665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299"/>
                </a:lnSpc>
              </a:pPr>
              <a:r>
                <a:rPr lang="en-US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2</a:t>
              </a:r>
            </a:p>
          </p:txBody>
        </p:sp>
      </p:grp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 rot="774379">
            <a:off x="7145081" y="2408501"/>
            <a:ext cx="13781455" cy="8993550"/>
          </a:xfrm>
          <a:prstGeom prst="rect">
            <a:avLst/>
          </a:prstGeom>
        </p:spPr>
      </p:pic>
      <p:grpSp>
        <p:nvGrpSpPr>
          <p:cNvPr id="9" name="Google Shape;1375;p38"/>
          <p:cNvGrpSpPr/>
          <p:nvPr/>
        </p:nvGrpSpPr>
        <p:grpSpPr>
          <a:xfrm>
            <a:off x="960663" y="3055303"/>
            <a:ext cx="5404543" cy="5421679"/>
            <a:chOff x="1244325" y="4999400"/>
            <a:chExt cx="444525" cy="437200"/>
          </a:xfrm>
          <a:solidFill>
            <a:schemeClr val="accent5">
              <a:lumMod val="75000"/>
            </a:schemeClr>
          </a:solidFill>
        </p:grpSpPr>
        <p:sp>
          <p:nvSpPr>
            <p:cNvPr id="10" name="Google Shape;1376;p38"/>
            <p:cNvSpPr/>
            <p:nvPr/>
          </p:nvSpPr>
          <p:spPr>
            <a:xfrm>
              <a:off x="1244325" y="5161200"/>
              <a:ext cx="374925" cy="222275"/>
            </a:xfrm>
            <a:custGeom>
              <a:avLst/>
              <a:gdLst/>
              <a:ahLst/>
              <a:cxnLst/>
              <a:rect l="l" t="t" r="r" b="b"/>
              <a:pathLst>
                <a:path w="14997" h="8891" extrusionOk="0">
                  <a:moveTo>
                    <a:pt x="2077" y="1661"/>
                  </a:moveTo>
                  <a:lnTo>
                    <a:pt x="2199" y="1685"/>
                  </a:lnTo>
                  <a:lnTo>
                    <a:pt x="2468" y="1783"/>
                  </a:lnTo>
                  <a:lnTo>
                    <a:pt x="2687" y="1930"/>
                  </a:lnTo>
                  <a:lnTo>
                    <a:pt x="2883" y="2076"/>
                  </a:lnTo>
                  <a:lnTo>
                    <a:pt x="2932" y="2443"/>
                  </a:lnTo>
                  <a:lnTo>
                    <a:pt x="3005" y="2833"/>
                  </a:lnTo>
                  <a:lnTo>
                    <a:pt x="3176" y="3664"/>
                  </a:lnTo>
                  <a:lnTo>
                    <a:pt x="3396" y="4470"/>
                  </a:lnTo>
                  <a:lnTo>
                    <a:pt x="3567" y="5154"/>
                  </a:lnTo>
                  <a:lnTo>
                    <a:pt x="3371" y="5105"/>
                  </a:lnTo>
                  <a:lnTo>
                    <a:pt x="3152" y="5031"/>
                  </a:lnTo>
                  <a:lnTo>
                    <a:pt x="2956" y="4934"/>
                  </a:lnTo>
                  <a:lnTo>
                    <a:pt x="2736" y="4812"/>
                  </a:lnTo>
                  <a:lnTo>
                    <a:pt x="2541" y="4690"/>
                  </a:lnTo>
                  <a:lnTo>
                    <a:pt x="2321" y="4543"/>
                  </a:lnTo>
                  <a:lnTo>
                    <a:pt x="2126" y="4372"/>
                  </a:lnTo>
                  <a:lnTo>
                    <a:pt x="1930" y="4201"/>
                  </a:lnTo>
                  <a:lnTo>
                    <a:pt x="1759" y="4006"/>
                  </a:lnTo>
                  <a:lnTo>
                    <a:pt x="1613" y="3810"/>
                  </a:lnTo>
                  <a:lnTo>
                    <a:pt x="1466" y="3590"/>
                  </a:lnTo>
                  <a:lnTo>
                    <a:pt x="1344" y="3395"/>
                  </a:lnTo>
                  <a:lnTo>
                    <a:pt x="1247" y="3175"/>
                  </a:lnTo>
                  <a:lnTo>
                    <a:pt x="1173" y="2931"/>
                  </a:lnTo>
                  <a:lnTo>
                    <a:pt x="1124" y="2711"/>
                  </a:lnTo>
                  <a:lnTo>
                    <a:pt x="1124" y="2491"/>
                  </a:lnTo>
                  <a:lnTo>
                    <a:pt x="1124" y="2320"/>
                  </a:lnTo>
                  <a:lnTo>
                    <a:pt x="1173" y="2174"/>
                  </a:lnTo>
                  <a:lnTo>
                    <a:pt x="1247" y="2027"/>
                  </a:lnTo>
                  <a:lnTo>
                    <a:pt x="1369" y="1905"/>
                  </a:lnTo>
                  <a:lnTo>
                    <a:pt x="1491" y="1808"/>
                  </a:lnTo>
                  <a:lnTo>
                    <a:pt x="1613" y="1734"/>
                  </a:lnTo>
                  <a:lnTo>
                    <a:pt x="1784" y="1685"/>
                  </a:lnTo>
                  <a:lnTo>
                    <a:pt x="1955" y="1661"/>
                  </a:lnTo>
                  <a:close/>
                  <a:moveTo>
                    <a:pt x="3225" y="0"/>
                  </a:moveTo>
                  <a:lnTo>
                    <a:pt x="3127" y="25"/>
                  </a:lnTo>
                  <a:lnTo>
                    <a:pt x="3029" y="98"/>
                  </a:lnTo>
                  <a:lnTo>
                    <a:pt x="2932" y="147"/>
                  </a:lnTo>
                  <a:lnTo>
                    <a:pt x="2883" y="245"/>
                  </a:lnTo>
                  <a:lnTo>
                    <a:pt x="2834" y="342"/>
                  </a:lnTo>
                  <a:lnTo>
                    <a:pt x="2785" y="440"/>
                  </a:lnTo>
                  <a:lnTo>
                    <a:pt x="2785" y="538"/>
                  </a:lnTo>
                  <a:lnTo>
                    <a:pt x="2785" y="709"/>
                  </a:lnTo>
                  <a:lnTo>
                    <a:pt x="2565" y="635"/>
                  </a:lnTo>
                  <a:lnTo>
                    <a:pt x="2370" y="586"/>
                  </a:lnTo>
                  <a:lnTo>
                    <a:pt x="2150" y="562"/>
                  </a:lnTo>
                  <a:lnTo>
                    <a:pt x="1955" y="538"/>
                  </a:lnTo>
                  <a:lnTo>
                    <a:pt x="1759" y="562"/>
                  </a:lnTo>
                  <a:lnTo>
                    <a:pt x="1564" y="586"/>
                  </a:lnTo>
                  <a:lnTo>
                    <a:pt x="1369" y="635"/>
                  </a:lnTo>
                  <a:lnTo>
                    <a:pt x="1198" y="709"/>
                  </a:lnTo>
                  <a:lnTo>
                    <a:pt x="1027" y="782"/>
                  </a:lnTo>
                  <a:lnTo>
                    <a:pt x="856" y="880"/>
                  </a:lnTo>
                  <a:lnTo>
                    <a:pt x="709" y="1002"/>
                  </a:lnTo>
                  <a:lnTo>
                    <a:pt x="563" y="1124"/>
                  </a:lnTo>
                  <a:lnTo>
                    <a:pt x="441" y="1246"/>
                  </a:lnTo>
                  <a:lnTo>
                    <a:pt x="343" y="1417"/>
                  </a:lnTo>
                  <a:lnTo>
                    <a:pt x="245" y="1563"/>
                  </a:lnTo>
                  <a:lnTo>
                    <a:pt x="147" y="1734"/>
                  </a:lnTo>
                  <a:lnTo>
                    <a:pt x="99" y="1905"/>
                  </a:lnTo>
                  <a:lnTo>
                    <a:pt x="50" y="2101"/>
                  </a:lnTo>
                  <a:lnTo>
                    <a:pt x="1" y="2296"/>
                  </a:lnTo>
                  <a:lnTo>
                    <a:pt x="1" y="2491"/>
                  </a:lnTo>
                  <a:lnTo>
                    <a:pt x="25" y="2858"/>
                  </a:lnTo>
                  <a:lnTo>
                    <a:pt x="99" y="3200"/>
                  </a:lnTo>
                  <a:lnTo>
                    <a:pt x="221" y="3566"/>
                  </a:lnTo>
                  <a:lnTo>
                    <a:pt x="367" y="3884"/>
                  </a:lnTo>
                  <a:lnTo>
                    <a:pt x="563" y="4225"/>
                  </a:lnTo>
                  <a:lnTo>
                    <a:pt x="782" y="4543"/>
                  </a:lnTo>
                  <a:lnTo>
                    <a:pt x="1027" y="4836"/>
                  </a:lnTo>
                  <a:lnTo>
                    <a:pt x="1295" y="5105"/>
                  </a:lnTo>
                  <a:lnTo>
                    <a:pt x="1588" y="5349"/>
                  </a:lnTo>
                  <a:lnTo>
                    <a:pt x="1906" y="5593"/>
                  </a:lnTo>
                  <a:lnTo>
                    <a:pt x="2248" y="5789"/>
                  </a:lnTo>
                  <a:lnTo>
                    <a:pt x="2590" y="5960"/>
                  </a:lnTo>
                  <a:lnTo>
                    <a:pt x="2932" y="6106"/>
                  </a:lnTo>
                  <a:lnTo>
                    <a:pt x="3274" y="6204"/>
                  </a:lnTo>
                  <a:lnTo>
                    <a:pt x="3616" y="6277"/>
                  </a:lnTo>
                  <a:lnTo>
                    <a:pt x="3957" y="6301"/>
                  </a:lnTo>
                  <a:lnTo>
                    <a:pt x="4080" y="6643"/>
                  </a:lnTo>
                  <a:lnTo>
                    <a:pt x="4226" y="6961"/>
                  </a:lnTo>
                  <a:lnTo>
                    <a:pt x="4519" y="7596"/>
                  </a:lnTo>
                  <a:lnTo>
                    <a:pt x="4812" y="8133"/>
                  </a:lnTo>
                  <a:lnTo>
                    <a:pt x="5081" y="8597"/>
                  </a:lnTo>
                  <a:lnTo>
                    <a:pt x="5154" y="8719"/>
                  </a:lnTo>
                  <a:lnTo>
                    <a:pt x="5276" y="8817"/>
                  </a:lnTo>
                  <a:lnTo>
                    <a:pt x="5423" y="8866"/>
                  </a:lnTo>
                  <a:lnTo>
                    <a:pt x="5569" y="8890"/>
                  </a:lnTo>
                  <a:lnTo>
                    <a:pt x="12212" y="8890"/>
                  </a:lnTo>
                  <a:lnTo>
                    <a:pt x="12359" y="8866"/>
                  </a:lnTo>
                  <a:lnTo>
                    <a:pt x="12506" y="8817"/>
                  </a:lnTo>
                  <a:lnTo>
                    <a:pt x="12628" y="8719"/>
                  </a:lnTo>
                  <a:lnTo>
                    <a:pt x="12701" y="8597"/>
                  </a:lnTo>
                  <a:lnTo>
                    <a:pt x="12994" y="8060"/>
                  </a:lnTo>
                  <a:lnTo>
                    <a:pt x="13360" y="7352"/>
                  </a:lnTo>
                  <a:lnTo>
                    <a:pt x="13727" y="6472"/>
                  </a:lnTo>
                  <a:lnTo>
                    <a:pt x="13922" y="6008"/>
                  </a:lnTo>
                  <a:lnTo>
                    <a:pt x="14117" y="5495"/>
                  </a:lnTo>
                  <a:lnTo>
                    <a:pt x="14288" y="4958"/>
                  </a:lnTo>
                  <a:lnTo>
                    <a:pt x="14459" y="4372"/>
                  </a:lnTo>
                  <a:lnTo>
                    <a:pt x="14606" y="3786"/>
                  </a:lnTo>
                  <a:lnTo>
                    <a:pt x="14752" y="3175"/>
                  </a:lnTo>
                  <a:lnTo>
                    <a:pt x="14850" y="2540"/>
                  </a:lnTo>
                  <a:lnTo>
                    <a:pt x="14923" y="1881"/>
                  </a:lnTo>
                  <a:lnTo>
                    <a:pt x="14972" y="1221"/>
                  </a:lnTo>
                  <a:lnTo>
                    <a:pt x="14997" y="538"/>
                  </a:lnTo>
                  <a:lnTo>
                    <a:pt x="14997" y="440"/>
                  </a:lnTo>
                  <a:lnTo>
                    <a:pt x="14948" y="342"/>
                  </a:lnTo>
                  <a:lnTo>
                    <a:pt x="14899" y="245"/>
                  </a:lnTo>
                  <a:lnTo>
                    <a:pt x="14850" y="147"/>
                  </a:lnTo>
                  <a:lnTo>
                    <a:pt x="14752" y="98"/>
                  </a:lnTo>
                  <a:lnTo>
                    <a:pt x="14655" y="25"/>
                  </a:lnTo>
                  <a:lnTo>
                    <a:pt x="1455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1" name="Google Shape;1377;p38"/>
            <p:cNvSpPr/>
            <p:nvPr/>
          </p:nvSpPr>
          <p:spPr>
            <a:xfrm>
              <a:off x="1244325" y="5397500"/>
              <a:ext cx="444525" cy="39100"/>
            </a:xfrm>
            <a:custGeom>
              <a:avLst/>
              <a:gdLst/>
              <a:ahLst/>
              <a:cxnLst/>
              <a:rect l="l" t="t" r="r" b="b"/>
              <a:pathLst>
                <a:path w="17781" h="1564" extrusionOk="0">
                  <a:moveTo>
                    <a:pt x="1" y="0"/>
                  </a:moveTo>
                  <a:lnTo>
                    <a:pt x="25" y="244"/>
                  </a:lnTo>
                  <a:lnTo>
                    <a:pt x="99" y="488"/>
                  </a:lnTo>
                  <a:lnTo>
                    <a:pt x="196" y="757"/>
                  </a:lnTo>
                  <a:lnTo>
                    <a:pt x="318" y="1001"/>
                  </a:lnTo>
                  <a:lnTo>
                    <a:pt x="489" y="1221"/>
                  </a:lnTo>
                  <a:lnTo>
                    <a:pt x="685" y="1392"/>
                  </a:lnTo>
                  <a:lnTo>
                    <a:pt x="782" y="1465"/>
                  </a:lnTo>
                  <a:lnTo>
                    <a:pt x="880" y="1514"/>
                  </a:lnTo>
                  <a:lnTo>
                    <a:pt x="1002" y="1539"/>
                  </a:lnTo>
                  <a:lnTo>
                    <a:pt x="1124" y="1563"/>
                  </a:lnTo>
                  <a:lnTo>
                    <a:pt x="16657" y="1563"/>
                  </a:lnTo>
                  <a:lnTo>
                    <a:pt x="16780" y="1539"/>
                  </a:lnTo>
                  <a:lnTo>
                    <a:pt x="16902" y="1514"/>
                  </a:lnTo>
                  <a:lnTo>
                    <a:pt x="16999" y="1465"/>
                  </a:lnTo>
                  <a:lnTo>
                    <a:pt x="17097" y="1392"/>
                  </a:lnTo>
                  <a:lnTo>
                    <a:pt x="17292" y="1221"/>
                  </a:lnTo>
                  <a:lnTo>
                    <a:pt x="17463" y="1001"/>
                  </a:lnTo>
                  <a:lnTo>
                    <a:pt x="17586" y="757"/>
                  </a:lnTo>
                  <a:lnTo>
                    <a:pt x="17683" y="488"/>
                  </a:lnTo>
                  <a:lnTo>
                    <a:pt x="17756" y="244"/>
                  </a:lnTo>
                  <a:lnTo>
                    <a:pt x="1778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" name="Google Shape;1378;p38"/>
            <p:cNvSpPr/>
            <p:nvPr/>
          </p:nvSpPr>
          <p:spPr>
            <a:xfrm>
              <a:off x="1451925" y="4999400"/>
              <a:ext cx="31175" cy="129450"/>
            </a:xfrm>
            <a:custGeom>
              <a:avLst/>
              <a:gdLst/>
              <a:ahLst/>
              <a:cxnLst/>
              <a:rect l="l" t="t" r="r" b="b"/>
              <a:pathLst>
                <a:path w="1247" h="5178" extrusionOk="0">
                  <a:moveTo>
                    <a:pt x="953" y="0"/>
                  </a:moveTo>
                  <a:lnTo>
                    <a:pt x="856" y="25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5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14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74" y="1368"/>
                  </a:lnTo>
                  <a:lnTo>
                    <a:pt x="50" y="1490"/>
                  </a:lnTo>
                  <a:lnTo>
                    <a:pt x="1" y="1661"/>
                  </a:lnTo>
                  <a:lnTo>
                    <a:pt x="1" y="1832"/>
                  </a:lnTo>
                  <a:lnTo>
                    <a:pt x="1" y="2003"/>
                  </a:lnTo>
                  <a:lnTo>
                    <a:pt x="50" y="2149"/>
                  </a:lnTo>
                  <a:lnTo>
                    <a:pt x="74" y="2296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14" y="2907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5" y="3346"/>
                  </a:lnTo>
                  <a:lnTo>
                    <a:pt x="660" y="3542"/>
                  </a:lnTo>
                  <a:lnTo>
                    <a:pt x="611" y="3688"/>
                  </a:lnTo>
                  <a:lnTo>
                    <a:pt x="514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74" y="4421"/>
                  </a:lnTo>
                  <a:lnTo>
                    <a:pt x="50" y="4567"/>
                  </a:lnTo>
                  <a:lnTo>
                    <a:pt x="1" y="4714"/>
                  </a:lnTo>
                  <a:lnTo>
                    <a:pt x="1" y="4885"/>
                  </a:lnTo>
                  <a:lnTo>
                    <a:pt x="25" y="5007"/>
                  </a:lnTo>
                  <a:lnTo>
                    <a:pt x="74" y="5080"/>
                  </a:lnTo>
                  <a:lnTo>
                    <a:pt x="172" y="5153"/>
                  </a:lnTo>
                  <a:lnTo>
                    <a:pt x="294" y="5178"/>
                  </a:lnTo>
                  <a:lnTo>
                    <a:pt x="392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3" y="4885"/>
                  </a:lnTo>
                  <a:lnTo>
                    <a:pt x="587" y="4714"/>
                  </a:lnTo>
                  <a:lnTo>
                    <a:pt x="636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8" y="4152"/>
                  </a:lnTo>
                  <a:lnTo>
                    <a:pt x="1100" y="3932"/>
                  </a:lnTo>
                  <a:lnTo>
                    <a:pt x="1149" y="3810"/>
                  </a:lnTo>
                  <a:lnTo>
                    <a:pt x="1197" y="3688"/>
                  </a:lnTo>
                  <a:lnTo>
                    <a:pt x="1222" y="3542"/>
                  </a:lnTo>
                  <a:lnTo>
                    <a:pt x="1246" y="3346"/>
                  </a:lnTo>
                  <a:lnTo>
                    <a:pt x="1222" y="3175"/>
                  </a:lnTo>
                  <a:lnTo>
                    <a:pt x="1197" y="3029"/>
                  </a:lnTo>
                  <a:lnTo>
                    <a:pt x="1149" y="2882"/>
                  </a:lnTo>
                  <a:lnTo>
                    <a:pt x="1100" y="2784"/>
                  </a:lnTo>
                  <a:lnTo>
                    <a:pt x="978" y="2565"/>
                  </a:lnTo>
                  <a:lnTo>
                    <a:pt x="831" y="2394"/>
                  </a:lnTo>
                  <a:lnTo>
                    <a:pt x="733" y="2272"/>
                  </a:lnTo>
                  <a:lnTo>
                    <a:pt x="636" y="2149"/>
                  </a:lnTo>
                  <a:lnTo>
                    <a:pt x="587" y="2003"/>
                  </a:lnTo>
                  <a:lnTo>
                    <a:pt x="563" y="1832"/>
                  </a:lnTo>
                  <a:lnTo>
                    <a:pt x="587" y="1637"/>
                  </a:lnTo>
                  <a:lnTo>
                    <a:pt x="636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8" y="1075"/>
                  </a:lnTo>
                  <a:lnTo>
                    <a:pt x="1100" y="879"/>
                  </a:lnTo>
                  <a:lnTo>
                    <a:pt x="1149" y="757"/>
                  </a:lnTo>
                  <a:lnTo>
                    <a:pt x="1197" y="611"/>
                  </a:lnTo>
                  <a:lnTo>
                    <a:pt x="1222" y="464"/>
                  </a:lnTo>
                  <a:lnTo>
                    <a:pt x="1246" y="293"/>
                  </a:lnTo>
                  <a:lnTo>
                    <a:pt x="1222" y="171"/>
                  </a:lnTo>
                  <a:lnTo>
                    <a:pt x="1149" y="98"/>
                  </a:lnTo>
                  <a:lnTo>
                    <a:pt x="1075" y="25"/>
                  </a:lnTo>
                  <a:lnTo>
                    <a:pt x="9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" name="Google Shape;1379;p38"/>
            <p:cNvSpPr/>
            <p:nvPr/>
          </p:nvSpPr>
          <p:spPr>
            <a:xfrm>
              <a:off x="1407975" y="4999400"/>
              <a:ext cx="31150" cy="129450"/>
            </a:xfrm>
            <a:custGeom>
              <a:avLst/>
              <a:gdLst/>
              <a:ahLst/>
              <a:cxnLst/>
              <a:rect l="l" t="t" r="r" b="b"/>
              <a:pathLst>
                <a:path w="1246" h="5178" extrusionOk="0">
                  <a:moveTo>
                    <a:pt x="977" y="0"/>
                  </a:moveTo>
                  <a:lnTo>
                    <a:pt x="855" y="25"/>
                  </a:lnTo>
                  <a:lnTo>
                    <a:pt x="782" y="98"/>
                  </a:lnTo>
                  <a:lnTo>
                    <a:pt x="709" y="171"/>
                  </a:lnTo>
                  <a:lnTo>
                    <a:pt x="684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38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98" y="1368"/>
                  </a:lnTo>
                  <a:lnTo>
                    <a:pt x="49" y="1490"/>
                  </a:lnTo>
                  <a:lnTo>
                    <a:pt x="25" y="1661"/>
                  </a:lnTo>
                  <a:lnTo>
                    <a:pt x="0" y="1832"/>
                  </a:lnTo>
                  <a:lnTo>
                    <a:pt x="25" y="2003"/>
                  </a:lnTo>
                  <a:lnTo>
                    <a:pt x="49" y="2149"/>
                  </a:lnTo>
                  <a:lnTo>
                    <a:pt x="98" y="2296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38" y="2907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4" y="3346"/>
                  </a:lnTo>
                  <a:lnTo>
                    <a:pt x="660" y="3542"/>
                  </a:lnTo>
                  <a:lnTo>
                    <a:pt x="611" y="3688"/>
                  </a:lnTo>
                  <a:lnTo>
                    <a:pt x="538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98" y="4421"/>
                  </a:lnTo>
                  <a:lnTo>
                    <a:pt x="49" y="4567"/>
                  </a:lnTo>
                  <a:lnTo>
                    <a:pt x="25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98" y="5080"/>
                  </a:lnTo>
                  <a:lnTo>
                    <a:pt x="171" y="5153"/>
                  </a:lnTo>
                  <a:lnTo>
                    <a:pt x="293" y="5178"/>
                  </a:lnTo>
                  <a:lnTo>
                    <a:pt x="391" y="5153"/>
                  </a:lnTo>
                  <a:lnTo>
                    <a:pt x="489" y="5080"/>
                  </a:lnTo>
                  <a:lnTo>
                    <a:pt x="562" y="5007"/>
                  </a:lnTo>
                  <a:lnTo>
                    <a:pt x="586" y="4885"/>
                  </a:lnTo>
                  <a:lnTo>
                    <a:pt x="586" y="4714"/>
                  </a:lnTo>
                  <a:lnTo>
                    <a:pt x="660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7" y="4152"/>
                  </a:lnTo>
                  <a:lnTo>
                    <a:pt x="1124" y="3932"/>
                  </a:lnTo>
                  <a:lnTo>
                    <a:pt x="1173" y="3810"/>
                  </a:lnTo>
                  <a:lnTo>
                    <a:pt x="1221" y="3688"/>
                  </a:lnTo>
                  <a:lnTo>
                    <a:pt x="1246" y="3542"/>
                  </a:lnTo>
                  <a:lnTo>
                    <a:pt x="1246" y="3346"/>
                  </a:lnTo>
                  <a:lnTo>
                    <a:pt x="1246" y="3175"/>
                  </a:lnTo>
                  <a:lnTo>
                    <a:pt x="1221" y="3029"/>
                  </a:lnTo>
                  <a:lnTo>
                    <a:pt x="1173" y="2882"/>
                  </a:lnTo>
                  <a:lnTo>
                    <a:pt x="1124" y="2784"/>
                  </a:lnTo>
                  <a:lnTo>
                    <a:pt x="977" y="2565"/>
                  </a:lnTo>
                  <a:lnTo>
                    <a:pt x="831" y="2394"/>
                  </a:lnTo>
                  <a:lnTo>
                    <a:pt x="733" y="2272"/>
                  </a:lnTo>
                  <a:lnTo>
                    <a:pt x="660" y="2149"/>
                  </a:lnTo>
                  <a:lnTo>
                    <a:pt x="586" y="2003"/>
                  </a:lnTo>
                  <a:lnTo>
                    <a:pt x="586" y="1832"/>
                  </a:lnTo>
                  <a:lnTo>
                    <a:pt x="586" y="1637"/>
                  </a:lnTo>
                  <a:lnTo>
                    <a:pt x="660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7" y="1075"/>
                  </a:lnTo>
                  <a:lnTo>
                    <a:pt x="1124" y="879"/>
                  </a:lnTo>
                  <a:lnTo>
                    <a:pt x="1173" y="757"/>
                  </a:lnTo>
                  <a:lnTo>
                    <a:pt x="1221" y="611"/>
                  </a:lnTo>
                  <a:lnTo>
                    <a:pt x="1246" y="464"/>
                  </a:lnTo>
                  <a:lnTo>
                    <a:pt x="1246" y="293"/>
                  </a:lnTo>
                  <a:lnTo>
                    <a:pt x="1221" y="171"/>
                  </a:lnTo>
                  <a:lnTo>
                    <a:pt x="1173" y="98"/>
                  </a:lnTo>
                  <a:lnTo>
                    <a:pt x="1075" y="25"/>
                  </a:lnTo>
                  <a:lnTo>
                    <a:pt x="9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" name="Google Shape;1380;p38"/>
            <p:cNvSpPr/>
            <p:nvPr/>
          </p:nvSpPr>
          <p:spPr>
            <a:xfrm>
              <a:off x="1495900" y="4999400"/>
              <a:ext cx="30550" cy="129450"/>
            </a:xfrm>
            <a:custGeom>
              <a:avLst/>
              <a:gdLst/>
              <a:ahLst/>
              <a:cxnLst/>
              <a:rect l="l" t="t" r="r" b="b"/>
              <a:pathLst>
                <a:path w="1222" h="5178" extrusionOk="0">
                  <a:moveTo>
                    <a:pt x="953" y="0"/>
                  </a:moveTo>
                  <a:lnTo>
                    <a:pt x="831" y="25"/>
                  </a:lnTo>
                  <a:lnTo>
                    <a:pt x="757" y="98"/>
                  </a:lnTo>
                  <a:lnTo>
                    <a:pt x="684" y="171"/>
                  </a:lnTo>
                  <a:lnTo>
                    <a:pt x="660" y="293"/>
                  </a:lnTo>
                  <a:lnTo>
                    <a:pt x="660" y="464"/>
                  </a:lnTo>
                  <a:lnTo>
                    <a:pt x="586" y="611"/>
                  </a:lnTo>
                  <a:lnTo>
                    <a:pt x="513" y="733"/>
                  </a:lnTo>
                  <a:lnTo>
                    <a:pt x="391" y="879"/>
                  </a:lnTo>
                  <a:lnTo>
                    <a:pt x="269" y="1026"/>
                  </a:lnTo>
                  <a:lnTo>
                    <a:pt x="122" y="1246"/>
                  </a:lnTo>
                  <a:lnTo>
                    <a:pt x="73" y="1368"/>
                  </a:lnTo>
                  <a:lnTo>
                    <a:pt x="25" y="1490"/>
                  </a:lnTo>
                  <a:lnTo>
                    <a:pt x="0" y="1661"/>
                  </a:lnTo>
                  <a:lnTo>
                    <a:pt x="0" y="1832"/>
                  </a:lnTo>
                  <a:lnTo>
                    <a:pt x="0" y="2003"/>
                  </a:lnTo>
                  <a:lnTo>
                    <a:pt x="25" y="2149"/>
                  </a:lnTo>
                  <a:lnTo>
                    <a:pt x="73" y="2296"/>
                  </a:lnTo>
                  <a:lnTo>
                    <a:pt x="122" y="2394"/>
                  </a:lnTo>
                  <a:lnTo>
                    <a:pt x="269" y="2613"/>
                  </a:lnTo>
                  <a:lnTo>
                    <a:pt x="391" y="2784"/>
                  </a:lnTo>
                  <a:lnTo>
                    <a:pt x="513" y="2907"/>
                  </a:lnTo>
                  <a:lnTo>
                    <a:pt x="586" y="3029"/>
                  </a:lnTo>
                  <a:lnTo>
                    <a:pt x="660" y="3175"/>
                  </a:lnTo>
                  <a:lnTo>
                    <a:pt x="660" y="3346"/>
                  </a:lnTo>
                  <a:lnTo>
                    <a:pt x="660" y="3542"/>
                  </a:lnTo>
                  <a:lnTo>
                    <a:pt x="586" y="3688"/>
                  </a:lnTo>
                  <a:lnTo>
                    <a:pt x="513" y="3810"/>
                  </a:lnTo>
                  <a:lnTo>
                    <a:pt x="391" y="3932"/>
                  </a:lnTo>
                  <a:lnTo>
                    <a:pt x="269" y="4103"/>
                  </a:lnTo>
                  <a:lnTo>
                    <a:pt x="122" y="4299"/>
                  </a:lnTo>
                  <a:lnTo>
                    <a:pt x="73" y="4421"/>
                  </a:lnTo>
                  <a:lnTo>
                    <a:pt x="25" y="4567"/>
                  </a:lnTo>
                  <a:lnTo>
                    <a:pt x="0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73" y="5080"/>
                  </a:lnTo>
                  <a:lnTo>
                    <a:pt x="171" y="5153"/>
                  </a:lnTo>
                  <a:lnTo>
                    <a:pt x="269" y="5178"/>
                  </a:lnTo>
                  <a:lnTo>
                    <a:pt x="391" y="5153"/>
                  </a:lnTo>
                  <a:lnTo>
                    <a:pt x="464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6" y="4714"/>
                  </a:lnTo>
                  <a:lnTo>
                    <a:pt x="635" y="4567"/>
                  </a:lnTo>
                  <a:lnTo>
                    <a:pt x="708" y="4445"/>
                  </a:lnTo>
                  <a:lnTo>
                    <a:pt x="831" y="4299"/>
                  </a:lnTo>
                  <a:lnTo>
                    <a:pt x="953" y="4152"/>
                  </a:lnTo>
                  <a:lnTo>
                    <a:pt x="1099" y="3932"/>
                  </a:lnTo>
                  <a:lnTo>
                    <a:pt x="1148" y="3810"/>
                  </a:lnTo>
                  <a:lnTo>
                    <a:pt x="1197" y="3688"/>
                  </a:lnTo>
                  <a:lnTo>
                    <a:pt x="1221" y="3542"/>
                  </a:lnTo>
                  <a:lnTo>
                    <a:pt x="1221" y="3346"/>
                  </a:lnTo>
                  <a:lnTo>
                    <a:pt x="1221" y="3175"/>
                  </a:lnTo>
                  <a:lnTo>
                    <a:pt x="1197" y="3029"/>
                  </a:lnTo>
                  <a:lnTo>
                    <a:pt x="1148" y="2882"/>
                  </a:lnTo>
                  <a:lnTo>
                    <a:pt x="1099" y="2784"/>
                  </a:lnTo>
                  <a:lnTo>
                    <a:pt x="953" y="2565"/>
                  </a:lnTo>
                  <a:lnTo>
                    <a:pt x="831" y="2394"/>
                  </a:lnTo>
                  <a:lnTo>
                    <a:pt x="708" y="2272"/>
                  </a:lnTo>
                  <a:lnTo>
                    <a:pt x="635" y="2149"/>
                  </a:lnTo>
                  <a:lnTo>
                    <a:pt x="586" y="2003"/>
                  </a:lnTo>
                  <a:lnTo>
                    <a:pt x="562" y="1832"/>
                  </a:lnTo>
                  <a:lnTo>
                    <a:pt x="586" y="1637"/>
                  </a:lnTo>
                  <a:lnTo>
                    <a:pt x="635" y="1490"/>
                  </a:lnTo>
                  <a:lnTo>
                    <a:pt x="708" y="1368"/>
                  </a:lnTo>
                  <a:lnTo>
                    <a:pt x="831" y="1246"/>
                  </a:lnTo>
                  <a:lnTo>
                    <a:pt x="953" y="1075"/>
                  </a:lnTo>
                  <a:lnTo>
                    <a:pt x="1099" y="879"/>
                  </a:lnTo>
                  <a:lnTo>
                    <a:pt x="1148" y="757"/>
                  </a:lnTo>
                  <a:lnTo>
                    <a:pt x="1197" y="611"/>
                  </a:lnTo>
                  <a:lnTo>
                    <a:pt x="1221" y="464"/>
                  </a:lnTo>
                  <a:lnTo>
                    <a:pt x="1221" y="293"/>
                  </a:lnTo>
                  <a:lnTo>
                    <a:pt x="1221" y="171"/>
                  </a:lnTo>
                  <a:lnTo>
                    <a:pt x="1148" y="98"/>
                  </a:lnTo>
                  <a:lnTo>
                    <a:pt x="1050" y="25"/>
                  </a:lnTo>
                  <a:lnTo>
                    <a:pt x="9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069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0"/>
            <a:ext cx="24377650" cy="13716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ИСТОЧНИКИ</a:t>
            </a:r>
          </a:p>
          <a:p>
            <a:pPr marL="914400" indent="-9144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Картинка к  </a:t>
            </a:r>
            <a:r>
              <a:rPr lang="ru-RU" dirty="0" smtClean="0">
                <a:solidFill>
                  <a:schemeClr val="tx1"/>
                </a:solidFill>
                <a:latin typeface="Franklin Gothic Medium Cond" panose="020B0606030402020204" pitchFamily="34" charset="0"/>
                <a:cs typeface="Times New Roman"/>
              </a:rPr>
              <a:t>с</a:t>
            </a:r>
            <a:r>
              <a:rPr lang="ru-RU" dirty="0" smtClean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</a:rPr>
              <a:t>лайду  </a:t>
            </a:r>
            <a:r>
              <a:rPr lang="ru-RU" dirty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</a:rPr>
              <a:t>2 </a:t>
            </a:r>
            <a:r>
              <a:rPr lang="ru-RU" u="sng" dirty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  <a:hlinkClick r:id="rId2"/>
              </a:rPr>
              <a:t>https://</a:t>
            </a:r>
            <a:r>
              <a:rPr lang="ru-RU" u="sng" dirty="0" smtClean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  <a:hlinkClick r:id="rId2"/>
              </a:rPr>
              <a:t>avatars.mds.yandex.net/get-zen_doc/2369622/pub_609d6921cc145612f87b12d2_609d69a2a9cac6315122b8cd/scale_1200</a:t>
            </a:r>
            <a:endParaRPr lang="ru-RU" u="sng" dirty="0" smtClean="0">
              <a:solidFill>
                <a:schemeClr val="tx1"/>
              </a:solidFill>
              <a:latin typeface="Franklin Gothic Medium Cond" panose="020B0606030402020204" pitchFamily="34" charset="0"/>
              <a:ea typeface="Calibri"/>
              <a:cs typeface="Times New Roman"/>
            </a:endParaRPr>
          </a:p>
          <a:p>
            <a:pPr marL="914400" indent="-9144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</a:rPr>
              <a:t>Картинка  к слайду  </a:t>
            </a:r>
            <a:r>
              <a:rPr lang="ru-RU" dirty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</a:rPr>
              <a:t>3 </a:t>
            </a:r>
            <a:r>
              <a:rPr lang="ru-RU" u="sng" dirty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  <a:hlinkClick r:id="rId3"/>
              </a:rPr>
              <a:t>https://</a:t>
            </a:r>
            <a:r>
              <a:rPr lang="ru-RU" u="sng" dirty="0" smtClean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  <a:hlinkClick r:id="rId3"/>
              </a:rPr>
              <a:t>avatars.mds.yandex.net/get-images </a:t>
            </a:r>
            <a:r>
              <a:rPr lang="ru-RU" u="sng" dirty="0" err="1" smtClean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  <a:hlinkClick r:id="rId3"/>
              </a:rPr>
              <a:t>cbir</a:t>
            </a:r>
            <a:r>
              <a:rPr lang="ru-RU" u="sng" dirty="0" smtClean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  <a:hlinkClick r:id="rId3"/>
              </a:rPr>
              <a:t>/2271766/97KtwSPCgZYWYZh7VXppOQ8838/</a:t>
            </a:r>
            <a:r>
              <a:rPr lang="ru-RU" u="sng" dirty="0" err="1" smtClean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  <a:hlinkClick r:id="rId3"/>
              </a:rPr>
              <a:t>ocr</a:t>
            </a:r>
            <a:endParaRPr lang="ru-RU" u="sng" dirty="0" smtClean="0">
              <a:solidFill>
                <a:schemeClr val="tx1"/>
              </a:solidFill>
              <a:latin typeface="Franklin Gothic Medium Cond" panose="020B0606030402020204" pitchFamily="34" charset="0"/>
              <a:ea typeface="Calibri"/>
              <a:cs typeface="Times New Roman"/>
            </a:endParaRPr>
          </a:p>
          <a:p>
            <a:pPr marL="914400" indent="-914400">
              <a:buFont typeface="+mj-lt"/>
              <a:buAutoNum type="arabicPeriod"/>
            </a:pPr>
            <a:r>
              <a:rPr lang="ru-RU" u="sng" dirty="0" smtClean="0">
                <a:solidFill>
                  <a:schemeClr val="tx1"/>
                </a:solidFill>
                <a:latin typeface="Franklin Gothic Medium Cond" panose="020B0606030402020204" pitchFamily="34" charset="0"/>
                <a:cs typeface="Times New Roman"/>
              </a:rPr>
              <a:t>Картинка к слайду  8 </a:t>
            </a:r>
            <a:r>
              <a:rPr lang="ru-RU" u="sng" dirty="0" smtClean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  <a:hlinkClick r:id="rId4"/>
              </a:rPr>
              <a:t>https</a:t>
            </a:r>
            <a:r>
              <a:rPr lang="ru-RU" u="sng" dirty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  <a:hlinkClick r:id="rId4"/>
              </a:rPr>
              <a:t>://</a:t>
            </a:r>
            <a:r>
              <a:rPr lang="ru-RU" u="sng" dirty="0" smtClean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  <a:hlinkClick r:id="rId4"/>
              </a:rPr>
              <a:t>avatars.mds.yandex.net/get-images-cbir/2173234/LbeFNwbn4UOzfz58Z21auA9319/ocr</a:t>
            </a:r>
            <a:endParaRPr lang="ru-RU" u="sng" dirty="0" smtClean="0">
              <a:solidFill>
                <a:schemeClr val="tx1"/>
              </a:solidFill>
              <a:latin typeface="Franklin Gothic Medium Cond" panose="020B0606030402020204" pitchFamily="34" charset="0"/>
              <a:ea typeface="Calibri"/>
              <a:cs typeface="Times New Roman"/>
            </a:endParaRPr>
          </a:p>
          <a:p>
            <a:pPr marL="914400" indent="-914400">
              <a:buFont typeface="+mj-lt"/>
              <a:buAutoNum type="arabicPeriod"/>
            </a:pPr>
            <a:r>
              <a:rPr lang="ru-RU" u="sng" dirty="0" smtClean="0">
                <a:solidFill>
                  <a:schemeClr val="tx1"/>
                </a:solidFill>
                <a:latin typeface="Franklin Gothic Medium Cond" panose="020B0606030402020204" pitchFamily="34" charset="0"/>
                <a:cs typeface="Times New Roman"/>
              </a:rPr>
              <a:t>Картинка  к слайду 9 </a:t>
            </a:r>
            <a:r>
              <a:rPr lang="ru-RU" u="sng" dirty="0" smtClean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  <a:hlinkClick r:id="rId5"/>
              </a:rPr>
              <a:t>https</a:t>
            </a:r>
            <a:r>
              <a:rPr lang="ru-RU" u="sng" dirty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  <a:hlinkClick r:id="rId5"/>
              </a:rPr>
              <a:t>://</a:t>
            </a:r>
            <a:r>
              <a:rPr lang="ru-RU" u="sng" dirty="0" smtClean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  <a:hlinkClick r:id="rId5"/>
              </a:rPr>
              <a:t>avatars.mds.yandex.net/get-images-cbir/1574733/f46sNdrqFw2qC8LNFy6hhg0304/ocr</a:t>
            </a:r>
            <a:endParaRPr lang="ru-RU" u="sng" dirty="0" smtClean="0">
              <a:solidFill>
                <a:schemeClr val="tx1"/>
              </a:solidFill>
              <a:latin typeface="Franklin Gothic Medium Cond" panose="020B0606030402020204" pitchFamily="34" charset="0"/>
              <a:ea typeface="Calibri"/>
              <a:cs typeface="Times New Roman"/>
            </a:endParaRPr>
          </a:p>
          <a:p>
            <a:pPr marL="914400" indent="-914400">
              <a:buFont typeface="+mj-lt"/>
              <a:buAutoNum type="arabicPeriod"/>
            </a:pPr>
            <a:r>
              <a:rPr lang="ru-RU" u="sng" dirty="0" smtClean="0">
                <a:solidFill>
                  <a:schemeClr val="tx1"/>
                </a:solidFill>
                <a:latin typeface="Franklin Gothic Medium Cond" panose="020B0606030402020204" pitchFamily="34" charset="0"/>
                <a:cs typeface="Times New Roman"/>
              </a:rPr>
              <a:t>Картинка  к слайду 10   </a:t>
            </a:r>
            <a:r>
              <a:rPr lang="ru-RU" u="sng" dirty="0" smtClean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  <a:hlinkClick r:id="rId6"/>
              </a:rPr>
              <a:t>https</a:t>
            </a:r>
            <a:r>
              <a:rPr lang="ru-RU" u="sng" dirty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  <a:hlinkClick r:id="rId6"/>
              </a:rPr>
              <a:t>://thumbs.dreamstime.com/b/%D1%87%D0%B5-%D0%BE%D0%B2%D0%B5%D0%BA-%D1%81%D1%82%D0%BE%D1%8F-%D0%BD%D0%B0-%D1%81%D1%82%D1%83-%D0%B5-%D0%B8%D1%81%D0%BF%D1%83%D0%B3%D0%B0%D0%BD%D0%BD%D0%BE%D0%BC-%</a:t>
            </a:r>
            <a:r>
              <a:rPr lang="ru-RU" u="sng" dirty="0" smtClean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  <a:hlinkClick r:id="rId6"/>
              </a:rPr>
              <a:t>D0%BA%D1%80%D1%8B%D1%81%D1%8B-76766270.jpg</a:t>
            </a:r>
            <a:endParaRPr lang="ru-RU" u="sng" dirty="0" smtClean="0">
              <a:solidFill>
                <a:schemeClr val="tx1"/>
              </a:solidFill>
              <a:latin typeface="Franklin Gothic Medium Cond" panose="020B0606030402020204" pitchFamily="34" charset="0"/>
              <a:ea typeface="Calibri"/>
              <a:cs typeface="Times New Roman"/>
            </a:endParaRPr>
          </a:p>
          <a:p>
            <a:pPr marL="914400" indent="-914400">
              <a:buFont typeface="+mj-lt"/>
              <a:buAutoNum type="arabicPeriod"/>
            </a:pPr>
            <a:r>
              <a:rPr lang="ru-RU" u="sng" dirty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</a:rPr>
              <a:t>Журнал «Справочник заместителя директора школы», №1 Январь 2021 г. </a:t>
            </a:r>
            <a:r>
              <a:rPr lang="ru-RU" u="sng" dirty="0" err="1" smtClean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</a:rPr>
              <a:t>Актион</a:t>
            </a:r>
            <a:r>
              <a:rPr lang="ru-RU" u="sng" dirty="0" smtClean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</a:rPr>
              <a:t>-МЦФЭР.</a:t>
            </a:r>
          </a:p>
          <a:p>
            <a:pPr marL="914400" indent="-914400">
              <a:buFont typeface="+mj-lt"/>
              <a:buAutoNum type="arabicPeriod"/>
            </a:pPr>
            <a:r>
              <a:rPr lang="ru-RU" u="sng" dirty="0" smtClean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</a:rPr>
              <a:t>Е. Полякова, А. </a:t>
            </a:r>
            <a:r>
              <a:rPr lang="ru-RU" u="sng" dirty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</a:rPr>
              <a:t>Кривцева  </a:t>
            </a:r>
            <a:r>
              <a:rPr lang="ru-RU" u="sng" dirty="0" smtClean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</a:rPr>
              <a:t> </a:t>
            </a:r>
            <a:r>
              <a:rPr lang="ru-RU" u="sng" dirty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</a:rPr>
              <a:t>"Родительский клуб "Теплые встречи" в детском саду". </a:t>
            </a:r>
            <a:r>
              <a:rPr lang="ru-RU" u="sng" dirty="0" err="1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</a:rPr>
              <a:t>Ридеро</a:t>
            </a:r>
            <a:r>
              <a:rPr lang="ru-RU" u="sng" dirty="0">
                <a:solidFill>
                  <a:schemeClr val="tx1"/>
                </a:solidFill>
                <a:latin typeface="Franklin Gothic Medium Cond" panose="020B0606030402020204" pitchFamily="34" charset="0"/>
                <a:ea typeface="Calibri"/>
                <a:cs typeface="Times New Roman"/>
              </a:rPr>
              <a:t>. 2019 г.</a:t>
            </a:r>
            <a:endParaRPr lang="ru-RU" u="sng" dirty="0" smtClean="0">
              <a:solidFill>
                <a:schemeClr val="tx1"/>
              </a:solidFill>
              <a:latin typeface="Franklin Gothic Medium Cond" panose="020B0606030402020204" pitchFamily="34" charset="0"/>
              <a:ea typeface="Calibri"/>
              <a:cs typeface="Times New Roman"/>
            </a:endParaRPr>
          </a:p>
          <a:p>
            <a:pPr marL="914400" indent="-914400">
              <a:buFont typeface="+mj-lt"/>
              <a:buAutoNum type="arabicPeriod"/>
            </a:pPr>
            <a:endParaRPr lang="ru-RU" u="sng" dirty="0" smtClean="0">
              <a:solidFill>
                <a:schemeClr val="tx1"/>
              </a:solidFill>
              <a:latin typeface="Franklin Gothic Medium Cond" panose="020B0606030402020204" pitchFamily="34" charset="0"/>
              <a:ea typeface="Calibri"/>
              <a:cs typeface="Times New Roman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0849274" y="314901"/>
            <a:ext cx="3528377" cy="4873509"/>
            <a:chOff x="17425988" y="1342892"/>
            <a:chExt cx="3528377" cy="487350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13976" y="1972696"/>
              <a:ext cx="3340389" cy="42437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25988" y="1478983"/>
              <a:ext cx="944562" cy="987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13" descr="💧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8341306" y="2671879"/>
              <a:ext cx="942864" cy="982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3" descr="💧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9944087" y="1342892"/>
              <a:ext cx="942864" cy="982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3710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flipH="1">
            <a:off x="0" y="4326"/>
            <a:ext cx="24377650" cy="137159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34339" y="523843"/>
            <a:ext cx="14642627" cy="1297792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5400" dirty="0" smtClean="0">
              <a:solidFill>
                <a:srgbClr val="FFFF00"/>
              </a:solidFill>
            </a:endParaRPr>
          </a:p>
          <a:p>
            <a:pPr algn="just"/>
            <a:endParaRPr lang="ru-RU" sz="5400" dirty="0">
              <a:solidFill>
                <a:srgbClr val="FFFF00"/>
              </a:solidFill>
            </a:endParaRPr>
          </a:p>
          <a:p>
            <a:pPr algn="just"/>
            <a:endParaRPr lang="ru-RU" sz="5400" dirty="0" smtClean="0">
              <a:solidFill>
                <a:srgbClr val="FFFF00"/>
              </a:solidFill>
            </a:endParaRPr>
          </a:p>
          <a:p>
            <a:pPr algn="just"/>
            <a:r>
              <a:rPr lang="ru-RU" sz="800" dirty="0" smtClean="0">
                <a:solidFill>
                  <a:srgbClr val="FF0000"/>
                </a:solidFill>
              </a:rPr>
              <a:t>  </a:t>
            </a:r>
          </a:p>
          <a:p>
            <a:pPr algn="just"/>
            <a:endParaRPr lang="ru-RU" sz="8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 smtClean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 smtClean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 smtClean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 smtClean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 smtClean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 smtClean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 smtClean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 smtClean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 smtClean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 smtClean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 smtClean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 smtClean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 smtClean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800" dirty="0" smtClean="0">
              <a:solidFill>
                <a:srgbClr val="FF0000"/>
              </a:solidFill>
              <a:latin typeface="Franklin Gothic Medium Cond" panose="020B0606030402020204" pitchFamily="34" charset="0"/>
            </a:endParaRPr>
          </a:p>
          <a:p>
            <a:pPr algn="just"/>
            <a:r>
              <a:rPr lang="ru-RU" sz="5400" dirty="0">
                <a:solidFill>
                  <a:srgbClr val="FFFF00"/>
                </a:solidFill>
              </a:rPr>
              <a:t>☛</a:t>
            </a:r>
            <a:r>
              <a:rPr lang="ru-RU" sz="4400" dirty="0">
                <a:solidFill>
                  <a:schemeClr val="tx1"/>
                </a:solidFill>
              </a:rPr>
              <a:t> 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Если токсичный коллега   достаточно компетентен, его комментарии и высказывания другие члены коллектива могут воспринять как прямое указание к невыполнению обязанностей или недовольству администрацией.</a:t>
            </a:r>
          </a:p>
          <a:p>
            <a:pPr marL="914400" indent="-914400">
              <a:buFont typeface="+mj-lt"/>
              <a:buAutoNum type="arabicPeriod"/>
            </a:pPr>
            <a:endParaRPr lang="ru-RU" sz="4400" dirty="0" smtClean="0">
              <a:solidFill>
                <a:prstClr val="black"/>
              </a:solidFill>
              <a:latin typeface="Franklin Gothic Medium Cond" panose="020B0606030402020204" pitchFamily="34" charset="0"/>
            </a:endParaRPr>
          </a:p>
          <a:p>
            <a:pPr algn="just"/>
            <a:r>
              <a:rPr lang="ru-RU" sz="5400" dirty="0" smtClean="0">
                <a:solidFill>
                  <a:srgbClr val="FFFF00"/>
                </a:solidFill>
              </a:rPr>
              <a:t>☛</a:t>
            </a:r>
            <a:r>
              <a:rPr lang="ru-RU" sz="4400" dirty="0" smtClean="0">
                <a:solidFill>
                  <a:schemeClr val="tx1"/>
                </a:solidFill>
              </a:rPr>
              <a:t>  Т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оксичное </a:t>
            </a:r>
            <a:r>
              <a:rPr lang="ru-RU" sz="4400" dirty="0" smtClean="0">
                <a:solidFill>
                  <a:prstClr val="black"/>
                </a:solidFill>
                <a:latin typeface="Franklin Gothic Medium Cond" panose="020B0606030402020204" pitchFamily="34" charset="0"/>
              </a:rPr>
              <a:t>поведение продуцирует конфликты, в том числе    с теми сотрудниками, кто обычно в деловых отношениях конфликтов избегает.</a:t>
            </a:r>
          </a:p>
          <a:p>
            <a:pPr algn="just"/>
            <a:endParaRPr lang="ru-RU" sz="4400" dirty="0" smtClean="0">
              <a:solidFill>
                <a:prstClr val="black"/>
              </a:solidFill>
              <a:latin typeface="Franklin Gothic Medium Cond" panose="020B0606030402020204" pitchFamily="34" charset="0"/>
            </a:endParaRPr>
          </a:p>
          <a:p>
            <a:pPr algn="just"/>
            <a:r>
              <a:rPr lang="ru-RU" sz="4400" dirty="0" smtClean="0">
                <a:solidFill>
                  <a:prstClr val="black"/>
                </a:solidFill>
                <a:latin typeface="Franklin Gothic Medium Cond" panose="020B0606030402020204" pitchFamily="34" charset="0"/>
              </a:rPr>
              <a:t> </a:t>
            </a:r>
            <a:r>
              <a:rPr lang="ru-RU" sz="4800" dirty="0">
                <a:solidFill>
                  <a:srgbClr val="FFFF00"/>
                </a:solidFill>
              </a:rPr>
              <a:t>☛</a:t>
            </a:r>
            <a:r>
              <a:rPr lang="ru-RU" sz="4400" dirty="0">
                <a:solidFill>
                  <a:schemeClr val="tx1"/>
                </a:solidFill>
              </a:rPr>
              <a:t> </a:t>
            </a:r>
            <a:r>
              <a:rPr lang="ru-RU" sz="4400" dirty="0" smtClean="0">
                <a:solidFill>
                  <a:prstClr val="black"/>
                </a:solidFill>
                <a:latin typeface="Franklin Gothic Medium Cond" panose="020B0606030402020204" pitchFamily="34" charset="0"/>
              </a:rPr>
              <a:t>Токсичные </a:t>
            </a:r>
            <a:r>
              <a:rPr lang="ru-RU" sz="4400" dirty="0">
                <a:solidFill>
                  <a:prstClr val="black"/>
                </a:solidFill>
                <a:latin typeface="Franklin Gothic Medium Cond" panose="020B0606030402020204" pitchFamily="34" charset="0"/>
              </a:rPr>
              <a:t>коллеги  жестко осуждают окружающих просто </a:t>
            </a:r>
          </a:p>
          <a:p>
            <a:pPr algn="just"/>
            <a:r>
              <a:rPr lang="ru-RU" sz="4400" dirty="0">
                <a:solidFill>
                  <a:prstClr val="black"/>
                </a:solidFill>
                <a:latin typeface="Franklin Gothic Medium Cond" panose="020B0606030402020204" pitchFamily="34" charset="0"/>
              </a:rPr>
              <a:t>потому, что те какие-то «не      такие» — ведут себя иначе, чем </a:t>
            </a:r>
          </a:p>
          <a:p>
            <a:pPr algn="just"/>
            <a:r>
              <a:rPr lang="ru-RU" sz="4400" dirty="0">
                <a:solidFill>
                  <a:prstClr val="black"/>
                </a:solidFill>
                <a:latin typeface="Franklin Gothic Medium Cond" panose="020B0606030402020204" pitchFamily="34" charset="0"/>
              </a:rPr>
              <a:t>хотелось бы им. Они могут сплетничать и поливать коллег  грязью</a:t>
            </a:r>
          </a:p>
          <a:p>
            <a:pPr algn="just"/>
            <a:r>
              <a:rPr lang="ru-RU" sz="4400" dirty="0">
                <a:solidFill>
                  <a:prstClr val="black"/>
                </a:solidFill>
                <a:latin typeface="Franklin Gothic Medium Cond" panose="020B0606030402020204" pitchFamily="34" charset="0"/>
              </a:rPr>
              <a:t> у них  за спиной.</a:t>
            </a:r>
          </a:p>
          <a:p>
            <a:pPr algn="just"/>
            <a:endParaRPr lang="ru-RU" sz="4400" dirty="0" smtClean="0">
              <a:solidFill>
                <a:prstClr val="black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4400" dirty="0" smtClean="0">
              <a:solidFill>
                <a:prstClr val="black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4400" dirty="0" smtClean="0">
              <a:solidFill>
                <a:prstClr val="black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5400" dirty="0">
              <a:solidFill>
                <a:prstClr val="black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5400" dirty="0" smtClean="0">
              <a:solidFill>
                <a:prstClr val="black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5400" dirty="0" smtClean="0">
              <a:solidFill>
                <a:prstClr val="black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5400" dirty="0" smtClean="0">
              <a:solidFill>
                <a:prstClr val="black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5400" dirty="0" smtClean="0">
              <a:solidFill>
                <a:prstClr val="black"/>
              </a:solidFill>
              <a:latin typeface="Franklin Gothic Medium Cond" panose="020B0606030402020204" pitchFamily="34" charset="0"/>
            </a:endParaRPr>
          </a:p>
          <a:p>
            <a:pPr marL="914400" indent="-914400">
              <a:buAutoNum type="arabicPeriod"/>
            </a:pPr>
            <a:endParaRPr lang="en-US" sz="5400" dirty="0">
              <a:solidFill>
                <a:schemeClr val="tx1"/>
              </a:solidFill>
              <a:latin typeface="Franklin Gothic Demi Cond" panose="020B07060304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22704425" y="12877800"/>
            <a:ext cx="838200" cy="838200"/>
            <a:chOff x="22713283" y="12877800"/>
            <a:chExt cx="838200" cy="838200"/>
          </a:xfrm>
        </p:grpSpPr>
        <p:sp>
          <p:nvSpPr>
            <p:cNvPr id="20" name="Rectangle 19"/>
            <p:cNvSpPr/>
            <p:nvPr/>
          </p:nvSpPr>
          <p:spPr>
            <a:xfrm>
              <a:off x="22713283" y="1287780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Subtitle 2"/>
            <p:cNvSpPr txBox="1">
              <a:spLocks/>
            </p:cNvSpPr>
            <p:nvPr/>
          </p:nvSpPr>
          <p:spPr>
            <a:xfrm>
              <a:off x="22783885" y="12877800"/>
              <a:ext cx="696996" cy="698665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299"/>
                </a:lnSpc>
              </a:pPr>
              <a:r>
                <a:rPr lang="en-US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3</a:t>
              </a: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26" b="97568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9002">
            <a:off x="16329972" y="1921693"/>
            <a:ext cx="6203315" cy="1018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83771" y="710283"/>
            <a:ext cx="554376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FFFF00"/>
                </a:solidFill>
                <a:latin typeface="Franklin Gothic Medium Cond" panose="020B0606030402020204" pitchFamily="34" charset="0"/>
              </a:rPr>
              <a:t>В чем опасность? </a:t>
            </a:r>
            <a:endParaRPr lang="ru-RU" sz="6000" dirty="0">
              <a:solidFill>
                <a:srgbClr val="FFFF00"/>
              </a:solidFill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91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2756122" y="525780"/>
            <a:ext cx="18545364" cy="196596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 smtClean="0">
              <a:solidFill>
                <a:srgbClr val="FFFF00"/>
              </a:solidFill>
              <a:latin typeface="Franklin Gothic Medium Cond" panose="020B0606030402020204" pitchFamily="34" charset="0"/>
            </a:endParaRPr>
          </a:p>
          <a:p>
            <a:pPr algn="ctr"/>
            <a:endParaRPr lang="ru-RU" sz="4400" b="1" dirty="0">
              <a:solidFill>
                <a:srgbClr val="FFFF00"/>
              </a:solidFill>
              <a:latin typeface="Franklin Gothic Medium Cond" panose="020B0606030402020204" pitchFamily="34" charset="0"/>
            </a:endParaRPr>
          </a:p>
          <a:p>
            <a:pPr algn="ctr"/>
            <a:r>
              <a:rPr lang="ru-RU" sz="6600" b="1" dirty="0" smtClean="0">
                <a:solidFill>
                  <a:srgbClr val="FFFF00"/>
                </a:solidFill>
                <a:latin typeface="Franklin Gothic Medium Cond" panose="020B0606030402020204" pitchFamily="34" charset="0"/>
              </a:rPr>
              <a:t>ПОРТРЕТЫ ТОКСИЧНЫХ КОЛЛЕГ</a:t>
            </a:r>
            <a:endParaRPr lang="ru-RU" sz="4400" b="1" dirty="0" smtClean="0">
              <a:solidFill>
                <a:srgbClr val="FFFF00"/>
              </a:solidFill>
              <a:latin typeface="Franklin Gothic Medium Cond" panose="020B0606030402020204" pitchFamily="34" charset="0"/>
            </a:endParaRPr>
          </a:p>
          <a:p>
            <a:pPr algn="ctr"/>
            <a:r>
              <a:rPr lang="ru-RU" sz="6000" i="1" dirty="0" smtClean="0">
                <a:solidFill>
                  <a:srgbClr val="FFFF00"/>
                </a:solidFill>
                <a:latin typeface="Franklin Gothic Medium Cond" panose="020B0606030402020204" pitchFamily="34" charset="0"/>
              </a:rPr>
              <a:t>(как узнать токсичного человека?)</a:t>
            </a:r>
          </a:p>
          <a:p>
            <a:pPr algn="ctr"/>
            <a:endParaRPr lang="ru-RU" sz="4400" b="1" dirty="0" smtClean="0">
              <a:solidFill>
                <a:srgbClr val="FFFF00"/>
              </a:solidFill>
              <a:latin typeface="Franklin Gothic Medium Cond" panose="020B0606030402020204" pitchFamily="34" charset="0"/>
            </a:endParaRPr>
          </a:p>
          <a:p>
            <a:pPr algn="ctr"/>
            <a:endParaRPr lang="en-US" sz="4400" b="1" dirty="0">
              <a:solidFill>
                <a:srgbClr val="FFFF00"/>
              </a:solidFill>
              <a:latin typeface="Franklin Gothic Medium Cond" panose="020B060603040202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2704425" y="12877800"/>
            <a:ext cx="838200" cy="838200"/>
            <a:chOff x="22713283" y="12877800"/>
            <a:chExt cx="838200" cy="838200"/>
          </a:xfrm>
        </p:grpSpPr>
        <p:sp>
          <p:nvSpPr>
            <p:cNvPr id="10" name="Rectangle 9"/>
            <p:cNvSpPr/>
            <p:nvPr/>
          </p:nvSpPr>
          <p:spPr>
            <a:xfrm>
              <a:off x="22713283" y="1287780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Subtitle 2"/>
            <p:cNvSpPr txBox="1">
              <a:spLocks/>
            </p:cNvSpPr>
            <p:nvPr/>
          </p:nvSpPr>
          <p:spPr>
            <a:xfrm>
              <a:off x="22783885" y="12877800"/>
              <a:ext cx="696996" cy="698665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299"/>
                </a:lnSpc>
              </a:pPr>
              <a:r>
                <a:rPr lang="en-US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4</a:t>
              </a: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786091" y="3428659"/>
            <a:ext cx="6920428" cy="4158012"/>
            <a:chOff x="786091" y="3428659"/>
            <a:chExt cx="6920428" cy="4158012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786091" y="3428659"/>
              <a:ext cx="6920428" cy="4158012"/>
              <a:chOff x="786091" y="3428659"/>
              <a:chExt cx="6920428" cy="4158012"/>
            </a:xfrm>
          </p:grpSpPr>
          <p:sp>
            <p:nvSpPr>
              <p:cNvPr id="35" name="Прямоугольник 34"/>
              <p:cNvSpPr/>
              <p:nvPr/>
            </p:nvSpPr>
            <p:spPr>
              <a:xfrm>
                <a:off x="786091" y="3428659"/>
                <a:ext cx="6920428" cy="415801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rgbClr val="FFFF0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2" name="Google Shape;1210;p38"/>
              <p:cNvSpPr/>
              <p:nvPr/>
            </p:nvSpPr>
            <p:spPr>
              <a:xfrm>
                <a:off x="2215165" y="3634337"/>
                <a:ext cx="3628620" cy="3258929"/>
              </a:xfrm>
              <a:custGeom>
                <a:avLst/>
                <a:gdLst/>
                <a:ahLst/>
                <a:cxnLst/>
                <a:rect l="l" t="t" r="r" b="b"/>
                <a:pathLst>
                  <a:path w="16706" h="14997" extrusionOk="0">
                    <a:moveTo>
                      <a:pt x="4299" y="0"/>
                    </a:moveTo>
                    <a:lnTo>
                      <a:pt x="3859" y="25"/>
                    </a:lnTo>
                    <a:lnTo>
                      <a:pt x="3444" y="74"/>
                    </a:lnTo>
                    <a:lnTo>
                      <a:pt x="3029" y="196"/>
                    </a:lnTo>
                    <a:lnTo>
                      <a:pt x="2614" y="342"/>
                    </a:lnTo>
                    <a:lnTo>
                      <a:pt x="2247" y="513"/>
                    </a:lnTo>
                    <a:lnTo>
                      <a:pt x="1905" y="733"/>
                    </a:lnTo>
                    <a:lnTo>
                      <a:pt x="1563" y="977"/>
                    </a:lnTo>
                    <a:lnTo>
                      <a:pt x="1270" y="1246"/>
                    </a:lnTo>
                    <a:lnTo>
                      <a:pt x="977" y="1563"/>
                    </a:lnTo>
                    <a:lnTo>
                      <a:pt x="733" y="1881"/>
                    </a:lnTo>
                    <a:lnTo>
                      <a:pt x="513" y="2247"/>
                    </a:lnTo>
                    <a:lnTo>
                      <a:pt x="342" y="2614"/>
                    </a:lnTo>
                    <a:lnTo>
                      <a:pt x="196" y="3004"/>
                    </a:lnTo>
                    <a:lnTo>
                      <a:pt x="98" y="3420"/>
                    </a:lnTo>
                    <a:lnTo>
                      <a:pt x="25" y="3859"/>
                    </a:lnTo>
                    <a:lnTo>
                      <a:pt x="0" y="4299"/>
                    </a:lnTo>
                    <a:lnTo>
                      <a:pt x="0" y="4592"/>
                    </a:lnTo>
                    <a:lnTo>
                      <a:pt x="25" y="4885"/>
                    </a:lnTo>
                    <a:lnTo>
                      <a:pt x="122" y="5447"/>
                    </a:lnTo>
                    <a:lnTo>
                      <a:pt x="245" y="6008"/>
                    </a:lnTo>
                    <a:lnTo>
                      <a:pt x="440" y="6546"/>
                    </a:lnTo>
                    <a:lnTo>
                      <a:pt x="660" y="7059"/>
                    </a:lnTo>
                    <a:lnTo>
                      <a:pt x="928" y="7547"/>
                    </a:lnTo>
                    <a:lnTo>
                      <a:pt x="1197" y="8011"/>
                    </a:lnTo>
                    <a:lnTo>
                      <a:pt x="1515" y="8475"/>
                    </a:lnTo>
                    <a:lnTo>
                      <a:pt x="1856" y="8915"/>
                    </a:lnTo>
                    <a:lnTo>
                      <a:pt x="2198" y="9330"/>
                    </a:lnTo>
                    <a:lnTo>
                      <a:pt x="2565" y="9745"/>
                    </a:lnTo>
                    <a:lnTo>
                      <a:pt x="2931" y="10136"/>
                    </a:lnTo>
                    <a:lnTo>
                      <a:pt x="3639" y="10869"/>
                    </a:lnTo>
                    <a:lnTo>
                      <a:pt x="4299" y="11528"/>
                    </a:lnTo>
                    <a:lnTo>
                      <a:pt x="4861" y="12065"/>
                    </a:lnTo>
                    <a:lnTo>
                      <a:pt x="5496" y="12627"/>
                    </a:lnTo>
                    <a:lnTo>
                      <a:pt x="6839" y="13775"/>
                    </a:lnTo>
                    <a:lnTo>
                      <a:pt x="7913" y="14654"/>
                    </a:lnTo>
                    <a:lnTo>
                      <a:pt x="8353" y="14996"/>
                    </a:lnTo>
                    <a:lnTo>
                      <a:pt x="8793" y="14654"/>
                    </a:lnTo>
                    <a:lnTo>
                      <a:pt x="9843" y="13799"/>
                    </a:lnTo>
                    <a:lnTo>
                      <a:pt x="11186" y="12651"/>
                    </a:lnTo>
                    <a:lnTo>
                      <a:pt x="11821" y="12090"/>
                    </a:lnTo>
                    <a:lnTo>
                      <a:pt x="12407" y="11528"/>
                    </a:lnTo>
                    <a:lnTo>
                      <a:pt x="13067" y="10869"/>
                    </a:lnTo>
                    <a:lnTo>
                      <a:pt x="13775" y="10136"/>
                    </a:lnTo>
                    <a:lnTo>
                      <a:pt x="14141" y="9745"/>
                    </a:lnTo>
                    <a:lnTo>
                      <a:pt x="14508" y="9330"/>
                    </a:lnTo>
                    <a:lnTo>
                      <a:pt x="14850" y="8915"/>
                    </a:lnTo>
                    <a:lnTo>
                      <a:pt x="15191" y="8475"/>
                    </a:lnTo>
                    <a:lnTo>
                      <a:pt x="15509" y="8011"/>
                    </a:lnTo>
                    <a:lnTo>
                      <a:pt x="15778" y="7547"/>
                    </a:lnTo>
                    <a:lnTo>
                      <a:pt x="16046" y="7059"/>
                    </a:lnTo>
                    <a:lnTo>
                      <a:pt x="16266" y="6546"/>
                    </a:lnTo>
                    <a:lnTo>
                      <a:pt x="16461" y="6008"/>
                    </a:lnTo>
                    <a:lnTo>
                      <a:pt x="16584" y="5447"/>
                    </a:lnTo>
                    <a:lnTo>
                      <a:pt x="16681" y="4885"/>
                    </a:lnTo>
                    <a:lnTo>
                      <a:pt x="16706" y="4592"/>
                    </a:lnTo>
                    <a:lnTo>
                      <a:pt x="16706" y="4299"/>
                    </a:lnTo>
                    <a:lnTo>
                      <a:pt x="16681" y="3859"/>
                    </a:lnTo>
                    <a:lnTo>
                      <a:pt x="16608" y="3420"/>
                    </a:lnTo>
                    <a:lnTo>
                      <a:pt x="16510" y="3004"/>
                    </a:lnTo>
                    <a:lnTo>
                      <a:pt x="16364" y="2614"/>
                    </a:lnTo>
                    <a:lnTo>
                      <a:pt x="16193" y="2247"/>
                    </a:lnTo>
                    <a:lnTo>
                      <a:pt x="15973" y="1881"/>
                    </a:lnTo>
                    <a:lnTo>
                      <a:pt x="15729" y="1563"/>
                    </a:lnTo>
                    <a:lnTo>
                      <a:pt x="15436" y="1246"/>
                    </a:lnTo>
                    <a:lnTo>
                      <a:pt x="15143" y="977"/>
                    </a:lnTo>
                    <a:lnTo>
                      <a:pt x="14801" y="733"/>
                    </a:lnTo>
                    <a:lnTo>
                      <a:pt x="14459" y="513"/>
                    </a:lnTo>
                    <a:lnTo>
                      <a:pt x="14092" y="342"/>
                    </a:lnTo>
                    <a:lnTo>
                      <a:pt x="13677" y="196"/>
                    </a:lnTo>
                    <a:lnTo>
                      <a:pt x="13262" y="74"/>
                    </a:lnTo>
                    <a:lnTo>
                      <a:pt x="12847" y="25"/>
                    </a:lnTo>
                    <a:lnTo>
                      <a:pt x="12407" y="0"/>
                    </a:lnTo>
                    <a:lnTo>
                      <a:pt x="12065" y="0"/>
                    </a:lnTo>
                    <a:lnTo>
                      <a:pt x="11723" y="49"/>
                    </a:lnTo>
                    <a:lnTo>
                      <a:pt x="11381" y="122"/>
                    </a:lnTo>
                    <a:lnTo>
                      <a:pt x="11064" y="196"/>
                    </a:lnTo>
                    <a:lnTo>
                      <a:pt x="10746" y="318"/>
                    </a:lnTo>
                    <a:lnTo>
                      <a:pt x="10453" y="464"/>
                    </a:lnTo>
                    <a:lnTo>
                      <a:pt x="10160" y="611"/>
                    </a:lnTo>
                    <a:lnTo>
                      <a:pt x="9892" y="806"/>
                    </a:lnTo>
                    <a:lnTo>
                      <a:pt x="9647" y="1002"/>
                    </a:lnTo>
                    <a:lnTo>
                      <a:pt x="9403" y="1221"/>
                    </a:lnTo>
                    <a:lnTo>
                      <a:pt x="9183" y="1466"/>
                    </a:lnTo>
                    <a:lnTo>
                      <a:pt x="8964" y="1710"/>
                    </a:lnTo>
                    <a:lnTo>
                      <a:pt x="8793" y="1979"/>
                    </a:lnTo>
                    <a:lnTo>
                      <a:pt x="8622" y="2272"/>
                    </a:lnTo>
                    <a:lnTo>
                      <a:pt x="8475" y="2565"/>
                    </a:lnTo>
                    <a:lnTo>
                      <a:pt x="8353" y="2858"/>
                    </a:lnTo>
                    <a:lnTo>
                      <a:pt x="8231" y="2565"/>
                    </a:lnTo>
                    <a:lnTo>
                      <a:pt x="8084" y="2272"/>
                    </a:lnTo>
                    <a:lnTo>
                      <a:pt x="7913" y="1979"/>
                    </a:lnTo>
                    <a:lnTo>
                      <a:pt x="7742" y="1710"/>
                    </a:lnTo>
                    <a:lnTo>
                      <a:pt x="7523" y="1466"/>
                    </a:lnTo>
                    <a:lnTo>
                      <a:pt x="7303" y="1221"/>
                    </a:lnTo>
                    <a:lnTo>
                      <a:pt x="7059" y="1002"/>
                    </a:lnTo>
                    <a:lnTo>
                      <a:pt x="6814" y="806"/>
                    </a:lnTo>
                    <a:lnTo>
                      <a:pt x="6546" y="611"/>
                    </a:lnTo>
                    <a:lnTo>
                      <a:pt x="6253" y="464"/>
                    </a:lnTo>
                    <a:lnTo>
                      <a:pt x="5960" y="318"/>
                    </a:lnTo>
                    <a:lnTo>
                      <a:pt x="5642" y="196"/>
                    </a:lnTo>
                    <a:lnTo>
                      <a:pt x="5325" y="122"/>
                    </a:lnTo>
                    <a:lnTo>
                      <a:pt x="4983" y="49"/>
                    </a:lnTo>
                    <a:lnTo>
                      <a:pt x="464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4400"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2585073" y="6776016"/>
              <a:ext cx="288482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 smtClean="0">
                  <a:latin typeface="Franklin Gothic Medium Cond" panose="020B0606030402020204" pitchFamily="34" charset="0"/>
                </a:rPr>
                <a:t>ЗАБОТЛИВЫЙ</a:t>
              </a:r>
              <a:endParaRPr lang="ru-RU" sz="4000" dirty="0">
                <a:latin typeface="Franklin Gothic Medium Cond" panose="020B0606030402020204" pitchFamily="34" charset="0"/>
              </a:endParaRPr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8611120" y="3381585"/>
            <a:ext cx="6920428" cy="4219567"/>
            <a:chOff x="8611120" y="3381585"/>
            <a:chExt cx="6920428" cy="4219567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8611120" y="3381585"/>
              <a:ext cx="6920428" cy="4158012"/>
              <a:chOff x="8568590" y="3428659"/>
              <a:chExt cx="6920428" cy="4158012"/>
            </a:xfrm>
          </p:grpSpPr>
          <p:sp>
            <p:nvSpPr>
              <p:cNvPr id="38" name="Прямоугольник 37"/>
              <p:cNvSpPr/>
              <p:nvPr/>
            </p:nvSpPr>
            <p:spPr>
              <a:xfrm>
                <a:off x="8568590" y="3428659"/>
                <a:ext cx="6920428" cy="415801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rgbClr val="FFFF0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3" name="Google Shape;1308;p38"/>
              <p:cNvSpPr/>
              <p:nvPr/>
            </p:nvSpPr>
            <p:spPr>
              <a:xfrm>
                <a:off x="10288909" y="3492454"/>
                <a:ext cx="3479790" cy="3258929"/>
              </a:xfrm>
              <a:custGeom>
                <a:avLst/>
                <a:gdLst/>
                <a:ahLst/>
                <a:cxnLst/>
                <a:rect l="l" t="t" r="r" b="b"/>
                <a:pathLst>
                  <a:path w="18513" h="14557" extrusionOk="0">
                    <a:moveTo>
                      <a:pt x="9159" y="2125"/>
                    </a:moveTo>
                    <a:lnTo>
                      <a:pt x="9403" y="2150"/>
                    </a:lnTo>
                    <a:lnTo>
                      <a:pt x="9672" y="2198"/>
                    </a:lnTo>
                    <a:lnTo>
                      <a:pt x="9916" y="2272"/>
                    </a:lnTo>
                    <a:lnTo>
                      <a:pt x="10160" y="2345"/>
                    </a:lnTo>
                    <a:lnTo>
                      <a:pt x="10404" y="2443"/>
                    </a:lnTo>
                    <a:lnTo>
                      <a:pt x="10624" y="2565"/>
                    </a:lnTo>
                    <a:lnTo>
                      <a:pt x="10820" y="2687"/>
                    </a:lnTo>
                    <a:lnTo>
                      <a:pt x="10893" y="2760"/>
                    </a:lnTo>
                    <a:lnTo>
                      <a:pt x="10942" y="2858"/>
                    </a:lnTo>
                    <a:lnTo>
                      <a:pt x="10942" y="2956"/>
                    </a:lnTo>
                    <a:lnTo>
                      <a:pt x="10917" y="3078"/>
                    </a:lnTo>
                    <a:lnTo>
                      <a:pt x="10844" y="3151"/>
                    </a:lnTo>
                    <a:lnTo>
                      <a:pt x="10771" y="3200"/>
                    </a:lnTo>
                    <a:lnTo>
                      <a:pt x="10698" y="3224"/>
                    </a:lnTo>
                    <a:lnTo>
                      <a:pt x="10600" y="3175"/>
                    </a:lnTo>
                    <a:lnTo>
                      <a:pt x="10404" y="3053"/>
                    </a:lnTo>
                    <a:lnTo>
                      <a:pt x="10209" y="2956"/>
                    </a:lnTo>
                    <a:lnTo>
                      <a:pt x="10014" y="2882"/>
                    </a:lnTo>
                    <a:lnTo>
                      <a:pt x="9794" y="2809"/>
                    </a:lnTo>
                    <a:lnTo>
                      <a:pt x="9574" y="2760"/>
                    </a:lnTo>
                    <a:lnTo>
                      <a:pt x="9354" y="2711"/>
                    </a:lnTo>
                    <a:lnTo>
                      <a:pt x="9110" y="2687"/>
                    </a:lnTo>
                    <a:lnTo>
                      <a:pt x="8646" y="2687"/>
                    </a:lnTo>
                    <a:lnTo>
                      <a:pt x="8426" y="2711"/>
                    </a:lnTo>
                    <a:lnTo>
                      <a:pt x="8206" y="2760"/>
                    </a:lnTo>
                    <a:lnTo>
                      <a:pt x="7987" y="2809"/>
                    </a:lnTo>
                    <a:lnTo>
                      <a:pt x="7767" y="2882"/>
                    </a:lnTo>
                    <a:lnTo>
                      <a:pt x="7547" y="2956"/>
                    </a:lnTo>
                    <a:lnTo>
                      <a:pt x="7352" y="3053"/>
                    </a:lnTo>
                    <a:lnTo>
                      <a:pt x="7181" y="3175"/>
                    </a:lnTo>
                    <a:lnTo>
                      <a:pt x="7107" y="3200"/>
                    </a:lnTo>
                    <a:lnTo>
                      <a:pt x="7059" y="3224"/>
                    </a:lnTo>
                    <a:lnTo>
                      <a:pt x="7010" y="3200"/>
                    </a:lnTo>
                    <a:lnTo>
                      <a:pt x="6936" y="3175"/>
                    </a:lnTo>
                    <a:lnTo>
                      <a:pt x="6888" y="3127"/>
                    </a:lnTo>
                    <a:lnTo>
                      <a:pt x="6863" y="3078"/>
                    </a:lnTo>
                    <a:lnTo>
                      <a:pt x="6839" y="2956"/>
                    </a:lnTo>
                    <a:lnTo>
                      <a:pt x="6839" y="2858"/>
                    </a:lnTo>
                    <a:lnTo>
                      <a:pt x="6888" y="2760"/>
                    </a:lnTo>
                    <a:lnTo>
                      <a:pt x="6936" y="2687"/>
                    </a:lnTo>
                    <a:lnTo>
                      <a:pt x="7156" y="2565"/>
                    </a:lnTo>
                    <a:lnTo>
                      <a:pt x="7376" y="2443"/>
                    </a:lnTo>
                    <a:lnTo>
                      <a:pt x="7620" y="2345"/>
                    </a:lnTo>
                    <a:lnTo>
                      <a:pt x="7864" y="2272"/>
                    </a:lnTo>
                    <a:lnTo>
                      <a:pt x="8109" y="2198"/>
                    </a:lnTo>
                    <a:lnTo>
                      <a:pt x="8377" y="2150"/>
                    </a:lnTo>
                    <a:lnTo>
                      <a:pt x="8622" y="2125"/>
                    </a:lnTo>
                    <a:close/>
                    <a:moveTo>
                      <a:pt x="3761" y="5373"/>
                    </a:moveTo>
                    <a:lnTo>
                      <a:pt x="3884" y="5398"/>
                    </a:lnTo>
                    <a:lnTo>
                      <a:pt x="4030" y="5447"/>
                    </a:lnTo>
                    <a:lnTo>
                      <a:pt x="4128" y="5496"/>
                    </a:lnTo>
                    <a:lnTo>
                      <a:pt x="4250" y="5569"/>
                    </a:lnTo>
                    <a:lnTo>
                      <a:pt x="4323" y="5691"/>
                    </a:lnTo>
                    <a:lnTo>
                      <a:pt x="4372" y="5789"/>
                    </a:lnTo>
                    <a:lnTo>
                      <a:pt x="4421" y="5911"/>
                    </a:lnTo>
                    <a:lnTo>
                      <a:pt x="4445" y="6057"/>
                    </a:lnTo>
                    <a:lnTo>
                      <a:pt x="4421" y="6204"/>
                    </a:lnTo>
                    <a:lnTo>
                      <a:pt x="4372" y="6326"/>
                    </a:lnTo>
                    <a:lnTo>
                      <a:pt x="4323" y="6448"/>
                    </a:lnTo>
                    <a:lnTo>
                      <a:pt x="4250" y="6546"/>
                    </a:lnTo>
                    <a:lnTo>
                      <a:pt x="4128" y="6619"/>
                    </a:lnTo>
                    <a:lnTo>
                      <a:pt x="4030" y="6692"/>
                    </a:lnTo>
                    <a:lnTo>
                      <a:pt x="3884" y="6717"/>
                    </a:lnTo>
                    <a:lnTo>
                      <a:pt x="3761" y="6741"/>
                    </a:lnTo>
                    <a:lnTo>
                      <a:pt x="3615" y="6717"/>
                    </a:lnTo>
                    <a:lnTo>
                      <a:pt x="3493" y="6692"/>
                    </a:lnTo>
                    <a:lnTo>
                      <a:pt x="3371" y="6619"/>
                    </a:lnTo>
                    <a:lnTo>
                      <a:pt x="3273" y="6546"/>
                    </a:lnTo>
                    <a:lnTo>
                      <a:pt x="3200" y="6448"/>
                    </a:lnTo>
                    <a:lnTo>
                      <a:pt x="3126" y="6326"/>
                    </a:lnTo>
                    <a:lnTo>
                      <a:pt x="3102" y="6204"/>
                    </a:lnTo>
                    <a:lnTo>
                      <a:pt x="3078" y="6057"/>
                    </a:lnTo>
                    <a:lnTo>
                      <a:pt x="3102" y="5911"/>
                    </a:lnTo>
                    <a:lnTo>
                      <a:pt x="3126" y="5789"/>
                    </a:lnTo>
                    <a:lnTo>
                      <a:pt x="3200" y="5691"/>
                    </a:lnTo>
                    <a:lnTo>
                      <a:pt x="3273" y="5569"/>
                    </a:lnTo>
                    <a:lnTo>
                      <a:pt x="3371" y="5496"/>
                    </a:lnTo>
                    <a:lnTo>
                      <a:pt x="3493" y="5447"/>
                    </a:lnTo>
                    <a:lnTo>
                      <a:pt x="3615" y="5398"/>
                    </a:lnTo>
                    <a:lnTo>
                      <a:pt x="3761" y="5373"/>
                    </a:lnTo>
                    <a:close/>
                    <a:moveTo>
                      <a:pt x="17609" y="6741"/>
                    </a:moveTo>
                    <a:lnTo>
                      <a:pt x="17609" y="6790"/>
                    </a:lnTo>
                    <a:lnTo>
                      <a:pt x="17585" y="6888"/>
                    </a:lnTo>
                    <a:lnTo>
                      <a:pt x="17560" y="6937"/>
                    </a:lnTo>
                    <a:lnTo>
                      <a:pt x="17512" y="7010"/>
                    </a:lnTo>
                    <a:lnTo>
                      <a:pt x="17365" y="7132"/>
                    </a:lnTo>
                    <a:lnTo>
                      <a:pt x="17365" y="7132"/>
                    </a:lnTo>
                    <a:lnTo>
                      <a:pt x="17389" y="7010"/>
                    </a:lnTo>
                    <a:lnTo>
                      <a:pt x="17414" y="6863"/>
                    </a:lnTo>
                    <a:lnTo>
                      <a:pt x="17463" y="6790"/>
                    </a:lnTo>
                    <a:lnTo>
                      <a:pt x="17512" y="6766"/>
                    </a:lnTo>
                    <a:lnTo>
                      <a:pt x="17560" y="6741"/>
                    </a:lnTo>
                    <a:close/>
                    <a:moveTo>
                      <a:pt x="4836" y="0"/>
                    </a:moveTo>
                    <a:lnTo>
                      <a:pt x="4738" y="196"/>
                    </a:lnTo>
                    <a:lnTo>
                      <a:pt x="4641" y="391"/>
                    </a:lnTo>
                    <a:lnTo>
                      <a:pt x="4543" y="684"/>
                    </a:lnTo>
                    <a:lnTo>
                      <a:pt x="4445" y="1002"/>
                    </a:lnTo>
                    <a:lnTo>
                      <a:pt x="4396" y="1393"/>
                    </a:lnTo>
                    <a:lnTo>
                      <a:pt x="4372" y="1783"/>
                    </a:lnTo>
                    <a:lnTo>
                      <a:pt x="4372" y="2003"/>
                    </a:lnTo>
                    <a:lnTo>
                      <a:pt x="4421" y="2223"/>
                    </a:lnTo>
                    <a:lnTo>
                      <a:pt x="4079" y="2443"/>
                    </a:lnTo>
                    <a:lnTo>
                      <a:pt x="3688" y="2736"/>
                    </a:lnTo>
                    <a:lnTo>
                      <a:pt x="3273" y="3151"/>
                    </a:lnTo>
                    <a:lnTo>
                      <a:pt x="2833" y="3615"/>
                    </a:lnTo>
                    <a:lnTo>
                      <a:pt x="2418" y="4128"/>
                    </a:lnTo>
                    <a:lnTo>
                      <a:pt x="2027" y="4665"/>
                    </a:lnTo>
                    <a:lnTo>
                      <a:pt x="1856" y="4958"/>
                    </a:lnTo>
                    <a:lnTo>
                      <a:pt x="1710" y="5251"/>
                    </a:lnTo>
                    <a:lnTo>
                      <a:pt x="1563" y="5544"/>
                    </a:lnTo>
                    <a:lnTo>
                      <a:pt x="1466" y="5813"/>
                    </a:lnTo>
                    <a:lnTo>
                      <a:pt x="562" y="5813"/>
                    </a:lnTo>
                    <a:lnTo>
                      <a:pt x="464" y="5838"/>
                    </a:lnTo>
                    <a:lnTo>
                      <a:pt x="342" y="5862"/>
                    </a:lnTo>
                    <a:lnTo>
                      <a:pt x="244" y="5911"/>
                    </a:lnTo>
                    <a:lnTo>
                      <a:pt x="171" y="5984"/>
                    </a:lnTo>
                    <a:lnTo>
                      <a:pt x="98" y="6057"/>
                    </a:lnTo>
                    <a:lnTo>
                      <a:pt x="49" y="6155"/>
                    </a:lnTo>
                    <a:lnTo>
                      <a:pt x="25" y="6277"/>
                    </a:lnTo>
                    <a:lnTo>
                      <a:pt x="0" y="6375"/>
                    </a:lnTo>
                    <a:lnTo>
                      <a:pt x="0" y="8622"/>
                    </a:lnTo>
                    <a:lnTo>
                      <a:pt x="25" y="8744"/>
                    </a:lnTo>
                    <a:lnTo>
                      <a:pt x="49" y="8842"/>
                    </a:lnTo>
                    <a:lnTo>
                      <a:pt x="98" y="8939"/>
                    </a:lnTo>
                    <a:lnTo>
                      <a:pt x="171" y="9013"/>
                    </a:lnTo>
                    <a:lnTo>
                      <a:pt x="244" y="9086"/>
                    </a:lnTo>
                    <a:lnTo>
                      <a:pt x="342" y="9135"/>
                    </a:lnTo>
                    <a:lnTo>
                      <a:pt x="464" y="9183"/>
                    </a:lnTo>
                    <a:lnTo>
                      <a:pt x="1514" y="9183"/>
                    </a:lnTo>
                    <a:lnTo>
                      <a:pt x="1588" y="9379"/>
                    </a:lnTo>
                    <a:lnTo>
                      <a:pt x="1685" y="9599"/>
                    </a:lnTo>
                    <a:lnTo>
                      <a:pt x="1930" y="10014"/>
                    </a:lnTo>
                    <a:lnTo>
                      <a:pt x="2223" y="10405"/>
                    </a:lnTo>
                    <a:lnTo>
                      <a:pt x="2589" y="10795"/>
                    </a:lnTo>
                    <a:lnTo>
                      <a:pt x="2980" y="11162"/>
                    </a:lnTo>
                    <a:lnTo>
                      <a:pt x="3419" y="11504"/>
                    </a:lnTo>
                    <a:lnTo>
                      <a:pt x="3908" y="11821"/>
                    </a:lnTo>
                    <a:lnTo>
                      <a:pt x="4421" y="12065"/>
                    </a:lnTo>
                    <a:lnTo>
                      <a:pt x="4421" y="14557"/>
                    </a:lnTo>
                    <a:lnTo>
                      <a:pt x="5105" y="14557"/>
                    </a:lnTo>
                    <a:lnTo>
                      <a:pt x="6326" y="12896"/>
                    </a:lnTo>
                    <a:lnTo>
                      <a:pt x="6936" y="13067"/>
                    </a:lnTo>
                    <a:lnTo>
                      <a:pt x="7571" y="13164"/>
                    </a:lnTo>
                    <a:lnTo>
                      <a:pt x="8231" y="13238"/>
                    </a:lnTo>
                    <a:lnTo>
                      <a:pt x="8890" y="13262"/>
                    </a:lnTo>
                    <a:lnTo>
                      <a:pt x="9550" y="13238"/>
                    </a:lnTo>
                    <a:lnTo>
                      <a:pt x="10209" y="13164"/>
                    </a:lnTo>
                    <a:lnTo>
                      <a:pt x="10844" y="13067"/>
                    </a:lnTo>
                    <a:lnTo>
                      <a:pt x="11455" y="12896"/>
                    </a:lnTo>
                    <a:lnTo>
                      <a:pt x="12627" y="14557"/>
                    </a:lnTo>
                    <a:lnTo>
                      <a:pt x="13384" y="14557"/>
                    </a:lnTo>
                    <a:lnTo>
                      <a:pt x="13384" y="12065"/>
                    </a:lnTo>
                    <a:lnTo>
                      <a:pt x="13726" y="11919"/>
                    </a:lnTo>
                    <a:lnTo>
                      <a:pt x="14044" y="11748"/>
                    </a:lnTo>
                    <a:lnTo>
                      <a:pt x="14337" y="11577"/>
                    </a:lnTo>
                    <a:lnTo>
                      <a:pt x="14630" y="11382"/>
                    </a:lnTo>
                    <a:lnTo>
                      <a:pt x="14898" y="11162"/>
                    </a:lnTo>
                    <a:lnTo>
                      <a:pt x="15143" y="10942"/>
                    </a:lnTo>
                    <a:lnTo>
                      <a:pt x="15387" y="10698"/>
                    </a:lnTo>
                    <a:lnTo>
                      <a:pt x="15607" y="10429"/>
                    </a:lnTo>
                    <a:lnTo>
                      <a:pt x="15778" y="10160"/>
                    </a:lnTo>
                    <a:lnTo>
                      <a:pt x="15949" y="9892"/>
                    </a:lnTo>
                    <a:lnTo>
                      <a:pt x="16119" y="9599"/>
                    </a:lnTo>
                    <a:lnTo>
                      <a:pt x="16242" y="9281"/>
                    </a:lnTo>
                    <a:lnTo>
                      <a:pt x="16364" y="8964"/>
                    </a:lnTo>
                    <a:lnTo>
                      <a:pt x="16437" y="8622"/>
                    </a:lnTo>
                    <a:lnTo>
                      <a:pt x="16510" y="8280"/>
                    </a:lnTo>
                    <a:lnTo>
                      <a:pt x="16559" y="7938"/>
                    </a:lnTo>
                    <a:lnTo>
                      <a:pt x="16974" y="7938"/>
                    </a:lnTo>
                    <a:lnTo>
                      <a:pt x="17096" y="7913"/>
                    </a:lnTo>
                    <a:lnTo>
                      <a:pt x="17316" y="8109"/>
                    </a:lnTo>
                    <a:lnTo>
                      <a:pt x="17536" y="8231"/>
                    </a:lnTo>
                    <a:lnTo>
                      <a:pt x="17780" y="8329"/>
                    </a:lnTo>
                    <a:lnTo>
                      <a:pt x="18024" y="8353"/>
                    </a:lnTo>
                    <a:lnTo>
                      <a:pt x="18171" y="8353"/>
                    </a:lnTo>
                    <a:lnTo>
                      <a:pt x="18318" y="8304"/>
                    </a:lnTo>
                    <a:lnTo>
                      <a:pt x="18415" y="8255"/>
                    </a:lnTo>
                    <a:lnTo>
                      <a:pt x="18464" y="8158"/>
                    </a:lnTo>
                    <a:lnTo>
                      <a:pt x="18513" y="8060"/>
                    </a:lnTo>
                    <a:lnTo>
                      <a:pt x="18488" y="7962"/>
                    </a:lnTo>
                    <a:lnTo>
                      <a:pt x="18440" y="7865"/>
                    </a:lnTo>
                    <a:lnTo>
                      <a:pt x="18342" y="7791"/>
                    </a:lnTo>
                    <a:lnTo>
                      <a:pt x="18244" y="7767"/>
                    </a:lnTo>
                    <a:lnTo>
                      <a:pt x="18147" y="7767"/>
                    </a:lnTo>
                    <a:lnTo>
                      <a:pt x="18024" y="7791"/>
                    </a:lnTo>
                    <a:lnTo>
                      <a:pt x="17902" y="7767"/>
                    </a:lnTo>
                    <a:lnTo>
                      <a:pt x="17756" y="7718"/>
                    </a:lnTo>
                    <a:lnTo>
                      <a:pt x="17634" y="7645"/>
                    </a:lnTo>
                    <a:lnTo>
                      <a:pt x="17780" y="7523"/>
                    </a:lnTo>
                    <a:lnTo>
                      <a:pt x="17927" y="7376"/>
                    </a:lnTo>
                    <a:lnTo>
                      <a:pt x="18049" y="7230"/>
                    </a:lnTo>
                    <a:lnTo>
                      <a:pt x="18122" y="7059"/>
                    </a:lnTo>
                    <a:lnTo>
                      <a:pt x="18171" y="6888"/>
                    </a:lnTo>
                    <a:lnTo>
                      <a:pt x="18171" y="6717"/>
                    </a:lnTo>
                    <a:lnTo>
                      <a:pt x="18147" y="6546"/>
                    </a:lnTo>
                    <a:lnTo>
                      <a:pt x="18073" y="6424"/>
                    </a:lnTo>
                    <a:lnTo>
                      <a:pt x="18000" y="6326"/>
                    </a:lnTo>
                    <a:lnTo>
                      <a:pt x="17902" y="6253"/>
                    </a:lnTo>
                    <a:lnTo>
                      <a:pt x="17805" y="6204"/>
                    </a:lnTo>
                    <a:lnTo>
                      <a:pt x="17683" y="6179"/>
                    </a:lnTo>
                    <a:lnTo>
                      <a:pt x="17560" y="6179"/>
                    </a:lnTo>
                    <a:lnTo>
                      <a:pt x="17438" y="6204"/>
                    </a:lnTo>
                    <a:lnTo>
                      <a:pt x="17341" y="6228"/>
                    </a:lnTo>
                    <a:lnTo>
                      <a:pt x="17243" y="6277"/>
                    </a:lnTo>
                    <a:lnTo>
                      <a:pt x="17145" y="6326"/>
                    </a:lnTo>
                    <a:lnTo>
                      <a:pt x="17048" y="6424"/>
                    </a:lnTo>
                    <a:lnTo>
                      <a:pt x="16974" y="6497"/>
                    </a:lnTo>
                    <a:lnTo>
                      <a:pt x="16925" y="6619"/>
                    </a:lnTo>
                    <a:lnTo>
                      <a:pt x="16852" y="6790"/>
                    </a:lnTo>
                    <a:lnTo>
                      <a:pt x="16803" y="6985"/>
                    </a:lnTo>
                    <a:lnTo>
                      <a:pt x="16803" y="7181"/>
                    </a:lnTo>
                    <a:lnTo>
                      <a:pt x="16828" y="7376"/>
                    </a:lnTo>
                    <a:lnTo>
                      <a:pt x="16706" y="7376"/>
                    </a:lnTo>
                    <a:lnTo>
                      <a:pt x="16584" y="7352"/>
                    </a:lnTo>
                    <a:lnTo>
                      <a:pt x="16559" y="7034"/>
                    </a:lnTo>
                    <a:lnTo>
                      <a:pt x="16535" y="6717"/>
                    </a:lnTo>
                    <a:lnTo>
                      <a:pt x="16486" y="6399"/>
                    </a:lnTo>
                    <a:lnTo>
                      <a:pt x="16413" y="6082"/>
                    </a:lnTo>
                    <a:lnTo>
                      <a:pt x="16315" y="5764"/>
                    </a:lnTo>
                    <a:lnTo>
                      <a:pt x="16217" y="5471"/>
                    </a:lnTo>
                    <a:lnTo>
                      <a:pt x="16095" y="5178"/>
                    </a:lnTo>
                    <a:lnTo>
                      <a:pt x="15949" y="4885"/>
                    </a:lnTo>
                    <a:lnTo>
                      <a:pt x="15802" y="4616"/>
                    </a:lnTo>
                    <a:lnTo>
                      <a:pt x="15631" y="4323"/>
                    </a:lnTo>
                    <a:lnTo>
                      <a:pt x="15436" y="4079"/>
                    </a:lnTo>
                    <a:lnTo>
                      <a:pt x="15240" y="3810"/>
                    </a:lnTo>
                    <a:lnTo>
                      <a:pt x="15020" y="3566"/>
                    </a:lnTo>
                    <a:lnTo>
                      <a:pt x="14801" y="3322"/>
                    </a:lnTo>
                    <a:lnTo>
                      <a:pt x="14556" y="3102"/>
                    </a:lnTo>
                    <a:lnTo>
                      <a:pt x="14312" y="2882"/>
                    </a:lnTo>
                    <a:lnTo>
                      <a:pt x="14044" y="2663"/>
                    </a:lnTo>
                    <a:lnTo>
                      <a:pt x="13750" y="2467"/>
                    </a:lnTo>
                    <a:lnTo>
                      <a:pt x="13457" y="2272"/>
                    </a:lnTo>
                    <a:lnTo>
                      <a:pt x="13164" y="2101"/>
                    </a:lnTo>
                    <a:lnTo>
                      <a:pt x="12847" y="1930"/>
                    </a:lnTo>
                    <a:lnTo>
                      <a:pt x="12529" y="1783"/>
                    </a:lnTo>
                    <a:lnTo>
                      <a:pt x="12212" y="1637"/>
                    </a:lnTo>
                    <a:lnTo>
                      <a:pt x="11870" y="1515"/>
                    </a:lnTo>
                    <a:lnTo>
                      <a:pt x="11528" y="1393"/>
                    </a:lnTo>
                    <a:lnTo>
                      <a:pt x="11162" y="1295"/>
                    </a:lnTo>
                    <a:lnTo>
                      <a:pt x="10795" y="1222"/>
                    </a:lnTo>
                    <a:lnTo>
                      <a:pt x="10429" y="1148"/>
                    </a:lnTo>
                    <a:lnTo>
                      <a:pt x="10063" y="1099"/>
                    </a:lnTo>
                    <a:lnTo>
                      <a:pt x="9672" y="1051"/>
                    </a:lnTo>
                    <a:lnTo>
                      <a:pt x="9281" y="1026"/>
                    </a:lnTo>
                    <a:lnTo>
                      <a:pt x="8353" y="1026"/>
                    </a:lnTo>
                    <a:lnTo>
                      <a:pt x="7816" y="1075"/>
                    </a:lnTo>
                    <a:lnTo>
                      <a:pt x="7278" y="1148"/>
                    </a:lnTo>
                    <a:lnTo>
                      <a:pt x="6765" y="1270"/>
                    </a:lnTo>
                    <a:lnTo>
                      <a:pt x="6619" y="1051"/>
                    </a:lnTo>
                    <a:lnTo>
                      <a:pt x="6472" y="880"/>
                    </a:lnTo>
                    <a:lnTo>
                      <a:pt x="6301" y="709"/>
                    </a:lnTo>
                    <a:lnTo>
                      <a:pt x="6155" y="562"/>
                    </a:lnTo>
                    <a:lnTo>
                      <a:pt x="5984" y="440"/>
                    </a:lnTo>
                    <a:lnTo>
                      <a:pt x="5837" y="342"/>
                    </a:lnTo>
                    <a:lnTo>
                      <a:pt x="5520" y="196"/>
                    </a:lnTo>
                    <a:lnTo>
                      <a:pt x="5251" y="98"/>
                    </a:lnTo>
                    <a:lnTo>
                      <a:pt x="5031" y="49"/>
                    </a:lnTo>
                    <a:lnTo>
                      <a:pt x="4836" y="0"/>
                    </a:lnTo>
                    <a:close/>
                  </a:path>
                </a:pathLst>
              </a:custGeom>
              <a:solidFill>
                <a:srgbClr val="FF99FF"/>
              </a:solidFill>
              <a:ln>
                <a:solidFill>
                  <a:srgbClr val="FF0000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10954746" y="6893266"/>
              <a:ext cx="223317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 smtClean="0">
                  <a:latin typeface="Franklin Gothic Medium Cond" panose="020B0606030402020204" pitchFamily="34" charset="0"/>
                </a:rPr>
                <a:t>КРЕДИТОР</a:t>
              </a:r>
              <a:endParaRPr lang="ru-RU" sz="4000" dirty="0">
                <a:latin typeface="Franklin Gothic Medium Cond" panose="020B0606030402020204" pitchFamily="34" charset="0"/>
              </a:endParaRP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16283937" y="3367104"/>
            <a:ext cx="6920428" cy="4172493"/>
            <a:chOff x="16355699" y="3428659"/>
            <a:chExt cx="6920428" cy="4172493"/>
          </a:xfrm>
        </p:grpSpPr>
        <p:grpSp>
          <p:nvGrpSpPr>
            <p:cNvPr id="23" name="Группа 22"/>
            <p:cNvGrpSpPr/>
            <p:nvPr/>
          </p:nvGrpSpPr>
          <p:grpSpPr>
            <a:xfrm>
              <a:off x="16355699" y="3428659"/>
              <a:ext cx="6920428" cy="4158012"/>
              <a:chOff x="16355699" y="3428659"/>
              <a:chExt cx="6920428" cy="4158012"/>
            </a:xfrm>
          </p:grpSpPr>
          <p:sp>
            <p:nvSpPr>
              <p:cNvPr id="37" name="Прямоугольник 36"/>
              <p:cNvSpPr/>
              <p:nvPr/>
            </p:nvSpPr>
            <p:spPr>
              <a:xfrm>
                <a:off x="16355699" y="3428659"/>
                <a:ext cx="6920428" cy="415801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rgbClr val="FFFF0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4" name="Google Shape;1268;p38"/>
              <p:cNvSpPr/>
              <p:nvPr/>
            </p:nvSpPr>
            <p:spPr>
              <a:xfrm>
                <a:off x="18186818" y="3634337"/>
                <a:ext cx="3114668" cy="3117046"/>
              </a:xfrm>
              <a:custGeom>
                <a:avLst/>
                <a:gdLst/>
                <a:ahLst/>
                <a:cxnLst/>
                <a:rect l="l" t="t" r="r" b="b"/>
                <a:pathLst>
                  <a:path w="15290" h="15290" extrusionOk="0">
                    <a:moveTo>
                      <a:pt x="4519" y="6815"/>
                    </a:moveTo>
                    <a:lnTo>
                      <a:pt x="4690" y="6839"/>
                    </a:lnTo>
                    <a:lnTo>
                      <a:pt x="4861" y="6888"/>
                    </a:lnTo>
                    <a:lnTo>
                      <a:pt x="5007" y="6986"/>
                    </a:lnTo>
                    <a:lnTo>
                      <a:pt x="5154" y="7084"/>
                    </a:lnTo>
                    <a:lnTo>
                      <a:pt x="5251" y="7230"/>
                    </a:lnTo>
                    <a:lnTo>
                      <a:pt x="5325" y="7401"/>
                    </a:lnTo>
                    <a:lnTo>
                      <a:pt x="5374" y="7572"/>
                    </a:lnTo>
                    <a:lnTo>
                      <a:pt x="5398" y="7767"/>
                    </a:lnTo>
                    <a:lnTo>
                      <a:pt x="5374" y="7963"/>
                    </a:lnTo>
                    <a:lnTo>
                      <a:pt x="5325" y="8134"/>
                    </a:lnTo>
                    <a:lnTo>
                      <a:pt x="5251" y="8305"/>
                    </a:lnTo>
                    <a:lnTo>
                      <a:pt x="5154" y="8451"/>
                    </a:lnTo>
                    <a:lnTo>
                      <a:pt x="5007" y="8549"/>
                    </a:lnTo>
                    <a:lnTo>
                      <a:pt x="4861" y="8647"/>
                    </a:lnTo>
                    <a:lnTo>
                      <a:pt x="4690" y="8696"/>
                    </a:lnTo>
                    <a:lnTo>
                      <a:pt x="4519" y="8720"/>
                    </a:lnTo>
                    <a:lnTo>
                      <a:pt x="4348" y="8696"/>
                    </a:lnTo>
                    <a:lnTo>
                      <a:pt x="4177" y="8647"/>
                    </a:lnTo>
                    <a:lnTo>
                      <a:pt x="4030" y="8549"/>
                    </a:lnTo>
                    <a:lnTo>
                      <a:pt x="3884" y="8451"/>
                    </a:lnTo>
                    <a:lnTo>
                      <a:pt x="3786" y="8305"/>
                    </a:lnTo>
                    <a:lnTo>
                      <a:pt x="3713" y="8134"/>
                    </a:lnTo>
                    <a:lnTo>
                      <a:pt x="3664" y="7963"/>
                    </a:lnTo>
                    <a:lnTo>
                      <a:pt x="3640" y="7767"/>
                    </a:lnTo>
                    <a:lnTo>
                      <a:pt x="3664" y="7572"/>
                    </a:lnTo>
                    <a:lnTo>
                      <a:pt x="3713" y="7401"/>
                    </a:lnTo>
                    <a:lnTo>
                      <a:pt x="3786" y="7230"/>
                    </a:lnTo>
                    <a:lnTo>
                      <a:pt x="3884" y="7084"/>
                    </a:lnTo>
                    <a:lnTo>
                      <a:pt x="4030" y="6986"/>
                    </a:lnTo>
                    <a:lnTo>
                      <a:pt x="4177" y="6888"/>
                    </a:lnTo>
                    <a:lnTo>
                      <a:pt x="4348" y="6839"/>
                    </a:lnTo>
                    <a:lnTo>
                      <a:pt x="4519" y="6815"/>
                    </a:lnTo>
                    <a:close/>
                    <a:moveTo>
                      <a:pt x="10771" y="6815"/>
                    </a:moveTo>
                    <a:lnTo>
                      <a:pt x="10942" y="6839"/>
                    </a:lnTo>
                    <a:lnTo>
                      <a:pt x="11113" y="6888"/>
                    </a:lnTo>
                    <a:lnTo>
                      <a:pt x="11260" y="6986"/>
                    </a:lnTo>
                    <a:lnTo>
                      <a:pt x="11406" y="7084"/>
                    </a:lnTo>
                    <a:lnTo>
                      <a:pt x="11504" y="7230"/>
                    </a:lnTo>
                    <a:lnTo>
                      <a:pt x="11577" y="7401"/>
                    </a:lnTo>
                    <a:lnTo>
                      <a:pt x="11626" y="7572"/>
                    </a:lnTo>
                    <a:lnTo>
                      <a:pt x="11650" y="7767"/>
                    </a:lnTo>
                    <a:lnTo>
                      <a:pt x="11626" y="7963"/>
                    </a:lnTo>
                    <a:lnTo>
                      <a:pt x="11577" y="8134"/>
                    </a:lnTo>
                    <a:lnTo>
                      <a:pt x="11504" y="8305"/>
                    </a:lnTo>
                    <a:lnTo>
                      <a:pt x="11406" y="8451"/>
                    </a:lnTo>
                    <a:lnTo>
                      <a:pt x="11260" y="8549"/>
                    </a:lnTo>
                    <a:lnTo>
                      <a:pt x="11113" y="8647"/>
                    </a:lnTo>
                    <a:lnTo>
                      <a:pt x="10942" y="8696"/>
                    </a:lnTo>
                    <a:lnTo>
                      <a:pt x="10771" y="8720"/>
                    </a:lnTo>
                    <a:lnTo>
                      <a:pt x="10600" y="8696"/>
                    </a:lnTo>
                    <a:lnTo>
                      <a:pt x="10429" y="8647"/>
                    </a:lnTo>
                    <a:lnTo>
                      <a:pt x="10283" y="8549"/>
                    </a:lnTo>
                    <a:lnTo>
                      <a:pt x="10136" y="8451"/>
                    </a:lnTo>
                    <a:lnTo>
                      <a:pt x="10038" y="8305"/>
                    </a:lnTo>
                    <a:lnTo>
                      <a:pt x="9965" y="8134"/>
                    </a:lnTo>
                    <a:lnTo>
                      <a:pt x="9916" y="7963"/>
                    </a:lnTo>
                    <a:lnTo>
                      <a:pt x="9892" y="7767"/>
                    </a:lnTo>
                    <a:lnTo>
                      <a:pt x="9916" y="7572"/>
                    </a:lnTo>
                    <a:lnTo>
                      <a:pt x="9965" y="7401"/>
                    </a:lnTo>
                    <a:lnTo>
                      <a:pt x="10038" y="7230"/>
                    </a:lnTo>
                    <a:lnTo>
                      <a:pt x="10136" y="7084"/>
                    </a:lnTo>
                    <a:lnTo>
                      <a:pt x="10283" y="6986"/>
                    </a:lnTo>
                    <a:lnTo>
                      <a:pt x="10429" y="6888"/>
                    </a:lnTo>
                    <a:lnTo>
                      <a:pt x="10600" y="6839"/>
                    </a:lnTo>
                    <a:lnTo>
                      <a:pt x="10771" y="6815"/>
                    </a:lnTo>
                    <a:close/>
                    <a:moveTo>
                      <a:pt x="7645" y="10063"/>
                    </a:moveTo>
                    <a:lnTo>
                      <a:pt x="8207" y="10112"/>
                    </a:lnTo>
                    <a:lnTo>
                      <a:pt x="8768" y="10185"/>
                    </a:lnTo>
                    <a:lnTo>
                      <a:pt x="9281" y="10307"/>
                    </a:lnTo>
                    <a:lnTo>
                      <a:pt x="9819" y="10503"/>
                    </a:lnTo>
                    <a:lnTo>
                      <a:pt x="10307" y="10747"/>
                    </a:lnTo>
                    <a:lnTo>
                      <a:pt x="10796" y="11016"/>
                    </a:lnTo>
                    <a:lnTo>
                      <a:pt x="11235" y="11358"/>
                    </a:lnTo>
                    <a:lnTo>
                      <a:pt x="11650" y="11724"/>
                    </a:lnTo>
                    <a:lnTo>
                      <a:pt x="11699" y="11797"/>
                    </a:lnTo>
                    <a:lnTo>
                      <a:pt x="11748" y="11895"/>
                    </a:lnTo>
                    <a:lnTo>
                      <a:pt x="11772" y="11993"/>
                    </a:lnTo>
                    <a:lnTo>
                      <a:pt x="11797" y="12066"/>
                    </a:lnTo>
                    <a:lnTo>
                      <a:pt x="11772" y="12164"/>
                    </a:lnTo>
                    <a:lnTo>
                      <a:pt x="11748" y="12261"/>
                    </a:lnTo>
                    <a:lnTo>
                      <a:pt x="11699" y="12335"/>
                    </a:lnTo>
                    <a:lnTo>
                      <a:pt x="11650" y="12432"/>
                    </a:lnTo>
                    <a:lnTo>
                      <a:pt x="11577" y="12481"/>
                    </a:lnTo>
                    <a:lnTo>
                      <a:pt x="11479" y="12530"/>
                    </a:lnTo>
                    <a:lnTo>
                      <a:pt x="11406" y="12554"/>
                    </a:lnTo>
                    <a:lnTo>
                      <a:pt x="11211" y="12554"/>
                    </a:lnTo>
                    <a:lnTo>
                      <a:pt x="11113" y="12530"/>
                    </a:lnTo>
                    <a:lnTo>
                      <a:pt x="11040" y="12481"/>
                    </a:lnTo>
                    <a:lnTo>
                      <a:pt x="10966" y="12432"/>
                    </a:lnTo>
                    <a:lnTo>
                      <a:pt x="10600" y="12115"/>
                    </a:lnTo>
                    <a:lnTo>
                      <a:pt x="10234" y="11846"/>
                    </a:lnTo>
                    <a:lnTo>
                      <a:pt x="9843" y="11602"/>
                    </a:lnTo>
                    <a:lnTo>
                      <a:pt x="9428" y="11406"/>
                    </a:lnTo>
                    <a:lnTo>
                      <a:pt x="9013" y="11260"/>
                    </a:lnTo>
                    <a:lnTo>
                      <a:pt x="8573" y="11138"/>
                    </a:lnTo>
                    <a:lnTo>
                      <a:pt x="8109" y="11065"/>
                    </a:lnTo>
                    <a:lnTo>
                      <a:pt x="7645" y="11040"/>
                    </a:lnTo>
                    <a:lnTo>
                      <a:pt x="7181" y="11065"/>
                    </a:lnTo>
                    <a:lnTo>
                      <a:pt x="6717" y="11138"/>
                    </a:lnTo>
                    <a:lnTo>
                      <a:pt x="6277" y="11260"/>
                    </a:lnTo>
                    <a:lnTo>
                      <a:pt x="5862" y="11406"/>
                    </a:lnTo>
                    <a:lnTo>
                      <a:pt x="5447" y="11602"/>
                    </a:lnTo>
                    <a:lnTo>
                      <a:pt x="5056" y="11846"/>
                    </a:lnTo>
                    <a:lnTo>
                      <a:pt x="4690" y="12115"/>
                    </a:lnTo>
                    <a:lnTo>
                      <a:pt x="4323" y="12432"/>
                    </a:lnTo>
                    <a:lnTo>
                      <a:pt x="4250" y="12481"/>
                    </a:lnTo>
                    <a:lnTo>
                      <a:pt x="4177" y="12530"/>
                    </a:lnTo>
                    <a:lnTo>
                      <a:pt x="4079" y="12554"/>
                    </a:lnTo>
                    <a:lnTo>
                      <a:pt x="3884" y="12554"/>
                    </a:lnTo>
                    <a:lnTo>
                      <a:pt x="3811" y="12530"/>
                    </a:lnTo>
                    <a:lnTo>
                      <a:pt x="3713" y="12481"/>
                    </a:lnTo>
                    <a:lnTo>
                      <a:pt x="3640" y="12432"/>
                    </a:lnTo>
                    <a:lnTo>
                      <a:pt x="3591" y="12335"/>
                    </a:lnTo>
                    <a:lnTo>
                      <a:pt x="3542" y="12261"/>
                    </a:lnTo>
                    <a:lnTo>
                      <a:pt x="3517" y="12164"/>
                    </a:lnTo>
                    <a:lnTo>
                      <a:pt x="3493" y="12066"/>
                    </a:lnTo>
                    <a:lnTo>
                      <a:pt x="3517" y="11993"/>
                    </a:lnTo>
                    <a:lnTo>
                      <a:pt x="3542" y="11895"/>
                    </a:lnTo>
                    <a:lnTo>
                      <a:pt x="3591" y="11797"/>
                    </a:lnTo>
                    <a:lnTo>
                      <a:pt x="3640" y="11724"/>
                    </a:lnTo>
                    <a:lnTo>
                      <a:pt x="4055" y="11358"/>
                    </a:lnTo>
                    <a:lnTo>
                      <a:pt x="4494" y="11016"/>
                    </a:lnTo>
                    <a:lnTo>
                      <a:pt x="4983" y="10747"/>
                    </a:lnTo>
                    <a:lnTo>
                      <a:pt x="5471" y="10503"/>
                    </a:lnTo>
                    <a:lnTo>
                      <a:pt x="6009" y="10307"/>
                    </a:lnTo>
                    <a:lnTo>
                      <a:pt x="6521" y="10185"/>
                    </a:lnTo>
                    <a:lnTo>
                      <a:pt x="7083" y="10112"/>
                    </a:lnTo>
                    <a:lnTo>
                      <a:pt x="7645" y="10063"/>
                    </a:lnTo>
                    <a:close/>
                    <a:moveTo>
                      <a:pt x="7254" y="1"/>
                    </a:moveTo>
                    <a:lnTo>
                      <a:pt x="6863" y="50"/>
                    </a:lnTo>
                    <a:lnTo>
                      <a:pt x="6473" y="99"/>
                    </a:lnTo>
                    <a:lnTo>
                      <a:pt x="6106" y="147"/>
                    </a:lnTo>
                    <a:lnTo>
                      <a:pt x="5740" y="245"/>
                    </a:lnTo>
                    <a:lnTo>
                      <a:pt x="5374" y="343"/>
                    </a:lnTo>
                    <a:lnTo>
                      <a:pt x="5007" y="465"/>
                    </a:lnTo>
                    <a:lnTo>
                      <a:pt x="4665" y="611"/>
                    </a:lnTo>
                    <a:lnTo>
                      <a:pt x="4323" y="758"/>
                    </a:lnTo>
                    <a:lnTo>
                      <a:pt x="4006" y="929"/>
                    </a:lnTo>
                    <a:lnTo>
                      <a:pt x="3688" y="1100"/>
                    </a:lnTo>
                    <a:lnTo>
                      <a:pt x="3371" y="1295"/>
                    </a:lnTo>
                    <a:lnTo>
                      <a:pt x="3078" y="1515"/>
                    </a:lnTo>
                    <a:lnTo>
                      <a:pt x="2785" y="1735"/>
                    </a:lnTo>
                    <a:lnTo>
                      <a:pt x="2516" y="1979"/>
                    </a:lnTo>
                    <a:lnTo>
                      <a:pt x="2247" y="2248"/>
                    </a:lnTo>
                    <a:lnTo>
                      <a:pt x="1979" y="2516"/>
                    </a:lnTo>
                    <a:lnTo>
                      <a:pt x="1735" y="2785"/>
                    </a:lnTo>
                    <a:lnTo>
                      <a:pt x="1515" y="3078"/>
                    </a:lnTo>
                    <a:lnTo>
                      <a:pt x="1295" y="3371"/>
                    </a:lnTo>
                    <a:lnTo>
                      <a:pt x="1100" y="3689"/>
                    </a:lnTo>
                    <a:lnTo>
                      <a:pt x="929" y="4006"/>
                    </a:lnTo>
                    <a:lnTo>
                      <a:pt x="758" y="4324"/>
                    </a:lnTo>
                    <a:lnTo>
                      <a:pt x="611" y="4666"/>
                    </a:lnTo>
                    <a:lnTo>
                      <a:pt x="465" y="5008"/>
                    </a:lnTo>
                    <a:lnTo>
                      <a:pt x="342" y="5374"/>
                    </a:lnTo>
                    <a:lnTo>
                      <a:pt x="245" y="5740"/>
                    </a:lnTo>
                    <a:lnTo>
                      <a:pt x="147" y="6107"/>
                    </a:lnTo>
                    <a:lnTo>
                      <a:pt x="98" y="6473"/>
                    </a:lnTo>
                    <a:lnTo>
                      <a:pt x="49" y="6864"/>
                    </a:lnTo>
                    <a:lnTo>
                      <a:pt x="1" y="7255"/>
                    </a:lnTo>
                    <a:lnTo>
                      <a:pt x="1" y="7645"/>
                    </a:lnTo>
                    <a:lnTo>
                      <a:pt x="1" y="8036"/>
                    </a:lnTo>
                    <a:lnTo>
                      <a:pt x="49" y="8427"/>
                    </a:lnTo>
                    <a:lnTo>
                      <a:pt x="98" y="8818"/>
                    </a:lnTo>
                    <a:lnTo>
                      <a:pt x="147" y="9184"/>
                    </a:lnTo>
                    <a:lnTo>
                      <a:pt x="245" y="9550"/>
                    </a:lnTo>
                    <a:lnTo>
                      <a:pt x="342" y="9917"/>
                    </a:lnTo>
                    <a:lnTo>
                      <a:pt x="465" y="10283"/>
                    </a:lnTo>
                    <a:lnTo>
                      <a:pt x="611" y="10625"/>
                    </a:lnTo>
                    <a:lnTo>
                      <a:pt x="758" y="10967"/>
                    </a:lnTo>
                    <a:lnTo>
                      <a:pt x="929" y="11284"/>
                    </a:lnTo>
                    <a:lnTo>
                      <a:pt x="1100" y="11602"/>
                    </a:lnTo>
                    <a:lnTo>
                      <a:pt x="1295" y="11919"/>
                    </a:lnTo>
                    <a:lnTo>
                      <a:pt x="1515" y="12212"/>
                    </a:lnTo>
                    <a:lnTo>
                      <a:pt x="1735" y="12506"/>
                    </a:lnTo>
                    <a:lnTo>
                      <a:pt x="1979" y="12774"/>
                    </a:lnTo>
                    <a:lnTo>
                      <a:pt x="2247" y="13043"/>
                    </a:lnTo>
                    <a:lnTo>
                      <a:pt x="2516" y="13311"/>
                    </a:lnTo>
                    <a:lnTo>
                      <a:pt x="2785" y="13556"/>
                    </a:lnTo>
                    <a:lnTo>
                      <a:pt x="3078" y="13776"/>
                    </a:lnTo>
                    <a:lnTo>
                      <a:pt x="3371" y="13995"/>
                    </a:lnTo>
                    <a:lnTo>
                      <a:pt x="3688" y="14191"/>
                    </a:lnTo>
                    <a:lnTo>
                      <a:pt x="4006" y="14362"/>
                    </a:lnTo>
                    <a:lnTo>
                      <a:pt x="4323" y="14533"/>
                    </a:lnTo>
                    <a:lnTo>
                      <a:pt x="4665" y="14679"/>
                    </a:lnTo>
                    <a:lnTo>
                      <a:pt x="5007" y="14826"/>
                    </a:lnTo>
                    <a:lnTo>
                      <a:pt x="5374" y="14948"/>
                    </a:lnTo>
                    <a:lnTo>
                      <a:pt x="5740" y="15046"/>
                    </a:lnTo>
                    <a:lnTo>
                      <a:pt x="6106" y="15143"/>
                    </a:lnTo>
                    <a:lnTo>
                      <a:pt x="6473" y="15192"/>
                    </a:lnTo>
                    <a:lnTo>
                      <a:pt x="6863" y="15241"/>
                    </a:lnTo>
                    <a:lnTo>
                      <a:pt x="7254" y="15290"/>
                    </a:lnTo>
                    <a:lnTo>
                      <a:pt x="8036" y="15290"/>
                    </a:lnTo>
                    <a:lnTo>
                      <a:pt x="8426" y="15241"/>
                    </a:lnTo>
                    <a:lnTo>
                      <a:pt x="8817" y="15192"/>
                    </a:lnTo>
                    <a:lnTo>
                      <a:pt x="9184" y="15143"/>
                    </a:lnTo>
                    <a:lnTo>
                      <a:pt x="9550" y="15046"/>
                    </a:lnTo>
                    <a:lnTo>
                      <a:pt x="9916" y="14948"/>
                    </a:lnTo>
                    <a:lnTo>
                      <a:pt x="10283" y="14826"/>
                    </a:lnTo>
                    <a:lnTo>
                      <a:pt x="10625" y="14679"/>
                    </a:lnTo>
                    <a:lnTo>
                      <a:pt x="10966" y="14533"/>
                    </a:lnTo>
                    <a:lnTo>
                      <a:pt x="11284" y="14362"/>
                    </a:lnTo>
                    <a:lnTo>
                      <a:pt x="11601" y="14191"/>
                    </a:lnTo>
                    <a:lnTo>
                      <a:pt x="11919" y="13995"/>
                    </a:lnTo>
                    <a:lnTo>
                      <a:pt x="12212" y="13776"/>
                    </a:lnTo>
                    <a:lnTo>
                      <a:pt x="12505" y="13556"/>
                    </a:lnTo>
                    <a:lnTo>
                      <a:pt x="12774" y="13311"/>
                    </a:lnTo>
                    <a:lnTo>
                      <a:pt x="13042" y="13043"/>
                    </a:lnTo>
                    <a:lnTo>
                      <a:pt x="13311" y="12774"/>
                    </a:lnTo>
                    <a:lnTo>
                      <a:pt x="13555" y="12506"/>
                    </a:lnTo>
                    <a:lnTo>
                      <a:pt x="13775" y="12212"/>
                    </a:lnTo>
                    <a:lnTo>
                      <a:pt x="13995" y="11919"/>
                    </a:lnTo>
                    <a:lnTo>
                      <a:pt x="14190" y="11602"/>
                    </a:lnTo>
                    <a:lnTo>
                      <a:pt x="14361" y="11284"/>
                    </a:lnTo>
                    <a:lnTo>
                      <a:pt x="14532" y="10967"/>
                    </a:lnTo>
                    <a:lnTo>
                      <a:pt x="14679" y="10625"/>
                    </a:lnTo>
                    <a:lnTo>
                      <a:pt x="14825" y="10283"/>
                    </a:lnTo>
                    <a:lnTo>
                      <a:pt x="14947" y="9917"/>
                    </a:lnTo>
                    <a:lnTo>
                      <a:pt x="15045" y="9550"/>
                    </a:lnTo>
                    <a:lnTo>
                      <a:pt x="15143" y="9184"/>
                    </a:lnTo>
                    <a:lnTo>
                      <a:pt x="15192" y="8818"/>
                    </a:lnTo>
                    <a:lnTo>
                      <a:pt x="15241" y="8427"/>
                    </a:lnTo>
                    <a:lnTo>
                      <a:pt x="15289" y="8036"/>
                    </a:lnTo>
                    <a:lnTo>
                      <a:pt x="15289" y="7645"/>
                    </a:lnTo>
                    <a:lnTo>
                      <a:pt x="15289" y="7255"/>
                    </a:lnTo>
                    <a:lnTo>
                      <a:pt x="15241" y="6864"/>
                    </a:lnTo>
                    <a:lnTo>
                      <a:pt x="15192" y="6473"/>
                    </a:lnTo>
                    <a:lnTo>
                      <a:pt x="15143" y="6107"/>
                    </a:lnTo>
                    <a:lnTo>
                      <a:pt x="15045" y="5740"/>
                    </a:lnTo>
                    <a:lnTo>
                      <a:pt x="14947" y="5374"/>
                    </a:lnTo>
                    <a:lnTo>
                      <a:pt x="14825" y="5008"/>
                    </a:lnTo>
                    <a:lnTo>
                      <a:pt x="14679" y="4666"/>
                    </a:lnTo>
                    <a:lnTo>
                      <a:pt x="14532" y="4324"/>
                    </a:lnTo>
                    <a:lnTo>
                      <a:pt x="14361" y="4006"/>
                    </a:lnTo>
                    <a:lnTo>
                      <a:pt x="14190" y="3689"/>
                    </a:lnTo>
                    <a:lnTo>
                      <a:pt x="13995" y="3371"/>
                    </a:lnTo>
                    <a:lnTo>
                      <a:pt x="13775" y="3078"/>
                    </a:lnTo>
                    <a:lnTo>
                      <a:pt x="13555" y="2785"/>
                    </a:lnTo>
                    <a:lnTo>
                      <a:pt x="13311" y="2516"/>
                    </a:lnTo>
                    <a:lnTo>
                      <a:pt x="13042" y="2248"/>
                    </a:lnTo>
                    <a:lnTo>
                      <a:pt x="12774" y="1979"/>
                    </a:lnTo>
                    <a:lnTo>
                      <a:pt x="12505" y="1735"/>
                    </a:lnTo>
                    <a:lnTo>
                      <a:pt x="12212" y="1515"/>
                    </a:lnTo>
                    <a:lnTo>
                      <a:pt x="11919" y="1295"/>
                    </a:lnTo>
                    <a:lnTo>
                      <a:pt x="11601" y="1100"/>
                    </a:lnTo>
                    <a:lnTo>
                      <a:pt x="11284" y="929"/>
                    </a:lnTo>
                    <a:lnTo>
                      <a:pt x="10966" y="758"/>
                    </a:lnTo>
                    <a:lnTo>
                      <a:pt x="10625" y="611"/>
                    </a:lnTo>
                    <a:lnTo>
                      <a:pt x="10283" y="465"/>
                    </a:lnTo>
                    <a:lnTo>
                      <a:pt x="9916" y="343"/>
                    </a:lnTo>
                    <a:lnTo>
                      <a:pt x="9550" y="245"/>
                    </a:lnTo>
                    <a:lnTo>
                      <a:pt x="9184" y="147"/>
                    </a:lnTo>
                    <a:lnTo>
                      <a:pt x="8817" y="99"/>
                    </a:lnTo>
                    <a:lnTo>
                      <a:pt x="8426" y="50"/>
                    </a:lnTo>
                    <a:lnTo>
                      <a:pt x="8036" y="1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18192712" y="6893266"/>
              <a:ext cx="324640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 smtClean="0">
                  <a:latin typeface="Franklin Gothic Medium Cond" panose="020B0606030402020204" pitchFamily="34" charset="0"/>
                </a:rPr>
                <a:t>НЕДОВОЛЬНЫЙ</a:t>
              </a:r>
              <a:endParaRPr lang="ru-RU" sz="4000" dirty="0">
                <a:latin typeface="Franklin Gothic Medium Cond" panose="020B0606030402020204" pitchFamily="34" charset="0"/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786091" y="8497526"/>
            <a:ext cx="6920428" cy="4158012"/>
            <a:chOff x="786091" y="8497526"/>
            <a:chExt cx="6920428" cy="4158012"/>
          </a:xfrm>
        </p:grpSpPr>
        <p:grpSp>
          <p:nvGrpSpPr>
            <p:cNvPr id="50" name="Группа 49"/>
            <p:cNvGrpSpPr/>
            <p:nvPr/>
          </p:nvGrpSpPr>
          <p:grpSpPr>
            <a:xfrm>
              <a:off x="786091" y="8497526"/>
              <a:ext cx="6920428" cy="4158012"/>
              <a:chOff x="786091" y="8497526"/>
              <a:chExt cx="6920428" cy="4158012"/>
            </a:xfrm>
          </p:grpSpPr>
          <p:sp>
            <p:nvSpPr>
              <p:cNvPr id="41" name="Прямоугольник 40"/>
              <p:cNvSpPr/>
              <p:nvPr/>
            </p:nvSpPr>
            <p:spPr>
              <a:xfrm>
                <a:off x="786091" y="8497526"/>
                <a:ext cx="6920428" cy="415801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rgbClr val="FFFF0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Google Shape;1244;p38"/>
              <p:cNvSpPr/>
              <p:nvPr/>
            </p:nvSpPr>
            <p:spPr>
              <a:xfrm>
                <a:off x="2927867" y="8654901"/>
                <a:ext cx="2636875" cy="2955850"/>
              </a:xfrm>
              <a:custGeom>
                <a:avLst/>
                <a:gdLst/>
                <a:ahLst/>
                <a:cxnLst/>
                <a:rect l="l" t="t" r="r" b="b"/>
                <a:pathLst>
                  <a:path w="16169" h="7133" extrusionOk="0">
                    <a:moveTo>
                      <a:pt x="7742" y="1"/>
                    </a:moveTo>
                    <a:lnTo>
                      <a:pt x="5007" y="3444"/>
                    </a:lnTo>
                    <a:lnTo>
                      <a:pt x="464" y="1784"/>
                    </a:lnTo>
                    <a:lnTo>
                      <a:pt x="366" y="1881"/>
                    </a:lnTo>
                    <a:lnTo>
                      <a:pt x="244" y="1979"/>
                    </a:lnTo>
                    <a:lnTo>
                      <a:pt x="122" y="2052"/>
                    </a:lnTo>
                    <a:lnTo>
                      <a:pt x="0" y="2101"/>
                    </a:lnTo>
                    <a:lnTo>
                      <a:pt x="1465" y="7132"/>
                    </a:lnTo>
                    <a:lnTo>
                      <a:pt x="14703" y="7132"/>
                    </a:lnTo>
                    <a:lnTo>
                      <a:pt x="16168" y="2101"/>
                    </a:lnTo>
                    <a:lnTo>
                      <a:pt x="16046" y="2052"/>
                    </a:lnTo>
                    <a:lnTo>
                      <a:pt x="15924" y="1979"/>
                    </a:lnTo>
                    <a:lnTo>
                      <a:pt x="15802" y="1881"/>
                    </a:lnTo>
                    <a:lnTo>
                      <a:pt x="15704" y="1784"/>
                    </a:lnTo>
                    <a:lnTo>
                      <a:pt x="11161" y="3444"/>
                    </a:lnTo>
                    <a:lnTo>
                      <a:pt x="8426" y="1"/>
                    </a:lnTo>
                    <a:lnTo>
                      <a:pt x="8255" y="25"/>
                    </a:lnTo>
                    <a:lnTo>
                      <a:pt x="7913" y="25"/>
                    </a:lnTo>
                    <a:lnTo>
                      <a:pt x="7742" y="1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57" name="TextBox 56"/>
            <p:cNvSpPr txBox="1"/>
            <p:nvPr/>
          </p:nvSpPr>
          <p:spPr>
            <a:xfrm>
              <a:off x="2689531" y="11916030"/>
              <a:ext cx="31135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 smtClean="0">
                  <a:latin typeface="Franklin Gothic Medium Cond" panose="020B0606030402020204" pitchFamily="34" charset="0"/>
                </a:rPr>
                <a:t>БЕЗУПРЕЧНЫЙ</a:t>
              </a:r>
              <a:endParaRPr lang="ru-RU" sz="4000" dirty="0">
                <a:latin typeface="Franklin Gothic Medium Cond" panose="020B0606030402020204" pitchFamily="34" charset="0"/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8568590" y="8497526"/>
            <a:ext cx="6920428" cy="4158012"/>
            <a:chOff x="8568590" y="8497526"/>
            <a:chExt cx="6920428" cy="4158012"/>
          </a:xfrm>
        </p:grpSpPr>
        <p:grpSp>
          <p:nvGrpSpPr>
            <p:cNvPr id="51" name="Группа 50"/>
            <p:cNvGrpSpPr/>
            <p:nvPr/>
          </p:nvGrpSpPr>
          <p:grpSpPr>
            <a:xfrm>
              <a:off x="8568590" y="8497526"/>
              <a:ext cx="6920428" cy="4158012"/>
              <a:chOff x="8568590" y="8497526"/>
              <a:chExt cx="6920428" cy="4158012"/>
            </a:xfrm>
          </p:grpSpPr>
          <p:sp>
            <p:nvSpPr>
              <p:cNvPr id="40" name="Прямоугольник 39"/>
              <p:cNvSpPr/>
              <p:nvPr/>
            </p:nvSpPr>
            <p:spPr>
              <a:xfrm>
                <a:off x="8568590" y="8497526"/>
                <a:ext cx="6920428" cy="415801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rgbClr val="FFFF0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pic>
            <p:nvPicPr>
              <p:cNvPr id="46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198300" y="8855304"/>
                <a:ext cx="3661007" cy="27554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58" name="TextBox 57"/>
            <p:cNvSpPr txBox="1"/>
            <p:nvPr/>
          </p:nvSpPr>
          <p:spPr>
            <a:xfrm>
              <a:off x="10726555" y="11916030"/>
              <a:ext cx="256724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 smtClean="0">
                  <a:latin typeface="Franklin Gothic Medium Cond" panose="020B0606030402020204" pitchFamily="34" charset="0"/>
                </a:rPr>
                <a:t>ТРУСЛИВЫЙ</a:t>
              </a:r>
              <a:endParaRPr lang="ru-RU" sz="4000" dirty="0">
                <a:latin typeface="Franklin Gothic Medium Cond" panose="020B0606030402020204" pitchFamily="34" charset="0"/>
              </a:endParaRPr>
            </a:p>
          </p:txBody>
        </p:sp>
      </p:grpSp>
      <p:grpSp>
        <p:nvGrpSpPr>
          <p:cNvPr id="4096" name="Группа 4095"/>
          <p:cNvGrpSpPr/>
          <p:nvPr/>
        </p:nvGrpSpPr>
        <p:grpSpPr>
          <a:xfrm>
            <a:off x="16355699" y="8497526"/>
            <a:ext cx="6920428" cy="4158012"/>
            <a:chOff x="16355699" y="8497526"/>
            <a:chExt cx="6920428" cy="4158012"/>
          </a:xfrm>
        </p:grpSpPr>
        <p:grpSp>
          <p:nvGrpSpPr>
            <p:cNvPr id="52" name="Группа 51"/>
            <p:cNvGrpSpPr/>
            <p:nvPr/>
          </p:nvGrpSpPr>
          <p:grpSpPr>
            <a:xfrm>
              <a:off x="16355699" y="8497526"/>
              <a:ext cx="6920428" cy="4158012"/>
              <a:chOff x="16355699" y="8497526"/>
              <a:chExt cx="6920428" cy="4158012"/>
            </a:xfrm>
          </p:grpSpPr>
          <p:sp>
            <p:nvSpPr>
              <p:cNvPr id="39" name="Прямоугольник 38"/>
              <p:cNvSpPr/>
              <p:nvPr/>
            </p:nvSpPr>
            <p:spPr>
              <a:xfrm>
                <a:off x="16355699" y="8497526"/>
                <a:ext cx="6920428" cy="415801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rgbClr val="FFFF0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grpSp>
            <p:nvGrpSpPr>
              <p:cNvPr id="47" name="Google Shape;1297;p38"/>
              <p:cNvGrpSpPr/>
              <p:nvPr/>
            </p:nvGrpSpPr>
            <p:grpSpPr>
              <a:xfrm>
                <a:off x="17766496" y="8855304"/>
                <a:ext cx="3955311" cy="2755446"/>
                <a:chOff x="3241525" y="3039450"/>
                <a:chExt cx="494600" cy="312625"/>
              </a:xfrm>
              <a:solidFill>
                <a:srgbClr val="0070C0"/>
              </a:solidFill>
            </p:grpSpPr>
            <p:sp>
              <p:nvSpPr>
                <p:cNvPr id="48" name="Google Shape;1298;p38"/>
                <p:cNvSpPr/>
                <p:nvPr/>
              </p:nvSpPr>
              <p:spPr>
                <a:xfrm>
                  <a:off x="3241525" y="3039450"/>
                  <a:ext cx="494600" cy="31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84" h="12505" extrusionOk="0">
                      <a:moveTo>
                        <a:pt x="9892" y="977"/>
                      </a:moveTo>
                      <a:lnTo>
                        <a:pt x="10356" y="1001"/>
                      </a:lnTo>
                      <a:lnTo>
                        <a:pt x="10796" y="1050"/>
                      </a:lnTo>
                      <a:lnTo>
                        <a:pt x="11235" y="1124"/>
                      </a:lnTo>
                      <a:lnTo>
                        <a:pt x="11675" y="1221"/>
                      </a:lnTo>
                      <a:lnTo>
                        <a:pt x="12090" y="1343"/>
                      </a:lnTo>
                      <a:lnTo>
                        <a:pt x="12505" y="1490"/>
                      </a:lnTo>
                      <a:lnTo>
                        <a:pt x="12920" y="1661"/>
                      </a:lnTo>
                      <a:lnTo>
                        <a:pt x="13311" y="1832"/>
                      </a:lnTo>
                      <a:lnTo>
                        <a:pt x="13702" y="2027"/>
                      </a:lnTo>
                      <a:lnTo>
                        <a:pt x="14068" y="2223"/>
                      </a:lnTo>
                      <a:lnTo>
                        <a:pt x="14752" y="2662"/>
                      </a:lnTo>
                      <a:lnTo>
                        <a:pt x="15412" y="3126"/>
                      </a:lnTo>
                      <a:lnTo>
                        <a:pt x="15973" y="3590"/>
                      </a:lnTo>
                      <a:lnTo>
                        <a:pt x="16462" y="4005"/>
                      </a:lnTo>
                      <a:lnTo>
                        <a:pt x="16901" y="4421"/>
                      </a:lnTo>
                      <a:lnTo>
                        <a:pt x="17292" y="4811"/>
                      </a:lnTo>
                      <a:lnTo>
                        <a:pt x="17634" y="5178"/>
                      </a:lnTo>
                      <a:lnTo>
                        <a:pt x="18196" y="5813"/>
                      </a:lnTo>
                      <a:lnTo>
                        <a:pt x="18562" y="6252"/>
                      </a:lnTo>
                      <a:lnTo>
                        <a:pt x="18196" y="6692"/>
                      </a:lnTo>
                      <a:lnTo>
                        <a:pt x="17634" y="7327"/>
                      </a:lnTo>
                      <a:lnTo>
                        <a:pt x="17292" y="7693"/>
                      </a:lnTo>
                      <a:lnTo>
                        <a:pt x="16901" y="8084"/>
                      </a:lnTo>
                      <a:lnTo>
                        <a:pt x="16462" y="8499"/>
                      </a:lnTo>
                      <a:lnTo>
                        <a:pt x="15973" y="8915"/>
                      </a:lnTo>
                      <a:lnTo>
                        <a:pt x="15412" y="9379"/>
                      </a:lnTo>
                      <a:lnTo>
                        <a:pt x="14752" y="9843"/>
                      </a:lnTo>
                      <a:lnTo>
                        <a:pt x="14068" y="10282"/>
                      </a:lnTo>
                      <a:lnTo>
                        <a:pt x="13702" y="10478"/>
                      </a:lnTo>
                      <a:lnTo>
                        <a:pt x="13311" y="10673"/>
                      </a:lnTo>
                      <a:lnTo>
                        <a:pt x="12920" y="10844"/>
                      </a:lnTo>
                      <a:lnTo>
                        <a:pt x="12505" y="11015"/>
                      </a:lnTo>
                      <a:lnTo>
                        <a:pt x="12090" y="11161"/>
                      </a:lnTo>
                      <a:lnTo>
                        <a:pt x="11675" y="11284"/>
                      </a:lnTo>
                      <a:lnTo>
                        <a:pt x="11235" y="11381"/>
                      </a:lnTo>
                      <a:lnTo>
                        <a:pt x="10796" y="11455"/>
                      </a:lnTo>
                      <a:lnTo>
                        <a:pt x="10356" y="11503"/>
                      </a:lnTo>
                      <a:lnTo>
                        <a:pt x="9892" y="11528"/>
                      </a:lnTo>
                      <a:lnTo>
                        <a:pt x="9477" y="11528"/>
                      </a:lnTo>
                      <a:lnTo>
                        <a:pt x="9086" y="11479"/>
                      </a:lnTo>
                      <a:lnTo>
                        <a:pt x="8695" y="11430"/>
                      </a:lnTo>
                      <a:lnTo>
                        <a:pt x="8304" y="11332"/>
                      </a:lnTo>
                      <a:lnTo>
                        <a:pt x="7914" y="11235"/>
                      </a:lnTo>
                      <a:lnTo>
                        <a:pt x="7523" y="11113"/>
                      </a:lnTo>
                      <a:lnTo>
                        <a:pt x="7157" y="10990"/>
                      </a:lnTo>
                      <a:lnTo>
                        <a:pt x="6790" y="10844"/>
                      </a:lnTo>
                      <a:lnTo>
                        <a:pt x="6448" y="10673"/>
                      </a:lnTo>
                      <a:lnTo>
                        <a:pt x="6082" y="10502"/>
                      </a:lnTo>
                      <a:lnTo>
                        <a:pt x="5423" y="10111"/>
                      </a:lnTo>
                      <a:lnTo>
                        <a:pt x="4788" y="9696"/>
                      </a:lnTo>
                      <a:lnTo>
                        <a:pt x="4201" y="9232"/>
                      </a:lnTo>
                      <a:lnTo>
                        <a:pt x="3640" y="8792"/>
                      </a:lnTo>
                      <a:lnTo>
                        <a:pt x="3127" y="8328"/>
                      </a:lnTo>
                      <a:lnTo>
                        <a:pt x="2663" y="7889"/>
                      </a:lnTo>
                      <a:lnTo>
                        <a:pt x="2272" y="7474"/>
                      </a:lnTo>
                      <a:lnTo>
                        <a:pt x="1613" y="6741"/>
                      </a:lnTo>
                      <a:lnTo>
                        <a:pt x="1222" y="6252"/>
                      </a:lnTo>
                      <a:lnTo>
                        <a:pt x="1613" y="5764"/>
                      </a:lnTo>
                      <a:lnTo>
                        <a:pt x="2272" y="5031"/>
                      </a:lnTo>
                      <a:lnTo>
                        <a:pt x="2663" y="4616"/>
                      </a:lnTo>
                      <a:lnTo>
                        <a:pt x="3127" y="4176"/>
                      </a:lnTo>
                      <a:lnTo>
                        <a:pt x="3640" y="3712"/>
                      </a:lnTo>
                      <a:lnTo>
                        <a:pt x="4201" y="3273"/>
                      </a:lnTo>
                      <a:lnTo>
                        <a:pt x="4788" y="2833"/>
                      </a:lnTo>
                      <a:lnTo>
                        <a:pt x="5423" y="2394"/>
                      </a:lnTo>
                      <a:lnTo>
                        <a:pt x="6082" y="2003"/>
                      </a:lnTo>
                      <a:lnTo>
                        <a:pt x="6448" y="1832"/>
                      </a:lnTo>
                      <a:lnTo>
                        <a:pt x="6790" y="1661"/>
                      </a:lnTo>
                      <a:lnTo>
                        <a:pt x="7157" y="1514"/>
                      </a:lnTo>
                      <a:lnTo>
                        <a:pt x="7523" y="1392"/>
                      </a:lnTo>
                      <a:lnTo>
                        <a:pt x="7914" y="1270"/>
                      </a:lnTo>
                      <a:lnTo>
                        <a:pt x="8304" y="1172"/>
                      </a:lnTo>
                      <a:lnTo>
                        <a:pt x="8695" y="1075"/>
                      </a:lnTo>
                      <a:lnTo>
                        <a:pt x="9086" y="1026"/>
                      </a:lnTo>
                      <a:lnTo>
                        <a:pt x="9477" y="977"/>
                      </a:lnTo>
                      <a:close/>
                      <a:moveTo>
                        <a:pt x="9892" y="0"/>
                      </a:moveTo>
                      <a:lnTo>
                        <a:pt x="9404" y="25"/>
                      </a:lnTo>
                      <a:lnTo>
                        <a:pt x="8915" y="73"/>
                      </a:lnTo>
                      <a:lnTo>
                        <a:pt x="8451" y="147"/>
                      </a:lnTo>
                      <a:lnTo>
                        <a:pt x="7963" y="244"/>
                      </a:lnTo>
                      <a:lnTo>
                        <a:pt x="7523" y="366"/>
                      </a:lnTo>
                      <a:lnTo>
                        <a:pt x="7059" y="513"/>
                      </a:lnTo>
                      <a:lnTo>
                        <a:pt x="6619" y="684"/>
                      </a:lnTo>
                      <a:lnTo>
                        <a:pt x="6204" y="879"/>
                      </a:lnTo>
                      <a:lnTo>
                        <a:pt x="5765" y="1075"/>
                      </a:lnTo>
                      <a:lnTo>
                        <a:pt x="5374" y="1295"/>
                      </a:lnTo>
                      <a:lnTo>
                        <a:pt x="4959" y="1539"/>
                      </a:lnTo>
                      <a:lnTo>
                        <a:pt x="4592" y="1783"/>
                      </a:lnTo>
                      <a:lnTo>
                        <a:pt x="3860" y="2296"/>
                      </a:lnTo>
                      <a:lnTo>
                        <a:pt x="3176" y="2833"/>
                      </a:lnTo>
                      <a:lnTo>
                        <a:pt x="2565" y="3370"/>
                      </a:lnTo>
                      <a:lnTo>
                        <a:pt x="2028" y="3883"/>
                      </a:lnTo>
                      <a:lnTo>
                        <a:pt x="1539" y="4372"/>
                      </a:lnTo>
                      <a:lnTo>
                        <a:pt x="1149" y="4836"/>
                      </a:lnTo>
                      <a:lnTo>
                        <a:pt x="562" y="5520"/>
                      </a:lnTo>
                      <a:lnTo>
                        <a:pt x="318" y="5837"/>
                      </a:lnTo>
                      <a:lnTo>
                        <a:pt x="1" y="6252"/>
                      </a:lnTo>
                      <a:lnTo>
                        <a:pt x="318" y="6668"/>
                      </a:lnTo>
                      <a:lnTo>
                        <a:pt x="562" y="6985"/>
                      </a:lnTo>
                      <a:lnTo>
                        <a:pt x="1149" y="7669"/>
                      </a:lnTo>
                      <a:lnTo>
                        <a:pt x="1539" y="8133"/>
                      </a:lnTo>
                      <a:lnTo>
                        <a:pt x="2028" y="8621"/>
                      </a:lnTo>
                      <a:lnTo>
                        <a:pt x="2565" y="9134"/>
                      </a:lnTo>
                      <a:lnTo>
                        <a:pt x="3176" y="9672"/>
                      </a:lnTo>
                      <a:lnTo>
                        <a:pt x="3860" y="10209"/>
                      </a:lnTo>
                      <a:lnTo>
                        <a:pt x="4592" y="10722"/>
                      </a:lnTo>
                      <a:lnTo>
                        <a:pt x="4959" y="10966"/>
                      </a:lnTo>
                      <a:lnTo>
                        <a:pt x="5374" y="11210"/>
                      </a:lnTo>
                      <a:lnTo>
                        <a:pt x="5765" y="11430"/>
                      </a:lnTo>
                      <a:lnTo>
                        <a:pt x="6204" y="11625"/>
                      </a:lnTo>
                      <a:lnTo>
                        <a:pt x="6619" y="11821"/>
                      </a:lnTo>
                      <a:lnTo>
                        <a:pt x="7059" y="11992"/>
                      </a:lnTo>
                      <a:lnTo>
                        <a:pt x="7523" y="12138"/>
                      </a:lnTo>
                      <a:lnTo>
                        <a:pt x="7963" y="12260"/>
                      </a:lnTo>
                      <a:lnTo>
                        <a:pt x="8451" y="12358"/>
                      </a:lnTo>
                      <a:lnTo>
                        <a:pt x="8915" y="12431"/>
                      </a:lnTo>
                      <a:lnTo>
                        <a:pt x="9404" y="12480"/>
                      </a:lnTo>
                      <a:lnTo>
                        <a:pt x="9892" y="12505"/>
                      </a:lnTo>
                      <a:lnTo>
                        <a:pt x="10380" y="12480"/>
                      </a:lnTo>
                      <a:lnTo>
                        <a:pt x="10869" y="12431"/>
                      </a:lnTo>
                      <a:lnTo>
                        <a:pt x="11333" y="12358"/>
                      </a:lnTo>
                      <a:lnTo>
                        <a:pt x="11821" y="12260"/>
                      </a:lnTo>
                      <a:lnTo>
                        <a:pt x="12261" y="12138"/>
                      </a:lnTo>
                      <a:lnTo>
                        <a:pt x="12725" y="11992"/>
                      </a:lnTo>
                      <a:lnTo>
                        <a:pt x="13165" y="11821"/>
                      </a:lnTo>
                      <a:lnTo>
                        <a:pt x="13580" y="11625"/>
                      </a:lnTo>
                      <a:lnTo>
                        <a:pt x="14019" y="11430"/>
                      </a:lnTo>
                      <a:lnTo>
                        <a:pt x="14410" y="11210"/>
                      </a:lnTo>
                      <a:lnTo>
                        <a:pt x="14825" y="10966"/>
                      </a:lnTo>
                      <a:lnTo>
                        <a:pt x="15192" y="10722"/>
                      </a:lnTo>
                      <a:lnTo>
                        <a:pt x="15924" y="10209"/>
                      </a:lnTo>
                      <a:lnTo>
                        <a:pt x="16608" y="9672"/>
                      </a:lnTo>
                      <a:lnTo>
                        <a:pt x="17219" y="9134"/>
                      </a:lnTo>
                      <a:lnTo>
                        <a:pt x="17756" y="8621"/>
                      </a:lnTo>
                      <a:lnTo>
                        <a:pt x="18245" y="8133"/>
                      </a:lnTo>
                      <a:lnTo>
                        <a:pt x="18635" y="7669"/>
                      </a:lnTo>
                      <a:lnTo>
                        <a:pt x="19222" y="6985"/>
                      </a:lnTo>
                      <a:lnTo>
                        <a:pt x="19466" y="6668"/>
                      </a:lnTo>
                      <a:lnTo>
                        <a:pt x="19783" y="6252"/>
                      </a:lnTo>
                      <a:lnTo>
                        <a:pt x="19466" y="5837"/>
                      </a:lnTo>
                      <a:lnTo>
                        <a:pt x="19222" y="5520"/>
                      </a:lnTo>
                      <a:lnTo>
                        <a:pt x="18635" y="4836"/>
                      </a:lnTo>
                      <a:lnTo>
                        <a:pt x="18245" y="4372"/>
                      </a:lnTo>
                      <a:lnTo>
                        <a:pt x="17756" y="3883"/>
                      </a:lnTo>
                      <a:lnTo>
                        <a:pt x="17219" y="3370"/>
                      </a:lnTo>
                      <a:lnTo>
                        <a:pt x="16608" y="2833"/>
                      </a:lnTo>
                      <a:lnTo>
                        <a:pt x="15924" y="2296"/>
                      </a:lnTo>
                      <a:lnTo>
                        <a:pt x="15192" y="1783"/>
                      </a:lnTo>
                      <a:lnTo>
                        <a:pt x="14825" y="1539"/>
                      </a:lnTo>
                      <a:lnTo>
                        <a:pt x="14410" y="1295"/>
                      </a:lnTo>
                      <a:lnTo>
                        <a:pt x="14019" y="1075"/>
                      </a:lnTo>
                      <a:lnTo>
                        <a:pt x="13580" y="879"/>
                      </a:lnTo>
                      <a:lnTo>
                        <a:pt x="13165" y="684"/>
                      </a:lnTo>
                      <a:lnTo>
                        <a:pt x="12725" y="513"/>
                      </a:lnTo>
                      <a:lnTo>
                        <a:pt x="12261" y="366"/>
                      </a:lnTo>
                      <a:lnTo>
                        <a:pt x="11821" y="244"/>
                      </a:lnTo>
                      <a:lnTo>
                        <a:pt x="11333" y="147"/>
                      </a:lnTo>
                      <a:lnTo>
                        <a:pt x="10869" y="73"/>
                      </a:lnTo>
                      <a:lnTo>
                        <a:pt x="10380" y="25"/>
                      </a:lnTo>
                      <a:lnTo>
                        <a:pt x="9892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Font typeface="Arial"/>
                    <a:buNone/>
                  </a:pPr>
                  <a:endParaRPr sz="1400" kern="0">
                    <a:solidFill>
                      <a:srgbClr val="000000"/>
                    </a:solidFill>
                    <a:cs typeface="Arial"/>
                    <a:sym typeface="Arial"/>
                  </a:endParaRPr>
                </a:p>
              </p:txBody>
            </p:sp>
            <p:sp>
              <p:nvSpPr>
                <p:cNvPr id="49" name="Google Shape;1299;p38"/>
                <p:cNvSpPr/>
                <p:nvPr/>
              </p:nvSpPr>
              <p:spPr>
                <a:xfrm>
                  <a:off x="3384400" y="3091350"/>
                  <a:ext cx="208850" cy="20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4" h="8353" extrusionOk="0">
                      <a:moveTo>
                        <a:pt x="4177" y="0"/>
                      </a:moveTo>
                      <a:lnTo>
                        <a:pt x="3762" y="24"/>
                      </a:lnTo>
                      <a:lnTo>
                        <a:pt x="3347" y="73"/>
                      </a:lnTo>
                      <a:lnTo>
                        <a:pt x="2931" y="195"/>
                      </a:lnTo>
                      <a:lnTo>
                        <a:pt x="2541" y="318"/>
                      </a:lnTo>
                      <a:lnTo>
                        <a:pt x="2174" y="513"/>
                      </a:lnTo>
                      <a:lnTo>
                        <a:pt x="1832" y="708"/>
                      </a:lnTo>
                      <a:lnTo>
                        <a:pt x="1515" y="953"/>
                      </a:lnTo>
                      <a:lnTo>
                        <a:pt x="1222" y="1221"/>
                      </a:lnTo>
                      <a:lnTo>
                        <a:pt x="953" y="1514"/>
                      </a:lnTo>
                      <a:lnTo>
                        <a:pt x="709" y="1832"/>
                      </a:lnTo>
                      <a:lnTo>
                        <a:pt x="514" y="2174"/>
                      </a:lnTo>
                      <a:lnTo>
                        <a:pt x="318" y="2540"/>
                      </a:lnTo>
                      <a:lnTo>
                        <a:pt x="196" y="2931"/>
                      </a:lnTo>
                      <a:lnTo>
                        <a:pt x="74" y="3346"/>
                      </a:lnTo>
                      <a:lnTo>
                        <a:pt x="25" y="3761"/>
                      </a:lnTo>
                      <a:lnTo>
                        <a:pt x="1" y="4176"/>
                      </a:lnTo>
                      <a:lnTo>
                        <a:pt x="25" y="4592"/>
                      </a:lnTo>
                      <a:lnTo>
                        <a:pt x="74" y="5007"/>
                      </a:lnTo>
                      <a:lnTo>
                        <a:pt x="196" y="5422"/>
                      </a:lnTo>
                      <a:lnTo>
                        <a:pt x="318" y="5813"/>
                      </a:lnTo>
                      <a:lnTo>
                        <a:pt x="514" y="6179"/>
                      </a:lnTo>
                      <a:lnTo>
                        <a:pt x="709" y="6521"/>
                      </a:lnTo>
                      <a:lnTo>
                        <a:pt x="953" y="6839"/>
                      </a:lnTo>
                      <a:lnTo>
                        <a:pt x="1222" y="7132"/>
                      </a:lnTo>
                      <a:lnTo>
                        <a:pt x="1515" y="7400"/>
                      </a:lnTo>
                      <a:lnTo>
                        <a:pt x="1832" y="7644"/>
                      </a:lnTo>
                      <a:lnTo>
                        <a:pt x="2174" y="7840"/>
                      </a:lnTo>
                      <a:lnTo>
                        <a:pt x="2541" y="8035"/>
                      </a:lnTo>
                      <a:lnTo>
                        <a:pt x="2931" y="8157"/>
                      </a:lnTo>
                      <a:lnTo>
                        <a:pt x="3347" y="8279"/>
                      </a:lnTo>
                      <a:lnTo>
                        <a:pt x="3762" y="8328"/>
                      </a:lnTo>
                      <a:lnTo>
                        <a:pt x="4177" y="8353"/>
                      </a:lnTo>
                      <a:lnTo>
                        <a:pt x="4592" y="8328"/>
                      </a:lnTo>
                      <a:lnTo>
                        <a:pt x="5007" y="8279"/>
                      </a:lnTo>
                      <a:lnTo>
                        <a:pt x="5423" y="8157"/>
                      </a:lnTo>
                      <a:lnTo>
                        <a:pt x="5813" y="8035"/>
                      </a:lnTo>
                      <a:lnTo>
                        <a:pt x="6180" y="7840"/>
                      </a:lnTo>
                      <a:lnTo>
                        <a:pt x="6522" y="7644"/>
                      </a:lnTo>
                      <a:lnTo>
                        <a:pt x="6839" y="7400"/>
                      </a:lnTo>
                      <a:lnTo>
                        <a:pt x="7132" y="7132"/>
                      </a:lnTo>
                      <a:lnTo>
                        <a:pt x="7401" y="6839"/>
                      </a:lnTo>
                      <a:lnTo>
                        <a:pt x="7645" y="6521"/>
                      </a:lnTo>
                      <a:lnTo>
                        <a:pt x="7840" y="6179"/>
                      </a:lnTo>
                      <a:lnTo>
                        <a:pt x="8036" y="5813"/>
                      </a:lnTo>
                      <a:lnTo>
                        <a:pt x="8158" y="5422"/>
                      </a:lnTo>
                      <a:lnTo>
                        <a:pt x="8280" y="5007"/>
                      </a:lnTo>
                      <a:lnTo>
                        <a:pt x="8329" y="4592"/>
                      </a:lnTo>
                      <a:lnTo>
                        <a:pt x="8353" y="4176"/>
                      </a:lnTo>
                      <a:lnTo>
                        <a:pt x="8329" y="3737"/>
                      </a:lnTo>
                      <a:lnTo>
                        <a:pt x="8256" y="3297"/>
                      </a:lnTo>
                      <a:lnTo>
                        <a:pt x="8134" y="3517"/>
                      </a:lnTo>
                      <a:lnTo>
                        <a:pt x="8011" y="3688"/>
                      </a:lnTo>
                      <a:lnTo>
                        <a:pt x="7840" y="3859"/>
                      </a:lnTo>
                      <a:lnTo>
                        <a:pt x="7645" y="4005"/>
                      </a:lnTo>
                      <a:lnTo>
                        <a:pt x="7425" y="4128"/>
                      </a:lnTo>
                      <a:lnTo>
                        <a:pt x="7205" y="4201"/>
                      </a:lnTo>
                      <a:lnTo>
                        <a:pt x="6961" y="4250"/>
                      </a:lnTo>
                      <a:lnTo>
                        <a:pt x="6717" y="4274"/>
                      </a:lnTo>
                      <a:lnTo>
                        <a:pt x="6546" y="4274"/>
                      </a:lnTo>
                      <a:lnTo>
                        <a:pt x="6375" y="4250"/>
                      </a:lnTo>
                      <a:lnTo>
                        <a:pt x="6204" y="4201"/>
                      </a:lnTo>
                      <a:lnTo>
                        <a:pt x="6058" y="4152"/>
                      </a:lnTo>
                      <a:lnTo>
                        <a:pt x="5887" y="4079"/>
                      </a:lnTo>
                      <a:lnTo>
                        <a:pt x="5764" y="3981"/>
                      </a:lnTo>
                      <a:lnTo>
                        <a:pt x="5618" y="3883"/>
                      </a:lnTo>
                      <a:lnTo>
                        <a:pt x="5496" y="3786"/>
                      </a:lnTo>
                      <a:lnTo>
                        <a:pt x="5398" y="3664"/>
                      </a:lnTo>
                      <a:lnTo>
                        <a:pt x="5300" y="3517"/>
                      </a:lnTo>
                      <a:lnTo>
                        <a:pt x="5203" y="3395"/>
                      </a:lnTo>
                      <a:lnTo>
                        <a:pt x="5129" y="3224"/>
                      </a:lnTo>
                      <a:lnTo>
                        <a:pt x="5081" y="3077"/>
                      </a:lnTo>
                      <a:lnTo>
                        <a:pt x="5032" y="2906"/>
                      </a:lnTo>
                      <a:lnTo>
                        <a:pt x="5007" y="2735"/>
                      </a:lnTo>
                      <a:lnTo>
                        <a:pt x="5007" y="2564"/>
                      </a:lnTo>
                      <a:lnTo>
                        <a:pt x="5007" y="2394"/>
                      </a:lnTo>
                      <a:lnTo>
                        <a:pt x="5032" y="2223"/>
                      </a:lnTo>
                      <a:lnTo>
                        <a:pt x="5081" y="2052"/>
                      </a:lnTo>
                      <a:lnTo>
                        <a:pt x="5129" y="1905"/>
                      </a:lnTo>
                      <a:lnTo>
                        <a:pt x="5203" y="1759"/>
                      </a:lnTo>
                      <a:lnTo>
                        <a:pt x="5300" y="1612"/>
                      </a:lnTo>
                      <a:lnTo>
                        <a:pt x="5398" y="1490"/>
                      </a:lnTo>
                      <a:lnTo>
                        <a:pt x="5496" y="1368"/>
                      </a:lnTo>
                      <a:lnTo>
                        <a:pt x="5618" y="1246"/>
                      </a:lnTo>
                      <a:lnTo>
                        <a:pt x="5764" y="1148"/>
                      </a:lnTo>
                      <a:lnTo>
                        <a:pt x="5887" y="1075"/>
                      </a:lnTo>
                      <a:lnTo>
                        <a:pt x="6033" y="1001"/>
                      </a:lnTo>
                      <a:lnTo>
                        <a:pt x="6204" y="928"/>
                      </a:lnTo>
                      <a:lnTo>
                        <a:pt x="6375" y="879"/>
                      </a:lnTo>
                      <a:lnTo>
                        <a:pt x="6522" y="855"/>
                      </a:lnTo>
                      <a:lnTo>
                        <a:pt x="6717" y="855"/>
                      </a:lnTo>
                      <a:lnTo>
                        <a:pt x="6448" y="659"/>
                      </a:lnTo>
                      <a:lnTo>
                        <a:pt x="6155" y="489"/>
                      </a:lnTo>
                      <a:lnTo>
                        <a:pt x="5838" y="342"/>
                      </a:lnTo>
                      <a:lnTo>
                        <a:pt x="5545" y="220"/>
                      </a:lnTo>
                      <a:lnTo>
                        <a:pt x="5203" y="122"/>
                      </a:lnTo>
                      <a:lnTo>
                        <a:pt x="4885" y="49"/>
                      </a:lnTo>
                      <a:lnTo>
                        <a:pt x="4519" y="24"/>
                      </a:lnTo>
                      <a:lnTo>
                        <a:pt x="4177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  <a:buFont typeface="Arial"/>
                    <a:buNone/>
                  </a:pPr>
                  <a:endParaRPr sz="1400" kern="0">
                    <a:solidFill>
                      <a:srgbClr val="000000"/>
                    </a:solidFill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59" name="TextBox 58"/>
            <p:cNvSpPr txBox="1"/>
            <p:nvPr/>
          </p:nvSpPr>
          <p:spPr>
            <a:xfrm>
              <a:off x="18317426" y="11916030"/>
              <a:ext cx="299697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dirty="0" smtClean="0">
                  <a:latin typeface="Franklin Gothic Medium Cond" panose="020B0606030402020204" pitchFamily="34" charset="0"/>
                </a:rPr>
                <a:t>НАВЯЗЧИВЫЙ</a:t>
              </a:r>
              <a:endParaRPr lang="ru-RU" sz="4000" dirty="0">
                <a:latin typeface="Franklin Gothic Medium Cond" panose="020B06060304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693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40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40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145660" y="-91836"/>
            <a:ext cx="24377654" cy="13716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 flipH="1">
            <a:off x="252246" y="488868"/>
            <a:ext cx="13761926" cy="1322713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  Такие «коллеги»  </a:t>
            </a:r>
            <a:r>
              <a:rPr lang="ru-RU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могут скрываться под маской заботливого и участливого человека. </a:t>
            </a:r>
            <a:endParaRPr lang="ru-RU" sz="4400" dirty="0" smtClean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  <a:p>
            <a:pPr algn="just"/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  Что </a:t>
            </a:r>
            <a:r>
              <a:rPr lang="ru-RU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примечательно, помощь, которую они предлагают, не является подлинной и не идёт от сердца. 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«Заботливый» коллега,  </a:t>
            </a:r>
            <a:r>
              <a:rPr lang="ru-RU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на первый взгляд, прилагает большие усилия и старается, однако им движет скрытый мотив — достичь успеха так, как выгодно ему лично. </a:t>
            </a:r>
            <a:endParaRPr lang="ru-RU" sz="4400" dirty="0" smtClean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  <a:p>
            <a:pPr algn="just"/>
            <a:r>
              <a:rPr lang="ru-RU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 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 Например</a:t>
            </a:r>
            <a:r>
              <a:rPr lang="ru-RU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, чтобы самоутвердиться, вырасти в собственных глазах, или наслаждаться, наблюдая, что от него кто-то зависит или доверяет. </a:t>
            </a:r>
            <a:endParaRPr lang="en-US" sz="4400" dirty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5581" y="298618"/>
            <a:ext cx="1283525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5400" b="1" dirty="0" smtClean="0">
              <a:solidFill>
                <a:srgbClr val="FFFF00"/>
              </a:solidFill>
              <a:latin typeface="Franklin Gothic Medium Cond" panose="020B0606030402020204" pitchFamily="34" charset="0"/>
              <a:ea typeface="Playfair Display" charset="0"/>
              <a:cs typeface="Playfair Display" charset="0"/>
            </a:endParaRPr>
          </a:p>
          <a:p>
            <a:pPr algn="ctr"/>
            <a:r>
              <a:rPr lang="ru-RU" sz="6000" b="1" i="1" dirty="0" smtClean="0">
                <a:solidFill>
                  <a:srgbClr val="FFFF00"/>
                </a:solidFill>
                <a:latin typeface="Franklin Gothic Medium Cond" panose="020B0606030402020204" pitchFamily="34" charset="0"/>
                <a:ea typeface="Playfair Display" charset="0"/>
                <a:cs typeface="Playfair Display" charset="0"/>
              </a:rPr>
              <a:t>«</a:t>
            </a:r>
            <a:r>
              <a:rPr lang="ru-RU" sz="6000" i="1" dirty="0" smtClean="0">
                <a:solidFill>
                  <a:srgbClr val="FFFF00"/>
                </a:solidFill>
                <a:latin typeface="Franklin Gothic Medium Cond" panose="020B0606030402020204" pitchFamily="34" charset="0"/>
                <a:ea typeface="Playfair Display" charset="0"/>
                <a:cs typeface="Playfair Display" charset="0"/>
              </a:rPr>
              <a:t>Я  хочу  тебе  просто  помочь!»</a:t>
            </a:r>
            <a:endParaRPr lang="en-US" sz="6000" i="1" dirty="0">
              <a:solidFill>
                <a:srgbClr val="FFFF00"/>
              </a:solidFill>
              <a:latin typeface="Franklin Gothic Medium Cond" panose="020B0606030402020204" pitchFamily="34" charset="0"/>
              <a:ea typeface="Playfair Display" charset="0"/>
              <a:cs typeface="Playfair Display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2713283" y="12877800"/>
            <a:ext cx="838200" cy="838200"/>
            <a:chOff x="22713283" y="12877800"/>
            <a:chExt cx="838200" cy="838200"/>
          </a:xfrm>
        </p:grpSpPr>
        <p:sp>
          <p:nvSpPr>
            <p:cNvPr id="5" name="Rectangle 4"/>
            <p:cNvSpPr/>
            <p:nvPr/>
          </p:nvSpPr>
          <p:spPr>
            <a:xfrm>
              <a:off x="22713283" y="1287780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Subtitle 2"/>
            <p:cNvSpPr txBox="1">
              <a:spLocks/>
            </p:cNvSpPr>
            <p:nvPr/>
          </p:nvSpPr>
          <p:spPr>
            <a:xfrm>
              <a:off x="22783885" y="12877800"/>
              <a:ext cx="696996" cy="698665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299"/>
                </a:lnSpc>
              </a:pPr>
              <a:r>
                <a:rPr lang="en-US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2</a:t>
              </a:r>
            </a:p>
          </p:txBody>
        </p:sp>
      </p:grpSp>
      <p:sp>
        <p:nvSpPr>
          <p:cNvPr id="13" name="Rectangle 12"/>
          <p:cNvSpPr/>
          <p:nvPr/>
        </p:nvSpPr>
        <p:spPr>
          <a:xfrm>
            <a:off x="715581" y="2730663"/>
            <a:ext cx="8634157" cy="11273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0279" y="1460659"/>
            <a:ext cx="9771714" cy="77356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9" name="TextBox 18"/>
          <p:cNvSpPr txBox="1"/>
          <p:nvPr/>
        </p:nvSpPr>
        <p:spPr>
          <a:xfrm>
            <a:off x="16894140" y="9909899"/>
            <a:ext cx="4457887" cy="93871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5500" b="1" dirty="0" smtClean="0">
                <a:latin typeface="Franklin Gothic Medium Cond" panose="020B0606030402020204" pitchFamily="34" charset="0"/>
              </a:rPr>
              <a:t>«ЗАБОТЛИВЫЙ»</a:t>
            </a:r>
            <a:endParaRPr lang="ru-RU" sz="5500" b="1" dirty="0"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593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5040304" y="204952"/>
            <a:ext cx="9049406" cy="130221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4740261" cy="13716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укук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 flipH="1">
            <a:off x="511459" y="388620"/>
            <a:ext cx="13399319" cy="1290828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      «Кредитор» требует </a:t>
            </a:r>
            <a:r>
              <a:rPr lang="ru-RU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к себе особого отношения. Любой коллега всегда ему что-то должен. Ему надо помочь, понять, успокоить, он выскажется, у него накипело, его надо подождать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.</a:t>
            </a:r>
          </a:p>
          <a:p>
            <a:pPr algn="just"/>
            <a:r>
              <a:rPr lang="ru-RU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 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      </a:t>
            </a:r>
            <a:r>
              <a:rPr lang="ru-RU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При этом партнер по общению не может сделать то же самое: он должен потерпеть, сдержаться, смолчать, утешить, не торопить. Обязанности во взаимодействии с токсичным сотрудником всегда несимметричны: он должен якобы получить больше, чем партнер.</a:t>
            </a:r>
            <a:endParaRPr lang="ru-RU" sz="4800" dirty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2713283" y="12877800"/>
            <a:ext cx="838200" cy="838200"/>
            <a:chOff x="22713283" y="12877800"/>
            <a:chExt cx="838200" cy="838200"/>
          </a:xfrm>
        </p:grpSpPr>
        <p:sp>
          <p:nvSpPr>
            <p:cNvPr id="5" name="Rectangle 4"/>
            <p:cNvSpPr/>
            <p:nvPr/>
          </p:nvSpPr>
          <p:spPr>
            <a:xfrm>
              <a:off x="22713283" y="1287780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Subtitle 2"/>
            <p:cNvSpPr txBox="1">
              <a:spLocks/>
            </p:cNvSpPr>
            <p:nvPr/>
          </p:nvSpPr>
          <p:spPr>
            <a:xfrm>
              <a:off x="22783885" y="12877800"/>
              <a:ext cx="696996" cy="698665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299"/>
                </a:lnSpc>
              </a:pPr>
              <a:r>
                <a:rPr lang="en-US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2</a:t>
              </a:r>
            </a:p>
          </p:txBody>
        </p:sp>
      </p:grpSp>
      <p:sp>
        <p:nvSpPr>
          <p:cNvPr id="13" name="Rectangle 12"/>
          <p:cNvSpPr/>
          <p:nvPr/>
        </p:nvSpPr>
        <p:spPr>
          <a:xfrm>
            <a:off x="830436" y="2558432"/>
            <a:ext cx="8607976" cy="11273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grpSp>
        <p:nvGrpSpPr>
          <p:cNvPr id="12" name="Группа 11"/>
          <p:cNvGrpSpPr/>
          <p:nvPr/>
        </p:nvGrpSpPr>
        <p:grpSpPr>
          <a:xfrm>
            <a:off x="14124797" y="1277007"/>
            <a:ext cx="10252853" cy="9925016"/>
            <a:chOff x="14124799" y="221990"/>
            <a:chExt cx="10252853" cy="9925016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24799" y="221990"/>
              <a:ext cx="10252853" cy="807847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sp>
          <p:nvSpPr>
            <p:cNvPr id="4" name="TextBox 3"/>
            <p:cNvSpPr txBox="1"/>
            <p:nvPr/>
          </p:nvSpPr>
          <p:spPr>
            <a:xfrm>
              <a:off x="17475514" y="9208287"/>
              <a:ext cx="3551421" cy="93871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ru-RU" sz="5500" b="1" dirty="0" smtClean="0">
                  <a:latin typeface="Franklin Gothic Medium Cond" panose="020B0606030402020204" pitchFamily="34" charset="0"/>
                </a:rPr>
                <a:t>«КРЕДИТОР»</a:t>
              </a:r>
              <a:endParaRPr lang="ru-RU" sz="5500" b="1" dirty="0">
                <a:latin typeface="Franklin Gothic Medium Cond" panose="020B0606030402020204" pitchFamily="3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046737" y="791540"/>
            <a:ext cx="120310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i="1" dirty="0" smtClean="0">
                <a:solidFill>
                  <a:srgbClr val="FFFF00"/>
                </a:solidFill>
                <a:latin typeface="Franklin Gothic Medium Cond" panose="020B0606030402020204" pitchFamily="34" charset="0"/>
              </a:rPr>
              <a:t>«</a:t>
            </a:r>
            <a:r>
              <a:rPr lang="ru-RU" sz="6000" i="1" dirty="0">
                <a:solidFill>
                  <a:srgbClr val="FFFF00"/>
                </a:solidFill>
                <a:latin typeface="Franklin Gothic Medium Cond" panose="020B0606030402020204" pitchFamily="34" charset="0"/>
              </a:rPr>
              <a:t>У</a:t>
            </a:r>
            <a:r>
              <a:rPr lang="ru-RU" sz="6000" i="1" dirty="0" smtClean="0">
                <a:solidFill>
                  <a:srgbClr val="FFFF00"/>
                </a:solidFill>
                <a:latin typeface="Franklin Gothic Medium Cond" panose="020B0606030402020204" pitchFamily="34" charset="0"/>
              </a:rPr>
              <a:t>спокойте  меня  и дайте высказаться!»</a:t>
            </a:r>
            <a:endParaRPr lang="ru-RU" sz="5400" i="1" dirty="0">
              <a:solidFill>
                <a:srgbClr val="FFFF00"/>
              </a:solidFill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43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5040304" y="204952"/>
            <a:ext cx="9049406" cy="130221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-99055"/>
            <a:ext cx="24740261" cy="139646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укук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 flipH="1">
            <a:off x="364221" y="290758"/>
            <a:ext cx="13399319" cy="1318501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      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Устойчиво </a:t>
            </a:r>
            <a:r>
              <a:rPr lang="ru-RU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недоволен. Не смолчит. Повод для недовольства и жалоб находит легко. Все не так, все «не слава Богу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».</a:t>
            </a:r>
            <a:endParaRPr lang="en-US" sz="4400" dirty="0" smtClean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  <a:p>
            <a:pPr algn="just"/>
            <a:r>
              <a:rPr lang="en-US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 </a:t>
            </a:r>
            <a:r>
              <a:rPr lang="en-US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   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 </a:t>
            </a:r>
            <a:r>
              <a:rPr lang="ru-RU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Озвучивает недостатки, ищет виноватых, комментирует ошибки, принижает достижения других. Всегда видит ложку дегтя в бочке меда: дали стимулирующую надбавку – «мало», сказали спасибо – «давно бы так», традиционное мероприятие – «хоть бы что новое придумали», новые идеи – «и зачем что-то выдумывать».</a:t>
            </a:r>
            <a:endParaRPr lang="ru-RU" sz="4400" dirty="0" smtClean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2713283" y="12877800"/>
            <a:ext cx="838200" cy="838200"/>
            <a:chOff x="22713283" y="12877800"/>
            <a:chExt cx="838200" cy="838200"/>
          </a:xfrm>
        </p:grpSpPr>
        <p:sp>
          <p:nvSpPr>
            <p:cNvPr id="5" name="Rectangle 4"/>
            <p:cNvSpPr/>
            <p:nvPr/>
          </p:nvSpPr>
          <p:spPr>
            <a:xfrm>
              <a:off x="22713283" y="1287780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Subtitle 2"/>
            <p:cNvSpPr txBox="1">
              <a:spLocks/>
            </p:cNvSpPr>
            <p:nvPr/>
          </p:nvSpPr>
          <p:spPr>
            <a:xfrm>
              <a:off x="22783885" y="12877800"/>
              <a:ext cx="696996" cy="698665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299"/>
                </a:lnSpc>
              </a:pPr>
              <a:r>
                <a:rPr lang="en-US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2</a:t>
              </a:r>
            </a:p>
          </p:txBody>
        </p:sp>
      </p:grpSp>
      <p:sp>
        <p:nvSpPr>
          <p:cNvPr id="13" name="Rectangle 12"/>
          <p:cNvSpPr/>
          <p:nvPr/>
        </p:nvSpPr>
        <p:spPr>
          <a:xfrm>
            <a:off x="781199" y="2203543"/>
            <a:ext cx="8607975" cy="11273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912645" y="621417"/>
            <a:ext cx="123024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i="1" dirty="0" smtClean="0">
                <a:solidFill>
                  <a:srgbClr val="FFFF00"/>
                </a:solidFill>
                <a:latin typeface="Franklin Gothic Medium Cond" panose="020B0606030402020204" pitchFamily="34" charset="0"/>
              </a:rPr>
              <a:t>«</a:t>
            </a:r>
            <a:r>
              <a:rPr lang="ru-RU" sz="6000" i="1" dirty="0">
                <a:solidFill>
                  <a:srgbClr val="FFFF00"/>
                </a:solidFill>
                <a:latin typeface="Franklin Gothic Medium Cond" panose="020B0606030402020204" pitchFamily="34" charset="0"/>
              </a:rPr>
              <a:t>В</a:t>
            </a:r>
            <a:r>
              <a:rPr lang="ru-RU" sz="6000" i="1" dirty="0" smtClean="0">
                <a:solidFill>
                  <a:srgbClr val="FFFF00"/>
                </a:solidFill>
                <a:latin typeface="Franklin Gothic Medium Cond" panose="020B0606030402020204" pitchFamily="34" charset="0"/>
              </a:rPr>
              <a:t>сё это показуха! Нашли, кому верить!» </a:t>
            </a:r>
            <a:endParaRPr lang="ru-RU" sz="6000" i="1" dirty="0">
              <a:solidFill>
                <a:srgbClr val="FFFF00"/>
              </a:solidFill>
              <a:latin typeface="Franklin Gothic Medium Cond" panose="020B0606030402020204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4325642" y="2537167"/>
            <a:ext cx="9512551" cy="8114614"/>
            <a:chOff x="14351529" y="2163072"/>
            <a:chExt cx="9512551" cy="8143305"/>
          </a:xfrm>
        </p:grpSpPr>
        <p:sp>
          <p:nvSpPr>
            <p:cNvPr id="4" name="TextBox 3"/>
            <p:cNvSpPr txBox="1"/>
            <p:nvPr/>
          </p:nvSpPr>
          <p:spPr>
            <a:xfrm>
              <a:off x="16632608" y="9367658"/>
              <a:ext cx="4950394" cy="93871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ru-RU" sz="5500" b="1" dirty="0" smtClean="0">
                  <a:latin typeface="Franklin Gothic Medium Cond" panose="020B0606030402020204" pitchFamily="34" charset="0"/>
                </a:rPr>
                <a:t>«НЕДОВОЛЬНЫЙ»</a:t>
              </a:r>
              <a:endParaRPr lang="ru-RU" sz="5500" b="1" dirty="0">
                <a:latin typeface="Franklin Gothic Medium Cond" panose="020B0606030402020204" pitchFamily="34" charset="0"/>
              </a:endParaRPr>
            </a:p>
          </p:txBody>
        </p:sp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51529" y="2163072"/>
              <a:ext cx="9512551" cy="651109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</p:grpSp>
    </p:spTree>
    <p:extLst>
      <p:ext uri="{BB962C8B-B14F-4D97-AF65-F5344CB8AC3E}">
        <p14:creationId xmlns:p14="http://schemas.microsoft.com/office/powerpoint/2010/main" val="18388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5040304" y="204952"/>
            <a:ext cx="9049406" cy="130221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4740261" cy="13716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укук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 flipH="1">
            <a:off x="471173" y="204952"/>
            <a:ext cx="13399319" cy="1327082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4600" dirty="0" smtClean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  <a:p>
            <a:endParaRPr lang="ru-RU" sz="4600" dirty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  <a:p>
            <a:endParaRPr lang="ru-RU" sz="4600" dirty="0" smtClean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  <a:p>
            <a:endParaRPr lang="ru-RU" sz="5400" dirty="0" smtClean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  <a:p>
            <a:endParaRPr lang="ru-RU" sz="5400" dirty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  <a:p>
            <a:r>
              <a:rPr lang="ru-RU" sz="48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  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Не </a:t>
            </a:r>
            <a:r>
              <a:rPr lang="ru-RU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уважает личные границы других людей. Дает непрошеные советы, оценивает. Часто делает это под видом заботы: «для вашего блага», «вы, может, не знаете», «а то они на вас ездят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».</a:t>
            </a:r>
            <a:endParaRPr lang="en-US" sz="4400" dirty="0" smtClean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  <a:p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  Указывает,, </a:t>
            </a:r>
            <a:r>
              <a:rPr lang="ru-RU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какой и как быть. </a:t>
            </a:r>
            <a:endParaRPr lang="ru-RU" sz="4400" dirty="0" smtClean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  <a:p>
            <a:r>
              <a:rPr lang="ru-RU" sz="4400" dirty="0" smtClean="0">
                <a:solidFill>
                  <a:srgbClr val="FFFF00"/>
                </a:solidFill>
                <a:latin typeface="Franklin Gothic Medium Cond" panose="020B0606030402020204" pitchFamily="34" charset="0"/>
              </a:rPr>
              <a:t>Его фразы:</a:t>
            </a:r>
            <a:endParaRPr lang="ru-RU" sz="4400" dirty="0">
              <a:solidFill>
                <a:srgbClr val="FFFF00"/>
              </a:solidFill>
              <a:latin typeface="Franklin Gothic Medium Cond" panose="020B060603040202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4400" i="1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«</a:t>
            </a:r>
            <a:r>
              <a:rPr lang="ru-RU" sz="4400" i="1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Вам бы похудеть</a:t>
            </a:r>
            <a:r>
              <a:rPr lang="ru-RU" sz="4400" i="1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».</a:t>
            </a:r>
            <a:r>
              <a:rPr lang="ru-RU" sz="4400" i="1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 </a:t>
            </a:r>
            <a:endParaRPr lang="ru-RU" sz="4400" i="1" dirty="0" smtClean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4400" i="1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«</a:t>
            </a:r>
            <a:r>
              <a:rPr lang="ru-RU" sz="4400" i="1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Стрижка раньше была </a:t>
            </a:r>
            <a:r>
              <a:rPr lang="ru-RU" sz="4400" i="1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лучше». 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4400" i="1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«</a:t>
            </a:r>
            <a:r>
              <a:rPr lang="ru-RU" sz="4400" i="1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Много вы ей позволяете». </a:t>
            </a:r>
            <a:endParaRPr lang="ru-RU" sz="4400" i="1" dirty="0" smtClean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4400" i="1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«</a:t>
            </a:r>
            <a:r>
              <a:rPr lang="ru-RU" sz="4400" i="1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Пора уже научиться…» </a:t>
            </a:r>
            <a:r>
              <a:rPr lang="ru-RU" sz="4400" i="1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.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4400" i="1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«Ой, вы </a:t>
            </a:r>
            <a:r>
              <a:rPr lang="ru-RU" sz="4400" i="1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так заволновались</a:t>
            </a:r>
            <a:r>
              <a:rPr lang="ru-RU" sz="4400" i="1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».</a:t>
            </a:r>
            <a:r>
              <a:rPr lang="ru-RU" sz="4600" i="1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/>
            </a:r>
            <a:br>
              <a:rPr lang="ru-RU" sz="4600" i="1" dirty="0">
                <a:solidFill>
                  <a:schemeClr val="tx1"/>
                </a:solidFill>
                <a:latin typeface="Franklin Gothic Medium Cond" panose="020B0606030402020204" pitchFamily="34" charset="0"/>
              </a:rPr>
            </a:br>
            <a:endParaRPr lang="ru-RU" sz="4600" i="1" dirty="0" smtClean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2713283" y="12877800"/>
            <a:ext cx="838200" cy="838200"/>
            <a:chOff x="22713283" y="12877800"/>
            <a:chExt cx="838200" cy="838200"/>
          </a:xfrm>
        </p:grpSpPr>
        <p:sp>
          <p:nvSpPr>
            <p:cNvPr id="5" name="Rectangle 4"/>
            <p:cNvSpPr/>
            <p:nvPr/>
          </p:nvSpPr>
          <p:spPr>
            <a:xfrm>
              <a:off x="22713283" y="1287780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Subtitle 2"/>
            <p:cNvSpPr txBox="1">
              <a:spLocks/>
            </p:cNvSpPr>
            <p:nvPr/>
          </p:nvSpPr>
          <p:spPr>
            <a:xfrm>
              <a:off x="22783885" y="12877800"/>
              <a:ext cx="696996" cy="698665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299"/>
                </a:lnSpc>
              </a:pPr>
              <a:r>
                <a:rPr lang="en-US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2</a:t>
              </a:r>
            </a:p>
          </p:txBody>
        </p:sp>
      </p:grpSp>
      <p:sp>
        <p:nvSpPr>
          <p:cNvPr id="13" name="Rectangle 12"/>
          <p:cNvSpPr/>
          <p:nvPr/>
        </p:nvSpPr>
        <p:spPr>
          <a:xfrm>
            <a:off x="1039852" y="3104152"/>
            <a:ext cx="8274269" cy="1385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422624" y="442701"/>
            <a:ext cx="1149641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i="1" dirty="0" smtClean="0">
                <a:solidFill>
                  <a:srgbClr val="FFFF00"/>
                </a:solidFill>
                <a:latin typeface="Franklin Gothic Medium Cond" panose="020B0606030402020204" pitchFamily="34" charset="0"/>
              </a:rPr>
              <a:t>«Сегодня вы выглядите гораздо лучше!</a:t>
            </a:r>
            <a:endParaRPr lang="en-US" sz="6000" i="1" dirty="0" smtClean="0">
              <a:solidFill>
                <a:srgbClr val="FFFF00"/>
              </a:solidFill>
              <a:latin typeface="Franklin Gothic Medium Cond" panose="020B0606030402020204" pitchFamily="34" charset="0"/>
            </a:endParaRPr>
          </a:p>
          <a:p>
            <a:pPr algn="ctr"/>
            <a:r>
              <a:rPr lang="ru-RU" sz="6000" i="1" dirty="0" smtClean="0">
                <a:solidFill>
                  <a:srgbClr val="FFFF00"/>
                </a:solidFill>
                <a:latin typeface="Franklin Gothic Medium Cond" panose="020B0606030402020204" pitchFamily="34" charset="0"/>
              </a:rPr>
              <a:t> просто   милашка!»</a:t>
            </a:r>
            <a:endParaRPr lang="ru-RU" sz="6000" i="1" dirty="0">
              <a:solidFill>
                <a:srgbClr val="FFFF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261299" y="11681201"/>
            <a:ext cx="4607415" cy="93871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5500" b="1" dirty="0" smtClean="0">
                <a:latin typeface="Franklin Gothic Medium Cond" panose="020B0606030402020204" pitchFamily="34" charset="0"/>
              </a:rPr>
              <a:t>«НАВЯЗЧИВЫЙ»</a:t>
            </a:r>
            <a:endParaRPr lang="ru-RU" sz="5500" b="1" dirty="0">
              <a:latin typeface="Franklin Gothic Medium Cond" panose="020B0606030402020204" pitchFamily="34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85"/>
          <a:stretch/>
        </p:blipFill>
        <p:spPr bwMode="auto">
          <a:xfrm>
            <a:off x="14125903" y="2381693"/>
            <a:ext cx="9963807" cy="7694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934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1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5040304" y="204952"/>
            <a:ext cx="9049406" cy="130221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274320" y="-388177"/>
            <a:ext cx="24740261" cy="1396464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укук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 flipH="1">
            <a:off x="678357" y="26078"/>
            <a:ext cx="13763384" cy="1327082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5400" dirty="0" smtClean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  <a:p>
            <a:pPr algn="just"/>
            <a:endParaRPr lang="ru-RU" sz="5400" dirty="0">
              <a:solidFill>
                <a:schemeClr val="tx1"/>
              </a:solidFill>
              <a:latin typeface="Franklin Gothic Medium Cond" panose="020B0606030402020204" pitchFamily="34" charset="0"/>
            </a:endParaRPr>
          </a:p>
          <a:p>
            <a:pPr algn="just"/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  Объясняет </a:t>
            </a:r>
            <a:r>
              <a:rPr lang="ru-RU" sz="4400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свои ошибки или недостатки своими достоинствами. Всегда готов себя оправдать: «я так тщательно все делаю, что не успеваю в срок», «я к ней как к родной». В коллегах же, наоборот, видит и преувеличивает недостатки и </a:t>
            </a:r>
            <a:r>
              <a:rPr lang="ru-RU" sz="4400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преуменьшает  достоинства. </a:t>
            </a:r>
          </a:p>
          <a:p>
            <a:pPr algn="just"/>
            <a:r>
              <a:rPr lang="ru-RU" sz="4400" dirty="0" smtClean="0">
                <a:solidFill>
                  <a:srgbClr val="FFFF00"/>
                </a:solidFill>
                <a:latin typeface="Franklin Gothic Medium Cond" panose="020B0606030402020204" pitchFamily="34" charset="0"/>
              </a:rPr>
              <a:t> </a:t>
            </a:r>
          </a:p>
          <a:p>
            <a:pPr algn="just"/>
            <a:r>
              <a:rPr lang="ru-RU" sz="4400" dirty="0" smtClean="0">
                <a:solidFill>
                  <a:srgbClr val="FFFF00"/>
                </a:solidFill>
                <a:latin typeface="Franklin Gothic Medium Cond" panose="020B0606030402020204" pitchFamily="34" charset="0"/>
              </a:rPr>
              <a:t>   Его фразы: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ru-RU" sz="4400" i="1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«Неужели ты этого не знаешь?»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ru-RU" sz="4400" i="1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«Я вам </a:t>
            </a:r>
            <a:r>
              <a:rPr lang="ru-RU" sz="4400" i="1" dirty="0">
                <a:solidFill>
                  <a:schemeClr val="tx1"/>
                </a:solidFill>
                <a:latin typeface="Franklin Gothic Medium Cond" panose="020B0606030402020204" pitchFamily="34" charset="0"/>
              </a:rPr>
              <a:t>как старшая скажу: не доверяйте </a:t>
            </a:r>
            <a:r>
              <a:rPr lang="ru-RU" sz="4400" i="1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им».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ru-RU" sz="4400" i="1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«По-дружески говорю, ты с этим не справишься».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ru-RU" sz="4400" i="1" dirty="0" smtClean="0">
                <a:solidFill>
                  <a:schemeClr val="tx1"/>
                </a:solidFill>
                <a:latin typeface="Franklin Gothic Medium Cond" panose="020B0606030402020204" pitchFamily="34" charset="0"/>
              </a:rPr>
              <a:t>«Ты с ума сошла. Зачем ты за это взялась!»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22713283" y="12877800"/>
            <a:ext cx="838200" cy="838200"/>
            <a:chOff x="22713283" y="12877800"/>
            <a:chExt cx="838200" cy="838200"/>
          </a:xfrm>
        </p:grpSpPr>
        <p:sp>
          <p:nvSpPr>
            <p:cNvPr id="5" name="Rectangle 4"/>
            <p:cNvSpPr/>
            <p:nvPr/>
          </p:nvSpPr>
          <p:spPr>
            <a:xfrm>
              <a:off x="22713283" y="1287780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Subtitle 2"/>
            <p:cNvSpPr txBox="1">
              <a:spLocks/>
            </p:cNvSpPr>
            <p:nvPr/>
          </p:nvSpPr>
          <p:spPr>
            <a:xfrm>
              <a:off x="22783885" y="12877800"/>
              <a:ext cx="696996" cy="698665"/>
            </a:xfrm>
            <a:prstGeom prst="rect">
              <a:avLst/>
            </a:prstGeom>
          </p:spPr>
          <p:txBody>
            <a:bodyPr vert="horz" wrap="square" lIns="217433" tIns="108718" rIns="217433" bIns="108718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299"/>
                </a:lnSpc>
              </a:pPr>
              <a:r>
                <a:rPr lang="en-US" dirty="0">
                  <a:solidFill>
                    <a:schemeClr val="bg1"/>
                  </a:solidFill>
                  <a:latin typeface="Lato" charset="0"/>
                  <a:ea typeface="Lato" charset="0"/>
                  <a:cs typeface="Lato" charset="0"/>
                </a:rPr>
                <a:t>2</a:t>
              </a:r>
            </a:p>
          </p:txBody>
        </p:sp>
      </p:grpSp>
      <p:sp>
        <p:nvSpPr>
          <p:cNvPr id="13" name="Rectangle 12"/>
          <p:cNvSpPr/>
          <p:nvPr/>
        </p:nvSpPr>
        <p:spPr>
          <a:xfrm>
            <a:off x="1029764" y="2537167"/>
            <a:ext cx="8536239" cy="11273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289886" y="936765"/>
            <a:ext cx="1173225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i="1" dirty="0" smtClean="0">
                <a:solidFill>
                  <a:srgbClr val="FFFF00"/>
                </a:solidFill>
                <a:latin typeface="Franklin Gothic Medium Cond" panose="020B0606030402020204" pitchFamily="34" charset="0"/>
              </a:rPr>
              <a:t>«Да,   у   меня    есть   чему    поучиться!»</a:t>
            </a:r>
            <a:endParaRPr lang="ru-RU" sz="6000" i="1" dirty="0">
              <a:solidFill>
                <a:srgbClr val="FFFF00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795468" y="11887908"/>
            <a:ext cx="4766754" cy="93871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5500" b="1" dirty="0" smtClean="0">
                <a:latin typeface="Franklin Gothic Medium Cond" panose="020B0606030402020204" pitchFamily="34" charset="0"/>
              </a:rPr>
              <a:t>«БЕЗУПРЕЧНЫЙ»</a:t>
            </a:r>
            <a:endParaRPr lang="ru-RU" sz="5500" b="1" dirty="0">
              <a:latin typeface="Franklin Gothic Medium Cond" panose="020B0606030402020204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1796" y="2649905"/>
            <a:ext cx="10094098" cy="74002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3054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1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34248</TotalTime>
  <Words>2075</Words>
  <Application>Microsoft Office PowerPoint</Application>
  <PresentationFormat>Произвольный</PresentationFormat>
  <Paragraphs>393</Paragraphs>
  <Slides>23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Creative Presentations</dc:title>
  <dc:creator>Администратор</dc:creator>
  <cp:lastModifiedBy>XTreme.ws</cp:lastModifiedBy>
  <cp:revision>7679</cp:revision>
  <dcterms:created xsi:type="dcterms:W3CDTF">2014-11-12T21:47:38Z</dcterms:created>
  <dcterms:modified xsi:type="dcterms:W3CDTF">2021-11-09T08:01:12Z</dcterms:modified>
</cp:coreProperties>
</file>