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6" r:id="rId1"/>
  </p:sldMasterIdLst>
  <p:sldIdLst>
    <p:sldId id="256" r:id="rId2"/>
    <p:sldId id="261" r:id="rId3"/>
    <p:sldId id="257" r:id="rId4"/>
    <p:sldId id="258" r:id="rId5"/>
    <p:sldId id="260" r:id="rId6"/>
    <p:sldId id="262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5" d="100"/>
          <a:sy n="105" d="100"/>
        </p:scale>
        <p:origin x="1794" y="12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07.05.2023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pPr/>
              <a:t>07.05.2023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07.05.2023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07.05.2023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07.05.2023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pPr/>
              <a:t>07.05.2023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07.05.2023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Объект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pPr/>
              <a:t>07.05.2023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pPr/>
              <a:t>07.05.2023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07.05.2023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91680" y="1412776"/>
            <a:ext cx="6946032" cy="1470025"/>
          </a:xfrm>
        </p:spPr>
        <p:txBody>
          <a:bodyPr/>
          <a:lstStyle/>
          <a:p>
            <a:pPr algn="ctr"/>
            <a:r>
              <a:rPr lang="ru-RU" dirty="0"/>
              <a:t>Новые схемы финансовых </a:t>
            </a:r>
            <a:r>
              <a:rPr lang="ru-RU" dirty="0" smtClean="0"/>
              <a:t>мошенников: </a:t>
            </a:r>
            <a:br>
              <a:rPr lang="ru-RU" dirty="0" smtClean="0"/>
            </a:br>
            <a:r>
              <a:rPr lang="ru-RU" dirty="0" smtClean="0"/>
              <a:t>как не </a:t>
            </a:r>
            <a:r>
              <a:rPr lang="ru-RU" dirty="0"/>
              <a:t>попасть в ловушку</a:t>
            </a:r>
          </a:p>
        </p:txBody>
      </p:sp>
      <p:pic>
        <p:nvPicPr>
          <p:cNvPr id="5124" name="Picture 4" descr="https://gazetazp.ru/files/file/30d23d38afca0e11d6af19ed60fc7cda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3501008"/>
            <a:ext cx="4625030" cy="3024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331756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188640"/>
            <a:ext cx="7416824" cy="663740"/>
          </a:xfrm>
        </p:spPr>
        <p:txBody>
          <a:bodyPr>
            <a:normAutofit/>
          </a:bodyPr>
          <a:lstStyle/>
          <a:p>
            <a:pPr algn="ctr"/>
            <a:r>
              <a:rPr lang="ru-RU" smtClean="0"/>
              <a:t> </a:t>
            </a:r>
            <a:r>
              <a:rPr lang="ru-RU" dirty="0" smtClean="0"/>
              <a:t>ЗАЧЕМ НУЖНО ЭТО ЗНАТЬ!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395536" y="996396"/>
            <a:ext cx="7128792" cy="5528948"/>
          </a:xfrm>
        </p:spPr>
        <p:txBody>
          <a:bodyPr>
            <a:normAutofit fontScale="70000" lnSpcReduction="20000"/>
          </a:bodyPr>
          <a:lstStyle/>
          <a:p>
            <a:pPr algn="just"/>
            <a:r>
              <a:rPr lang="ru-RU" dirty="0"/>
              <a:t>В России зафиксирован рекордный рост количества денег, украденных с банковских счетов россиян в результате мошенничества. По данным Банка России </a:t>
            </a:r>
            <a:r>
              <a:rPr lang="ru-RU" dirty="0" smtClean="0"/>
              <a:t>в конце 2021 </a:t>
            </a:r>
            <a:r>
              <a:rPr lang="ru-RU" dirty="0"/>
              <a:t>г. мошенники обманным путем выманили у россиян 4,5 млрд руб</a:t>
            </a:r>
            <a:r>
              <a:rPr lang="ru-RU" dirty="0" smtClean="0"/>
              <a:t>., а в </a:t>
            </a:r>
            <a:r>
              <a:rPr lang="ru-RU" dirty="0"/>
              <a:t>III квартале 2022 г. злоумышленникам удалось выкрасть около 4 млрд </a:t>
            </a:r>
            <a:r>
              <a:rPr lang="ru-RU" dirty="0" smtClean="0"/>
              <a:t>руб.</a:t>
            </a:r>
          </a:p>
          <a:p>
            <a:pPr algn="just"/>
            <a:r>
              <a:rPr lang="ru-RU" dirty="0" smtClean="0"/>
              <a:t>При </a:t>
            </a:r>
            <a:r>
              <a:rPr lang="ru-RU" dirty="0"/>
              <a:t>этом, важно отметить, что составленный аналитиками Банка России обобщённый портрет клиента, наиболее уязвимого для мошенников, показывает, что на мошеннические уловки чаще всего поддаются взрослые люди, наиболее активная и трудоспособная часть населения, хотя по идее, они менее всего должны поддаваться на подобные вещи.</a:t>
            </a:r>
          </a:p>
          <a:p>
            <a:pPr algn="just"/>
            <a:r>
              <a:rPr lang="ru-RU" dirty="0"/>
              <a:t>Наряду с этим, по оценкам Центробанка, с 2022 года мошенники изменили подход: активнее стали применять кражи денег через дистанционные платежи и покупки в интернете. На фоне экономических и политических изменений финансовые мошенники разрабатывают и реализуют новые способы посягнуть на имущество граждан.</a:t>
            </a:r>
          </a:p>
          <a:p>
            <a:pPr algn="just"/>
            <a:r>
              <a:rPr lang="ru-RU" dirty="0"/>
              <a:t>Если говорить о восприятии и понимании этой проблемы в среде молодежи, необходимо отметить, что каждый второй представитель молодежи (53%) считает, что ему не хватает знаний о финансовой безопасности (данные опроса НАФИ за 2022 г.). При этом большинство опрошенных убеждены, что самым эффективным оружием против мошенников являются бдительность и информированность. </a:t>
            </a:r>
            <a:endParaRPr lang="ru-RU" dirty="0" smtClean="0"/>
          </a:p>
        </p:txBody>
      </p:sp>
      <p:pic>
        <p:nvPicPr>
          <p:cNvPr id="2050" name="Picture 2" descr="https://pvgo.ru/upload/iblock/eb6/o1svothywc439tptqgex8f0bw2r284kp/0022-003-Interesnykh-otkrytij-uvazhaemye-kollegi-600x78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2320" y="0"/>
            <a:ext cx="1340680" cy="21804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862207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332656"/>
            <a:ext cx="7704856" cy="634082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/>
              <a:t>СХЕМА «Помогите</a:t>
            </a:r>
            <a:r>
              <a:rPr lang="ru-RU" sz="2400" b="1" dirty="0"/>
              <a:t>» продавцу </a:t>
            </a:r>
            <a:r>
              <a:rPr lang="ru-RU" sz="2400" b="1" dirty="0" err="1"/>
              <a:t>маркетплейса</a:t>
            </a:r>
            <a:endParaRPr lang="ru-RU" sz="2400" b="1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323528" y="1202013"/>
            <a:ext cx="8185364" cy="2520280"/>
          </a:xfrm>
        </p:spPr>
        <p:txBody>
          <a:bodyPr>
            <a:normAutofit lnSpcReduction="10000"/>
          </a:bodyPr>
          <a:lstStyle/>
          <a:p>
            <a:pPr algn="just"/>
            <a:r>
              <a:rPr lang="ru-RU" dirty="0" smtClean="0"/>
              <a:t>Телефонный </a:t>
            </a:r>
            <a:r>
              <a:rPr lang="ru-RU" dirty="0"/>
              <a:t>мошенник, представляясь продавцом </a:t>
            </a:r>
            <a:r>
              <a:rPr lang="ru-RU" dirty="0" err="1"/>
              <a:t>маркетплейса</a:t>
            </a:r>
            <a:r>
              <a:rPr lang="ru-RU" dirty="0"/>
              <a:t>, например Яндекс-</a:t>
            </a:r>
            <a:r>
              <a:rPr lang="ru-RU" dirty="0" err="1"/>
              <a:t>маркета</a:t>
            </a:r>
            <a:r>
              <a:rPr lang="ru-RU" dirty="0"/>
              <a:t> или </a:t>
            </a:r>
            <a:r>
              <a:rPr lang="ru-RU" dirty="0" err="1"/>
              <a:t>Ozon</a:t>
            </a:r>
            <a:r>
              <a:rPr lang="ru-RU" dirty="0"/>
              <a:t>, уговаривает клиента помочь ему поднять свой рейтинг. По легенде, чтобы помочь «продавцу», нужно купить его товары. Затем заказ аннулируется, а деньги возвращаются, да еще и с благодарностью в 4-5% от суммы заказа</a:t>
            </a:r>
            <a:r>
              <a:rPr lang="ru-RU" dirty="0" smtClean="0"/>
              <a:t>.</a:t>
            </a:r>
          </a:p>
          <a:p>
            <a:endParaRPr lang="ru-RU" dirty="0"/>
          </a:p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39552" y="3717032"/>
            <a:ext cx="447239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solidFill>
                  <a:srgbClr val="FF0000"/>
                </a:solidFill>
              </a:rPr>
              <a:t>ВАЖНО! </a:t>
            </a:r>
            <a:r>
              <a:rPr lang="ru-RU" sz="2400" dirty="0" smtClean="0"/>
              <a:t>Верить </a:t>
            </a:r>
            <a:r>
              <a:rPr lang="ru-RU" sz="2400" dirty="0"/>
              <a:t>таким схемам нельзя. Рейтинг продавца с помощью таких покупок не увеличивается, это просто новая схема кражи денег. </a:t>
            </a: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3717032"/>
            <a:ext cx="3456384" cy="28355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806846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476672"/>
            <a:ext cx="7467600" cy="724942"/>
          </a:xfrm>
        </p:spPr>
        <p:txBody>
          <a:bodyPr/>
          <a:lstStyle/>
          <a:p>
            <a:r>
              <a:rPr lang="ru-RU" dirty="0" smtClean="0"/>
              <a:t>Схема «Проверка </a:t>
            </a:r>
            <a:r>
              <a:rPr lang="ru-RU" dirty="0"/>
              <a:t>на </a:t>
            </a:r>
            <a:r>
              <a:rPr lang="ru-RU" dirty="0" smtClean="0"/>
              <a:t>мошенников»</a:t>
            </a:r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3599744"/>
            <a:ext cx="3168352" cy="30855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67544" y="1340768"/>
            <a:ext cx="820891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/>
              <a:t>По электронной почте, в смс-сообщении или в социальных сетях злоумышленники присылают ссылку на сайт, где якобы можно проверить свою банковскую карту на утечку данных. Стоит ввести номер карты, срок ее действия, имя владельца и </a:t>
            </a:r>
            <a:r>
              <a:rPr lang="ru-RU" sz="2400" dirty="0" err="1"/>
              <a:t>cvc</a:t>
            </a:r>
            <a:r>
              <a:rPr lang="ru-RU" sz="2400" dirty="0"/>
              <a:t>-код, как эта информация оказывается в руках настоящих </a:t>
            </a:r>
            <a:r>
              <a:rPr lang="ru-RU" sz="2400" dirty="0" smtClean="0"/>
              <a:t>мошенников</a:t>
            </a:r>
            <a:r>
              <a:rPr lang="en-US" sz="2400" dirty="0"/>
              <a:t>.</a:t>
            </a:r>
            <a:endParaRPr lang="ru-RU" sz="24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39552" y="4034878"/>
            <a:ext cx="489654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solidFill>
                  <a:srgbClr val="FF0000"/>
                </a:solidFill>
              </a:rPr>
              <a:t>ВАЖНО!</a:t>
            </a:r>
            <a:r>
              <a:rPr lang="ru-RU" sz="2000" dirty="0" smtClean="0"/>
              <a:t> </a:t>
            </a:r>
            <a:r>
              <a:rPr lang="ru-RU" sz="2000" dirty="0"/>
              <a:t>запомнить, что сайтов, на которых можно проверить карту на утечку персональных данных, не существует. И никогда не надо переходить по ссылкам из писем, отправленных неизвестным адресатом.</a:t>
            </a:r>
          </a:p>
        </p:txBody>
      </p:sp>
    </p:spTree>
    <p:extLst>
      <p:ext uri="{BB962C8B-B14F-4D97-AF65-F5344CB8AC3E}">
        <p14:creationId xmlns:p14="http://schemas.microsoft.com/office/powerpoint/2010/main" val="41247748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332656"/>
            <a:ext cx="7601272" cy="836214"/>
          </a:xfrm>
        </p:spPr>
        <p:txBody>
          <a:bodyPr>
            <a:noAutofit/>
          </a:bodyPr>
          <a:lstStyle/>
          <a:p>
            <a:pPr algn="ctr"/>
            <a:r>
              <a:rPr lang="ru-RU" sz="3200" dirty="0" smtClean="0"/>
              <a:t>СХЕМА «Звонок </a:t>
            </a:r>
            <a:r>
              <a:rPr lang="ru-RU" sz="3200" dirty="0"/>
              <a:t>от «следователя»</a:t>
            </a:r>
            <a:br>
              <a:rPr lang="ru-RU" sz="3200" dirty="0"/>
            </a:br>
            <a:endParaRPr lang="ru-RU" sz="32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79512" y="836712"/>
            <a:ext cx="864096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74320" indent="-274320" algn="just">
              <a:spcBef>
                <a:spcPts val="600"/>
              </a:spcBef>
              <a:buClr>
                <a:schemeClr val="accent1"/>
              </a:buClr>
              <a:buSzPct val="70000"/>
              <a:buFont typeface="Wingdings"/>
              <a:buChar char=""/>
            </a:pPr>
            <a:r>
              <a:rPr lang="ru-RU" sz="2400" dirty="0"/>
              <a:t>З</a:t>
            </a:r>
            <a:r>
              <a:rPr lang="ru-RU" sz="2400" dirty="0" smtClean="0"/>
              <a:t>лоумышленники </a:t>
            </a:r>
            <a:r>
              <a:rPr lang="ru-RU" sz="2400" dirty="0"/>
              <a:t>представляются сотрудниками прокуратуры, полиции, Банка России, </a:t>
            </a:r>
            <a:r>
              <a:rPr lang="ru-RU" sz="2400" dirty="0" err="1"/>
              <a:t>Росфинмониторинга</a:t>
            </a:r>
            <a:r>
              <a:rPr lang="ru-RU" sz="2400" dirty="0"/>
              <a:t>, Следственного </a:t>
            </a:r>
            <a:r>
              <a:rPr lang="ru-RU" sz="2400" dirty="0" smtClean="0"/>
              <a:t>комитета</a:t>
            </a:r>
            <a:r>
              <a:rPr lang="en-US" sz="2400" dirty="0" smtClean="0"/>
              <a:t>. </a:t>
            </a:r>
            <a:r>
              <a:rPr lang="ru-RU" sz="2400" dirty="0" smtClean="0"/>
              <a:t>«Следователь</a:t>
            </a:r>
            <a:r>
              <a:rPr lang="ru-RU" sz="2400" dirty="0"/>
              <a:t>» сообщает примерно следующее: «Произошло задержание злоумышленника, который хотел взять кредит по вашим данным». </a:t>
            </a:r>
            <a:r>
              <a:rPr lang="en-US" sz="2400" dirty="0" smtClean="0"/>
              <a:t> </a:t>
            </a:r>
            <a:r>
              <a:rPr lang="ru-RU" sz="2400" dirty="0" smtClean="0"/>
              <a:t>Далее </a:t>
            </a:r>
            <a:r>
              <a:rPr lang="ru-RU" sz="2400" dirty="0"/>
              <a:t>происходит опрос. Звонящего интересует, в каком банке открыта карта, какой срок действия, номер и т. д.</a:t>
            </a: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3934296"/>
            <a:ext cx="2808312" cy="26044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323528" y="3861048"/>
            <a:ext cx="496855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solidFill>
                  <a:srgbClr val="FF0000"/>
                </a:solidFill>
              </a:rPr>
              <a:t>ВАЖНО! </a:t>
            </a:r>
            <a:r>
              <a:rPr lang="ru-RU" sz="2400" dirty="0"/>
              <a:t>По телефону сотрудник правоохранительных органов такую информацию выяснять не будет. Лучше закончить такой разговор словами: «Присылайте повестку». </a:t>
            </a:r>
          </a:p>
        </p:txBody>
      </p:sp>
    </p:spTree>
    <p:extLst>
      <p:ext uri="{BB962C8B-B14F-4D97-AF65-F5344CB8AC3E}">
        <p14:creationId xmlns:p14="http://schemas.microsoft.com/office/powerpoint/2010/main" val="356519973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260648"/>
            <a:ext cx="7139136" cy="864096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 smtClean="0"/>
              <a:t>СХЕМА «Звонок робота-помощника»</a:t>
            </a:r>
            <a:r>
              <a:rPr lang="ru-RU" sz="2400" b="1" dirty="0"/>
              <a:t/>
            </a:r>
            <a:br>
              <a:rPr lang="ru-RU" sz="2400" b="1" dirty="0"/>
            </a:br>
            <a:endParaRPr lang="ru-RU" sz="2400" b="1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251520" y="854580"/>
            <a:ext cx="8363272" cy="2736304"/>
          </a:xfrm>
        </p:spPr>
        <p:txBody>
          <a:bodyPr/>
          <a:lstStyle/>
          <a:p>
            <a:pPr algn="just"/>
            <a:r>
              <a:rPr lang="ru-RU" dirty="0"/>
              <a:t>Электронный голос сообщает, что с телефона клиента была подана заявка на изменение номера телефона. Далее робот просит нажать «1», если человек заявку не подавал. После нажатия кнопки робот-помощник переводит вызов на живого оператора, а тот уже попытается выведать данные паспорта или банковской карты.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78663" y="3573016"/>
            <a:ext cx="4752528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200" dirty="0" smtClean="0">
                <a:solidFill>
                  <a:srgbClr val="FF0000"/>
                </a:solidFill>
              </a:rPr>
              <a:t>ВАЖНО! </a:t>
            </a:r>
            <a:r>
              <a:rPr lang="ru-RU" sz="2200" dirty="0" smtClean="0"/>
              <a:t>Если </a:t>
            </a:r>
            <a:r>
              <a:rPr lang="ru-RU" sz="2200" dirty="0"/>
              <a:t>звонит робот и просит подтвердить какое-либо действие нажатием кнопки в тональном режиме, то следует повесить трубку. Л</a:t>
            </a:r>
            <a:r>
              <a:rPr lang="ru-RU" sz="2200" dirty="0" smtClean="0"/>
              <a:t>учшим </a:t>
            </a:r>
            <a:r>
              <a:rPr lang="ru-RU" sz="2200" dirty="0"/>
              <a:t>решением </a:t>
            </a:r>
            <a:r>
              <a:rPr lang="ru-RU" sz="2200" dirty="0" smtClean="0"/>
              <a:t>будет </a:t>
            </a:r>
            <a:r>
              <a:rPr lang="ru-RU" sz="2200" dirty="0"/>
              <a:t>самостоятельно позвонить в банк по номеру, указанному на официальном сайте или на банковской карте.</a:t>
            </a:r>
          </a:p>
        </p:txBody>
      </p:sp>
      <p:pic>
        <p:nvPicPr>
          <p:cNvPr id="1026" name="Picture 2" descr="https://gurb.mosreg.ru/upload/files/L/6/L6B6rTchJdBra4u6bDxarWNoVBbMp33oNRbO1B71zQudVaBoCSHtcC2Dpd7KTAJIZdQQYmz8WrP0KkkBmK7NhTGvRRSryV0.jpe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44" r="7850"/>
          <a:stretch/>
        </p:blipFill>
        <p:spPr bwMode="auto">
          <a:xfrm>
            <a:off x="5364086" y="3573016"/>
            <a:ext cx="3447109" cy="2692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4446857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70</TotalTime>
  <Words>573</Words>
  <Application>Microsoft Office PowerPoint</Application>
  <PresentationFormat>Экран (4:3)</PresentationFormat>
  <Paragraphs>18</Paragraphs>
  <Slides>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0" baseType="lpstr">
      <vt:lpstr>Century Schoolbook</vt:lpstr>
      <vt:lpstr>Wingdings</vt:lpstr>
      <vt:lpstr>Wingdings 2</vt:lpstr>
      <vt:lpstr>Эркер</vt:lpstr>
      <vt:lpstr>Новые схемы финансовых мошенников:  как не попасть в ловушку</vt:lpstr>
      <vt:lpstr> ЗАЧЕМ НУЖНО ЭТО ЗНАТЬ! </vt:lpstr>
      <vt:lpstr>СХЕМА «Помогите» продавцу маркетплейса</vt:lpstr>
      <vt:lpstr>Схема «Проверка на мошенников»</vt:lpstr>
      <vt:lpstr>СХЕМА «Звонок от «следователя» </vt:lpstr>
      <vt:lpstr>СХЕМА «Звонок робота-помощника»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Новые способы и схемы мошенников</dc:title>
  <dc:creator>user</dc:creator>
  <cp:lastModifiedBy>Lilian</cp:lastModifiedBy>
  <cp:revision>12</cp:revision>
  <dcterms:created xsi:type="dcterms:W3CDTF">2023-04-27T18:36:17Z</dcterms:created>
  <dcterms:modified xsi:type="dcterms:W3CDTF">2023-05-07T01:05:35Z</dcterms:modified>
</cp:coreProperties>
</file>