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8" r:id="rId2"/>
    <p:sldId id="264" r:id="rId3"/>
    <p:sldId id="267" r:id="rId4"/>
    <p:sldId id="280" r:id="rId5"/>
    <p:sldId id="281" r:id="rId6"/>
    <p:sldId id="282" r:id="rId7"/>
    <p:sldId id="283" r:id="rId8"/>
    <p:sldId id="274" r:id="rId9"/>
    <p:sldId id="275" r:id="rId10"/>
    <p:sldId id="276" r:id="rId11"/>
    <p:sldId id="277" r:id="rId12"/>
    <p:sldId id="278" r:id="rId13"/>
    <p:sldId id="279" r:id="rId14"/>
    <p:sldId id="266" r:id="rId15"/>
    <p:sldId id="273" r:id="rId16"/>
    <p:sldId id="271" r:id="rId17"/>
    <p:sldId id="272" r:id="rId18"/>
    <p:sldId id="270" r:id="rId19"/>
    <p:sldId id="268" r:id="rId20"/>
    <p:sldId id="269" r:id="rId21"/>
    <p:sldId id="285" r:id="rId22"/>
    <p:sldId id="265" r:id="rId23"/>
  </p:sldIdLst>
  <p:sldSz cx="9144000" cy="5715000" type="screen16x1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3333FF"/>
    <a:srgbClr val="F68D36"/>
    <a:srgbClr val="F9CB05"/>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50" y="365"/>
      </p:cViewPr>
      <p:guideLst>
        <p:guide orient="horz" pos="180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A66B6D-9C6C-4A44-B2E0-6F404E52261D}" type="datetimeFigureOut">
              <a:rPr lang="ru-RU" smtClean="0"/>
              <a:pPr/>
              <a:t>05.03.2022</a:t>
            </a:fld>
            <a:endParaRPr lang="ru-RU"/>
          </a:p>
        </p:txBody>
      </p:sp>
      <p:sp>
        <p:nvSpPr>
          <p:cNvPr id="4" name="Образ слайда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207DE1-26F1-4BE1-956C-0AED76059838}" type="slidenum">
              <a:rPr lang="ru-RU" smtClean="0"/>
              <a:pPr/>
              <a:t>‹#›</a:t>
            </a:fld>
            <a:endParaRPr lang="ru-RU"/>
          </a:p>
        </p:txBody>
      </p:sp>
    </p:spTree>
    <p:extLst>
      <p:ext uri="{BB962C8B-B14F-4D97-AF65-F5344CB8AC3E}">
        <p14:creationId xmlns:p14="http://schemas.microsoft.com/office/powerpoint/2010/main" xmlns="" val="142023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0" name="Picture 3" descr="C:\Users\Анжелика\Desktop\временно\МОЙ САЙТ\0_1553ea_da3b8356_orig.png"/>
          <p:cNvPicPr>
            <a:picLocks noChangeAspect="1" noChangeArrowheads="1"/>
          </p:cNvPicPr>
          <p:nvPr userDrawn="1"/>
        </p:nvPicPr>
        <p:blipFill rotWithShape="1">
          <a:blip r:embed="rId2" cstate="screen">
            <a:extLst>
              <a:ext uri="{28A0092B-C50C-407E-A947-70E740481C1C}">
                <a14:useLocalDpi xmlns:a14="http://schemas.microsoft.com/office/drawing/2010/main" xmlns=""/>
              </a:ext>
            </a:extLst>
          </a:blip>
          <a:srcRect/>
          <a:stretch/>
        </p:blipFill>
        <p:spPr bwMode="auto">
          <a:xfrm>
            <a:off x="2942207" y="265212"/>
            <a:ext cx="3551756" cy="92458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ctrTitle"/>
          </p:nvPr>
        </p:nvSpPr>
        <p:spPr>
          <a:xfrm>
            <a:off x="685800" y="1775355"/>
            <a:ext cx="7772400" cy="122502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865"/>
            <a:ext cx="2057400" cy="487627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865"/>
            <a:ext cx="6019800" cy="487627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672417"/>
            <a:ext cx="7772400" cy="1135063"/>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27542"/>
            <a:ext cx="3008313" cy="96837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000500"/>
            <a:ext cx="5486400" cy="472282"/>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2" descr="http://i.artfile.ru/1600x1200_429826_%5bwww.ArtFile.ru%5d.jpg"/>
          <p:cNvPicPr>
            <a:picLocks noChangeAspect="1" noChangeArrowheads="1"/>
          </p:cNvPicPr>
          <p:nvPr userDrawn="1"/>
        </p:nvPicPr>
        <p:blipFill rotWithShape="1">
          <a:blip r:embed="rId13" cstate="screen">
            <a:extLst>
              <a:ext uri="{28A0092B-C50C-407E-A947-70E740481C1C}">
                <a14:useLocalDpi xmlns:a14="http://schemas.microsoft.com/office/drawing/2010/main" xmlns=""/>
              </a:ext>
            </a:extLst>
          </a:blip>
          <a:srcRect/>
          <a:stretch/>
        </p:blipFill>
        <p:spPr bwMode="auto">
          <a:xfrm>
            <a:off x="0" y="1"/>
            <a:ext cx="9145538" cy="571500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Прямоугольник 11"/>
          <p:cNvSpPr/>
          <p:nvPr userDrawn="1"/>
        </p:nvSpPr>
        <p:spPr>
          <a:xfrm>
            <a:off x="827584" y="0"/>
            <a:ext cx="7920880" cy="5715000"/>
          </a:xfrm>
          <a:prstGeom prst="rect">
            <a:avLst/>
          </a:prstGeom>
          <a:solidFill>
            <a:schemeClr val="bg1">
              <a:alpha val="70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4" descr="http://img-fotki.yandex.ru/get/6445/139440740.73/0_a17a4_3a746e6f_XL.png"/>
          <p:cNvPicPr>
            <a:picLocks noChangeAspect="1" noChangeArrowheads="1"/>
          </p:cNvPicPr>
          <p:nvPr userDrawn="1"/>
        </p:nvPicPr>
        <p:blipFill rotWithShape="1">
          <a:blip r:embed="rId14" cstate="screen">
            <a:extLst>
              <a:ext uri="{28A0092B-C50C-407E-A947-70E740481C1C}">
                <a14:useLocalDpi xmlns:a14="http://schemas.microsoft.com/office/drawing/2010/main" xmlns=""/>
              </a:ext>
            </a:extLst>
          </a:blip>
          <a:srcRect/>
          <a:stretch/>
        </p:blipFill>
        <p:spPr bwMode="auto">
          <a:xfrm>
            <a:off x="0" y="-7526"/>
            <a:ext cx="684000" cy="5722527"/>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http://img-fotki.yandex.ru/get/6429/139440740.78/0_a47dc_291cfe3_XL.png"/>
          <p:cNvPicPr>
            <a:picLocks noChangeAspect="1" noChangeArrowheads="1"/>
          </p:cNvPicPr>
          <p:nvPr userDrawn="1"/>
        </p:nvPicPr>
        <p:blipFill>
          <a:blip r:embed="rId15" cstate="screen">
            <a:extLst>
              <a:ext uri="{28A0092B-C50C-407E-A947-70E740481C1C}">
                <a14:useLocalDpi xmlns:a14="http://schemas.microsoft.com/office/drawing/2010/main" xmlns=""/>
              </a:ext>
            </a:extLst>
          </a:blip>
          <a:srcRect/>
          <a:stretch>
            <a:fillRect/>
          </a:stretch>
        </p:blipFill>
        <p:spPr bwMode="auto">
          <a:xfrm>
            <a:off x="-15827" y="-7526"/>
            <a:ext cx="699827" cy="180019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8" descr="http://img-fotki.yandex.ru/get/4608/131624064.168/0_81b35_6e2f5ad_XL.png"/>
          <p:cNvPicPr>
            <a:picLocks noChangeAspect="1" noChangeArrowheads="1"/>
          </p:cNvPicPr>
          <p:nvPr userDrawn="1"/>
        </p:nvPicPr>
        <p:blipFill>
          <a:blip r:embed="rId16" cstate="email">
            <a:extLst>
              <a:ext uri="{28A0092B-C50C-407E-A947-70E740481C1C}">
                <a14:useLocalDpi xmlns:a14="http://schemas.microsoft.com/office/drawing/2010/main" xmlns=""/>
              </a:ext>
            </a:extLst>
          </a:blip>
          <a:srcRect/>
          <a:stretch>
            <a:fillRect/>
          </a:stretch>
        </p:blipFill>
        <p:spPr bwMode="auto">
          <a:xfrm>
            <a:off x="8124927" y="13743"/>
            <a:ext cx="1017113" cy="18002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05.03.2022</a:t>
            </a:fld>
            <a:endParaRPr lang="ru-RU"/>
          </a:p>
        </p:txBody>
      </p:sp>
      <p:sp>
        <p:nvSpPr>
          <p:cNvPr id="5" name="Нижний колонтитул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hyperlink" Target="https://ru.wikipedia.org/wiki/%D0%92%D0%B5%D0%BB%D0%B8%D0%BA%D0%B0%D1%8F_%D0%9E%D1%82%D0%B5%D1%87%D0%B5%D1%81%D1%82%D0%B2%D0%B5%D0%BD%D0%BD%D0%B0%D1%8F_%D0%B2%D0%BE%D0%B9%D0%BD%D0%B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likepoem.ru/12493-bulat-okudzhava-po-kakoi-reke-tvoi-korabl-plyvyot-stih.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4585692"/>
            <a:ext cx="6400800" cy="504056"/>
          </a:xfrm>
        </p:spPr>
        <p:txBody>
          <a:bodyPr>
            <a:normAutofit/>
            <a:scene3d>
              <a:camera prst="orthographicFront"/>
              <a:lightRig rig="soft" dir="t">
                <a:rot lat="0" lon="0" rev="10800000"/>
              </a:lightRig>
            </a:scene3d>
            <a:sp3d>
              <a:bevelT w="27940" h="12700"/>
              <a:contourClr>
                <a:srgbClr val="DDDDDD"/>
              </a:contourClr>
            </a:sp3d>
          </a:bodyPr>
          <a:lstStyle/>
          <a:p>
            <a:r>
              <a:rPr lang="ru-RU" sz="2000" b="1" spc="150" dirty="0" smtClean="0">
                <a:ln w="11430"/>
                <a:solidFill>
                  <a:srgbClr val="002060"/>
                </a:solidFill>
                <a:effectLst>
                  <a:outerShdw blurRad="25400" algn="tl" rotWithShape="0">
                    <a:srgbClr val="000000">
                      <a:alpha val="43000"/>
                    </a:srgbClr>
                  </a:outerShdw>
                </a:effectLst>
                <a:latin typeface="Times New Roman" panose="02020603050405020304" pitchFamily="18" charset="0"/>
                <a:cs typeface="Times New Roman" panose="02020603050405020304" pitchFamily="18" charset="0"/>
              </a:rPr>
              <a:t>Автор: Магомаева Людмила </a:t>
            </a:r>
            <a:r>
              <a:rPr lang="ru-RU" sz="2000" b="1" spc="150" dirty="0" err="1" smtClean="0">
                <a:ln w="11430"/>
                <a:solidFill>
                  <a:srgbClr val="002060"/>
                </a:solidFill>
                <a:effectLst>
                  <a:outerShdw blurRad="25400" algn="tl" rotWithShape="0">
                    <a:srgbClr val="000000">
                      <a:alpha val="43000"/>
                    </a:srgbClr>
                  </a:outerShdw>
                </a:effectLst>
                <a:latin typeface="Times New Roman" panose="02020603050405020304" pitchFamily="18" charset="0"/>
                <a:cs typeface="Times New Roman" panose="02020603050405020304" pitchFamily="18" charset="0"/>
              </a:rPr>
              <a:t>Шарулабазановна</a:t>
            </a:r>
            <a:endParaRPr lang="ru-RU" sz="2000" b="1" spc="150" dirty="0">
              <a:ln w="11430"/>
              <a:solidFill>
                <a:srgbClr val="002060"/>
              </a:solidFill>
              <a:effectLst>
                <a:outerShdw blurRad="25400" algn="tl" rotWithShape="0">
                  <a:srgbClr val="000000">
                    <a:alpha val="43000"/>
                  </a:srgbClr>
                </a:outerShdw>
              </a:effectLst>
              <a:latin typeface="Times New Roman" panose="02020603050405020304" pitchFamily="18" charset="0"/>
              <a:cs typeface="Times New Roman" panose="02020603050405020304" pitchFamily="18" charset="0"/>
            </a:endParaRPr>
          </a:p>
        </p:txBody>
      </p:sp>
      <p:sp>
        <p:nvSpPr>
          <p:cNvPr id="6" name="Заголовок 1"/>
          <p:cNvSpPr txBox="1">
            <a:spLocks/>
          </p:cNvSpPr>
          <p:nvPr/>
        </p:nvSpPr>
        <p:spPr>
          <a:xfrm>
            <a:off x="1650504" y="1201316"/>
            <a:ext cx="6737920" cy="403244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ln w="22225">
                  <a:solidFill>
                    <a:schemeClr val="tx1"/>
                  </a:solidFill>
                  <a:prstDash val="solid"/>
                </a:ln>
                <a:solidFill>
                  <a:srgbClr val="FF0000"/>
                </a:solidFill>
                <a:effectLst>
                  <a:outerShdw blurRad="50000" dist="50800" dir="7500000" algn="tl">
                    <a:srgbClr val="000000">
                      <a:shade val="5000"/>
                      <a:alpha val="35000"/>
                    </a:srgbClr>
                  </a:outerShdw>
                </a:effectLst>
                <a:latin typeface="Times New Roman" panose="02020603050405020304" pitchFamily="18" charset="0"/>
                <a:cs typeface="Times New Roman" panose="02020603050405020304" pitchFamily="18" charset="0"/>
              </a:rPr>
              <a:t>Великая Отечественная</a:t>
            </a:r>
          </a:p>
          <a:p>
            <a:r>
              <a:rPr lang="ru-RU" b="1" dirty="0" smtClean="0">
                <a:ln w="22225">
                  <a:solidFill>
                    <a:schemeClr val="tx1"/>
                  </a:solidFill>
                  <a:prstDash val="solid"/>
                </a:ln>
                <a:solidFill>
                  <a:srgbClr val="FF0000"/>
                </a:solidFill>
                <a:effectLst>
                  <a:outerShdw blurRad="50000" dist="50800" dir="7500000" algn="tl">
                    <a:srgbClr val="000000">
                      <a:shade val="5000"/>
                      <a:alpha val="35000"/>
                    </a:srgbClr>
                  </a:outerShdw>
                </a:effectLst>
                <a:latin typeface="Times New Roman" panose="02020603050405020304" pitchFamily="18" charset="0"/>
                <a:cs typeface="Times New Roman" panose="02020603050405020304" pitchFamily="18" charset="0"/>
              </a:rPr>
              <a:t>в творчестве поэтов -фронтовиков</a:t>
            </a:r>
            <a:endParaRPr lang="ru-RU" b="1" dirty="0">
              <a:ln w="22225">
                <a:solidFill>
                  <a:schemeClr val="tx1"/>
                </a:solidFill>
                <a:prstDash val="solid"/>
              </a:ln>
              <a:solidFill>
                <a:srgbClr val="FF0000"/>
              </a:solidFill>
              <a:effectLst>
                <a:outerShdw blurRad="50000" dist="50800" dir="7500000" algn="tl">
                  <a:srgbClr val="000000">
                    <a:shade val="5000"/>
                    <a:alpha val="35000"/>
                  </a:srgbClr>
                </a:outerShdw>
              </a:effectLst>
              <a:latin typeface="Times New Roman" panose="02020603050405020304" pitchFamily="18" charset="0"/>
              <a:cs typeface="Times New Roman" panose="02020603050405020304" pitchFamily="18" charset="0"/>
            </a:endParaRPr>
          </a:p>
        </p:txBody>
      </p:sp>
      <p:pic>
        <p:nvPicPr>
          <p:cNvPr id="7"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611560" y="0"/>
            <a:ext cx="2232248" cy="154563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9847" t="6958" r="33761" b="8836"/>
          <a:stretch/>
        </p:blipFill>
        <p:spPr bwMode="auto">
          <a:xfrm>
            <a:off x="7706628" y="3649587"/>
            <a:ext cx="1437372" cy="2065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87672425"/>
      </p:ext>
    </p:extLst>
  </p:cSld>
  <p:clrMapOvr>
    <a:masterClrMapping/>
  </p:clrMapOvr>
  <p:transition advTm="6209"/>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865"/>
            <a:ext cx="8229600" cy="756427"/>
          </a:xfrm>
        </p:spPr>
        <p:txBody>
          <a:bodyPr>
            <a:normAutofit fontScale="90000"/>
          </a:bodyPr>
          <a:lstStyle/>
          <a:p>
            <a:r>
              <a:rPr lang="ru-RU" b="1" dirty="0" smtClean="0">
                <a:solidFill>
                  <a:srgbClr val="FF0000"/>
                </a:solidFill>
              </a:rPr>
              <a:t>А.Т.Твардовский</a:t>
            </a:r>
            <a:endParaRPr lang="ru-RU" b="1" dirty="0">
              <a:solidFill>
                <a:srgbClr val="FF0000"/>
              </a:solidFill>
            </a:endParaRPr>
          </a:p>
        </p:txBody>
      </p:sp>
      <p:pic>
        <p:nvPicPr>
          <p:cNvPr id="27650" name="Picture 2" descr="Писатель и поэт Александр Твардовский"/>
          <p:cNvPicPr>
            <a:picLocks noChangeAspect="1" noChangeArrowheads="1"/>
          </p:cNvPicPr>
          <p:nvPr/>
        </p:nvPicPr>
        <p:blipFill>
          <a:blip r:embed="rId2" cstate="print"/>
          <a:srcRect/>
          <a:stretch>
            <a:fillRect/>
          </a:stretch>
        </p:blipFill>
        <p:spPr bwMode="auto">
          <a:xfrm>
            <a:off x="5241408" y="913284"/>
            <a:ext cx="2426936" cy="1872208"/>
          </a:xfrm>
          <a:prstGeom prst="rect">
            <a:avLst/>
          </a:prstGeom>
          <a:noFill/>
        </p:spPr>
      </p:pic>
      <p:sp>
        <p:nvSpPr>
          <p:cNvPr id="4" name="Прямоугольник 3"/>
          <p:cNvSpPr/>
          <p:nvPr/>
        </p:nvSpPr>
        <p:spPr>
          <a:xfrm>
            <a:off x="755576" y="841277"/>
            <a:ext cx="4608512" cy="3693319"/>
          </a:xfrm>
          <a:prstGeom prst="rect">
            <a:avLst/>
          </a:prstGeom>
        </p:spPr>
        <p:txBody>
          <a:bodyPr wrap="square">
            <a:spAutoFit/>
          </a:bodyPr>
          <a:lstStyle/>
          <a:p>
            <a:r>
              <a:rPr lang="ru-RU" dirty="0" smtClean="0"/>
              <a:t>С первых дней Великой Отечественной войны А.Т. Твардовский находился на фронте. В редакции газеты «Красная Армия» А.Т. Твардовский делал все, что положено делать рядовому журналисту; правил заметки, дежурил по номеру, был на рассвете «свежей головой», вычитывающей первый пробный экземпляр номера газеты, писал передовицы, очерки, стихи, фельетоны, статьи, лозунги. Твардовский был на фронте. Его боевая позиция была в фронтовой газете. Со страниц газеты он «вел огонь по врагу».</a:t>
            </a:r>
            <a:endParaRPr lang="ru-RU"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827584" y="121196"/>
          <a:ext cx="3168352" cy="5040560"/>
        </p:xfrm>
        <a:graphic>
          <a:graphicData uri="http://schemas.openxmlformats.org/drawingml/2006/table">
            <a:tbl>
              <a:tblPr/>
              <a:tblGrid>
                <a:gridCol w="3168352"/>
              </a:tblGrid>
              <a:tr h="5040560">
                <a:tc>
                  <a:txBody>
                    <a:bodyPr/>
                    <a:lstStyle/>
                    <a:p>
                      <a:r>
                        <a:rPr lang="ru-RU" sz="1800" b="1" dirty="0" smtClean="0">
                          <a:solidFill>
                            <a:srgbClr val="C00000"/>
                          </a:solidFill>
                          <a:latin typeface="Times New Roman" pitchFamily="18" charset="0"/>
                          <a:cs typeface="Times New Roman" pitchFamily="18" charset="0"/>
                        </a:rPr>
                        <a:t>Прошла война, прошла страда,</a:t>
                      </a:r>
                      <a:br>
                        <a:rPr lang="ru-RU" sz="1800" b="1" dirty="0" smtClean="0">
                          <a:solidFill>
                            <a:srgbClr val="C00000"/>
                          </a:solidFill>
                          <a:latin typeface="Times New Roman" pitchFamily="18" charset="0"/>
                          <a:cs typeface="Times New Roman" pitchFamily="18" charset="0"/>
                        </a:rPr>
                      </a:br>
                      <a:r>
                        <a:rPr lang="ru-RU" sz="1800" b="1" dirty="0" smtClean="0">
                          <a:solidFill>
                            <a:srgbClr val="C00000"/>
                          </a:solidFill>
                          <a:latin typeface="Times New Roman" pitchFamily="18" charset="0"/>
                          <a:cs typeface="Times New Roman" pitchFamily="18" charset="0"/>
                        </a:rPr>
                        <a:t>Но боль взывает к людям:</a:t>
                      </a:r>
                      <a:br>
                        <a:rPr lang="ru-RU" sz="1800" b="1" dirty="0" smtClean="0">
                          <a:solidFill>
                            <a:srgbClr val="C00000"/>
                          </a:solidFill>
                          <a:latin typeface="Times New Roman" pitchFamily="18" charset="0"/>
                          <a:cs typeface="Times New Roman" pitchFamily="18" charset="0"/>
                        </a:rPr>
                      </a:br>
                      <a:r>
                        <a:rPr lang="ru-RU" sz="1800" b="1" dirty="0" smtClean="0">
                          <a:solidFill>
                            <a:srgbClr val="C00000"/>
                          </a:solidFill>
                          <a:latin typeface="Times New Roman" pitchFamily="18" charset="0"/>
                          <a:cs typeface="Times New Roman" pitchFamily="18" charset="0"/>
                        </a:rPr>
                        <a:t>Давайте, люди, никогда</a:t>
                      </a:r>
                      <a:br>
                        <a:rPr lang="ru-RU" sz="1800" b="1" dirty="0" smtClean="0">
                          <a:solidFill>
                            <a:srgbClr val="C00000"/>
                          </a:solidFill>
                          <a:latin typeface="Times New Roman" pitchFamily="18" charset="0"/>
                          <a:cs typeface="Times New Roman" pitchFamily="18" charset="0"/>
                        </a:rPr>
                      </a:br>
                      <a:r>
                        <a:rPr lang="ru-RU" sz="1800" b="1" dirty="0" smtClean="0">
                          <a:solidFill>
                            <a:srgbClr val="C00000"/>
                          </a:solidFill>
                          <a:latin typeface="Times New Roman" pitchFamily="18" charset="0"/>
                          <a:cs typeface="Times New Roman" pitchFamily="18" charset="0"/>
                        </a:rPr>
                        <a:t>Об этом не забудем.</a:t>
                      </a:r>
                    </a:p>
                    <a:p>
                      <a:r>
                        <a:rPr lang="ru-RU" sz="1800" b="1" dirty="0" smtClean="0">
                          <a:solidFill>
                            <a:srgbClr val="C00000"/>
                          </a:solidFill>
                          <a:latin typeface="Times New Roman" pitchFamily="18" charset="0"/>
                          <a:cs typeface="Times New Roman" pitchFamily="18" charset="0"/>
                        </a:rPr>
                        <a:t>Пусть </a:t>
                      </a:r>
                      <a:r>
                        <a:rPr lang="ru-RU" sz="1800" b="1" dirty="0">
                          <a:solidFill>
                            <a:srgbClr val="C00000"/>
                          </a:solidFill>
                          <a:latin typeface="Times New Roman" pitchFamily="18" charset="0"/>
                          <a:cs typeface="Times New Roman" pitchFamily="18" charset="0"/>
                        </a:rPr>
                        <a:t>память гордую о ней</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Хранят, об этой муке,</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И дети нынешних детей,</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И наших внуков внуки.</a:t>
                      </a:r>
                    </a:p>
                    <a:p>
                      <a:r>
                        <a:rPr lang="ru-RU" sz="1800" b="1" dirty="0">
                          <a:solidFill>
                            <a:srgbClr val="C00000"/>
                          </a:solidFill>
                          <a:latin typeface="Times New Roman" pitchFamily="18" charset="0"/>
                          <a:cs typeface="Times New Roman" pitchFamily="18" charset="0"/>
                        </a:rPr>
                        <a:t>Пускай всегда годину ту</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На память нам приводит</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И первый снег, и рожь в цвету,</a:t>
                      </a:r>
                      <a:br>
                        <a:rPr lang="ru-RU" sz="1800" b="1" dirty="0">
                          <a:solidFill>
                            <a:srgbClr val="C00000"/>
                          </a:solidFill>
                          <a:latin typeface="Times New Roman" pitchFamily="18" charset="0"/>
                          <a:cs typeface="Times New Roman" pitchFamily="18" charset="0"/>
                        </a:rPr>
                      </a:br>
                      <a:r>
                        <a:rPr lang="ru-RU" sz="1800" b="1" dirty="0">
                          <a:solidFill>
                            <a:srgbClr val="C00000"/>
                          </a:solidFill>
                          <a:latin typeface="Times New Roman" pitchFamily="18" charset="0"/>
                          <a:cs typeface="Times New Roman" pitchFamily="18" charset="0"/>
                        </a:rPr>
                        <a:t>Когда под ветром ходит.</a:t>
                      </a:r>
                    </a:p>
                    <a:p>
                      <a:r>
                        <a:rPr lang="ru-RU" sz="1600" dirty="0">
                          <a:solidFill>
                            <a:srgbClr val="030303"/>
                          </a:solidFill>
                          <a:latin typeface="Times New Roman"/>
                        </a:rPr>
                        <a:t> </a:t>
                      </a:r>
                    </a:p>
                  </a:txBody>
                  <a:tcPr marL="81280" marR="81280" marT="40640" marB="40640" anchor="ctr">
                    <a:lnL>
                      <a:noFill/>
                    </a:lnL>
                    <a:lnR>
                      <a:noFill/>
                    </a:lnR>
                    <a:lnT>
                      <a:noFill/>
                    </a:lnT>
                    <a:lnB>
                      <a:noFill/>
                    </a:lnB>
                  </a:tcPr>
                </a:tc>
              </a:tr>
            </a:tbl>
          </a:graphicData>
        </a:graphic>
      </p:graphicFrame>
      <p:sp>
        <p:nvSpPr>
          <p:cNvPr id="4" name="Прямоугольник 3"/>
          <p:cNvSpPr/>
          <p:nvPr/>
        </p:nvSpPr>
        <p:spPr>
          <a:xfrm>
            <a:off x="4499992" y="337220"/>
            <a:ext cx="3312368" cy="3970318"/>
          </a:xfrm>
          <a:prstGeom prst="rect">
            <a:avLst/>
          </a:prstGeom>
        </p:spPr>
        <p:txBody>
          <a:bodyPr wrap="square">
            <a:spAutoFit/>
          </a:bodyPr>
          <a:lstStyle/>
          <a:p>
            <a:r>
              <a:rPr lang="ru-RU" b="1" dirty="0" smtClean="0">
                <a:solidFill>
                  <a:srgbClr val="C00000"/>
                </a:solidFill>
                <a:latin typeface="Times New Roman" pitchFamily="18" charset="0"/>
                <a:cs typeface="Times New Roman" pitchFamily="18" charset="0"/>
              </a:rPr>
              <a:t>И каждый дом и каждый сад</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 ряду - большой и малый,</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И дня восход и дня закат</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Над темный лесом - алый.</a:t>
            </a:r>
          </a:p>
          <a:p>
            <a:r>
              <a:rPr lang="ru-RU" b="1" dirty="0" smtClean="0">
                <a:solidFill>
                  <a:srgbClr val="C00000"/>
                </a:solidFill>
                <a:latin typeface="Times New Roman" pitchFamily="18" charset="0"/>
                <a:cs typeface="Times New Roman" pitchFamily="18" charset="0"/>
              </a:rPr>
              <a:t>Пускай во всем, чем жизнь полна,</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Во всем, что сердцу мило,</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Нам будет памятка дана</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О том, что в мире было.</a:t>
            </a:r>
          </a:p>
          <a:p>
            <a:r>
              <a:rPr lang="ru-RU" b="1" dirty="0" smtClean="0">
                <a:solidFill>
                  <a:srgbClr val="C00000"/>
                </a:solidFill>
                <a:latin typeface="Times New Roman" pitchFamily="18" charset="0"/>
                <a:cs typeface="Times New Roman" pitchFamily="18" charset="0"/>
              </a:rPr>
              <a:t>Затем, чтоб этого забыть</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Не смели поколенья.</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Затем, чтоб нам счастливей быть,</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А счастье - не в забвенье!</a:t>
            </a:r>
            <a:endParaRPr lang="ru-RU" b="1" dirty="0">
              <a:solidFill>
                <a:srgbClr val="C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697260"/>
          </a:xfrm>
        </p:spPr>
        <p:txBody>
          <a:bodyPr>
            <a:normAutofit fontScale="90000"/>
          </a:bodyPr>
          <a:lstStyle/>
          <a:p>
            <a:r>
              <a:rPr lang="ru-RU" b="1" dirty="0" smtClean="0">
                <a:solidFill>
                  <a:srgbClr val="FF0000"/>
                </a:solidFill>
              </a:rPr>
              <a:t>Алексей Сурков</a:t>
            </a:r>
            <a:endParaRPr lang="ru-RU" b="1" dirty="0">
              <a:solidFill>
                <a:srgbClr val="FF0000"/>
              </a:solidFill>
            </a:endParaRPr>
          </a:p>
        </p:txBody>
      </p:sp>
      <p:pic>
        <p:nvPicPr>
          <p:cNvPr id="30722" name="Picture 2" descr="«Они прошли по той войне…». Поэты - фронтовики."/>
          <p:cNvPicPr>
            <a:picLocks noChangeAspect="1" noChangeArrowheads="1"/>
          </p:cNvPicPr>
          <p:nvPr/>
        </p:nvPicPr>
        <p:blipFill>
          <a:blip r:embed="rId2" cstate="print"/>
          <a:srcRect/>
          <a:stretch>
            <a:fillRect/>
          </a:stretch>
        </p:blipFill>
        <p:spPr bwMode="auto">
          <a:xfrm>
            <a:off x="6012160" y="550760"/>
            <a:ext cx="2016224" cy="1946699"/>
          </a:xfrm>
          <a:prstGeom prst="rect">
            <a:avLst/>
          </a:prstGeom>
          <a:noFill/>
        </p:spPr>
      </p:pic>
      <p:sp>
        <p:nvSpPr>
          <p:cNvPr id="4" name="Прямоугольник 3"/>
          <p:cNvSpPr/>
          <p:nvPr/>
        </p:nvSpPr>
        <p:spPr>
          <a:xfrm>
            <a:off x="683568" y="697260"/>
            <a:ext cx="5256584" cy="5078313"/>
          </a:xfrm>
          <a:prstGeom prst="rect">
            <a:avLst/>
          </a:prstGeom>
        </p:spPr>
        <p:txBody>
          <a:bodyPr wrap="square">
            <a:spAutoFit/>
          </a:bodyPr>
          <a:lstStyle/>
          <a:p>
            <a:r>
              <a:rPr lang="ru-RU" dirty="0" smtClean="0"/>
              <a:t>Стихотворение Алексея Суркова «Бьётся в тесной печурке огонь…» было написано в начале Великой Отечественной войны – 27 ноября 1941 года в деревушке </a:t>
            </a:r>
            <a:r>
              <a:rPr lang="ru-RU" dirty="0" err="1" smtClean="0"/>
              <a:t>Кашино</a:t>
            </a:r>
            <a:r>
              <a:rPr lang="ru-RU" dirty="0" smtClean="0"/>
              <a:t>.</a:t>
            </a:r>
            <a:br>
              <a:rPr lang="ru-RU" dirty="0" smtClean="0"/>
            </a:br>
            <a:r>
              <a:rPr lang="ru-RU" dirty="0" smtClean="0"/>
              <a:t>По </a:t>
            </a:r>
            <a:r>
              <a:rPr lang="ru-RU" dirty="0" smtClean="0"/>
              <a:t>словам поэта Алексея Суркова, стихотворение родилось после одного из тяжёлых дней у реки Истры, когда происходили жестокие бои за Москву.</a:t>
            </a:r>
            <a:br>
              <a:rPr lang="ru-RU" dirty="0" smtClean="0"/>
            </a:br>
            <a:r>
              <a:rPr lang="ru-RU" dirty="0" smtClean="0"/>
              <a:t>Под </a:t>
            </a:r>
            <a:r>
              <a:rPr lang="ru-RU" dirty="0" smtClean="0"/>
              <a:t>впечатлением от всего пережитого, Алексей Александрович написал письмо своей жене Софье </a:t>
            </a:r>
            <a:r>
              <a:rPr lang="ru-RU" dirty="0" err="1" smtClean="0"/>
              <a:t>Кревс</a:t>
            </a:r>
            <a:r>
              <a:rPr lang="ru-RU" dirty="0" smtClean="0"/>
              <a:t>, находившейся в эвакуации в городе Чистополе, с дочкой и сыном.</a:t>
            </a:r>
            <a:br>
              <a:rPr lang="ru-RU" dirty="0" smtClean="0"/>
            </a:br>
            <a:r>
              <a:rPr lang="ru-RU" dirty="0" smtClean="0"/>
              <a:t>Под </a:t>
            </a:r>
            <a:r>
              <a:rPr lang="ru-RU" dirty="0" smtClean="0"/>
              <a:t>пером ручки получились трогательные шестнадцать строчек, очень личные и нежные.</a:t>
            </a:r>
            <a:br>
              <a:rPr lang="ru-RU" dirty="0" smtClean="0"/>
            </a:br>
            <a:r>
              <a:rPr lang="ru-RU" dirty="0" smtClean="0"/>
              <a:t>Стихотворение было озаглавлено «Тебе – солнышко моё</a:t>
            </a:r>
            <a:r>
              <a:rPr lang="ru-RU" dirty="0" smtClean="0"/>
              <a:t>». Алексей </a:t>
            </a:r>
            <a:r>
              <a:rPr lang="ru-RU" dirty="0" smtClean="0"/>
              <a:t>Сурков не собирался их публиковать и, тем более, не видел их в качестве будущей песни.</a:t>
            </a:r>
            <a:br>
              <a:rPr lang="ru-RU" dirty="0" smtClean="0"/>
            </a:br>
            <a:endParaRPr lang="ru-R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91680" y="0"/>
            <a:ext cx="5310336" cy="5413960"/>
          </a:xfrm>
          <a:prstGeom prst="rect">
            <a:avLst/>
          </a:prstGeom>
        </p:spPr>
        <p:txBody>
          <a:bodyPr wrap="square">
            <a:spAutoFit/>
          </a:bodyPr>
          <a:lstStyle/>
          <a:p>
            <a:r>
              <a:rPr lang="ru-RU" b="1" dirty="0" smtClean="0">
                <a:solidFill>
                  <a:srgbClr val="C00000"/>
                </a:solidFill>
              </a:rPr>
              <a:t>Бьётся в тесной печурке огонь,</a:t>
            </a:r>
            <a:br>
              <a:rPr lang="ru-RU" b="1" dirty="0" smtClean="0">
                <a:solidFill>
                  <a:srgbClr val="C00000"/>
                </a:solidFill>
              </a:rPr>
            </a:br>
            <a:r>
              <a:rPr lang="ru-RU" b="1" dirty="0" smtClean="0">
                <a:solidFill>
                  <a:srgbClr val="C00000"/>
                </a:solidFill>
              </a:rPr>
              <a:t>На поленьях смола как слеза</a:t>
            </a:r>
            <a:br>
              <a:rPr lang="ru-RU" b="1" dirty="0" smtClean="0">
                <a:solidFill>
                  <a:srgbClr val="C00000"/>
                </a:solidFill>
              </a:rPr>
            </a:br>
            <a:r>
              <a:rPr lang="ru-RU" b="1" dirty="0" smtClean="0">
                <a:solidFill>
                  <a:srgbClr val="C00000"/>
                </a:solidFill>
              </a:rPr>
              <a:t>И поёт мне в землянке гармонь</a:t>
            </a:r>
            <a:br>
              <a:rPr lang="ru-RU" b="1" dirty="0" smtClean="0">
                <a:solidFill>
                  <a:srgbClr val="C00000"/>
                </a:solidFill>
              </a:rPr>
            </a:br>
            <a:r>
              <a:rPr lang="ru-RU" b="1" dirty="0" smtClean="0">
                <a:solidFill>
                  <a:srgbClr val="C00000"/>
                </a:solidFill>
              </a:rPr>
              <a:t>Про улыбку твою и глаза.</a:t>
            </a:r>
            <a:br>
              <a:rPr lang="ru-RU" b="1" dirty="0" smtClean="0">
                <a:solidFill>
                  <a:srgbClr val="C00000"/>
                </a:solidFill>
              </a:rPr>
            </a:br>
            <a:r>
              <a:rPr lang="ru-RU" b="1" dirty="0" smtClean="0">
                <a:solidFill>
                  <a:srgbClr val="C00000"/>
                </a:solidFill>
              </a:rPr>
              <a:t/>
            </a:r>
            <a:br>
              <a:rPr lang="ru-RU" b="1" dirty="0" smtClean="0">
                <a:solidFill>
                  <a:srgbClr val="C00000"/>
                </a:solidFill>
              </a:rPr>
            </a:br>
            <a:r>
              <a:rPr lang="ru-RU" b="1" dirty="0" smtClean="0">
                <a:solidFill>
                  <a:srgbClr val="C00000"/>
                </a:solidFill>
              </a:rPr>
              <a:t>Про тебя мне шептали кусты</a:t>
            </a:r>
            <a:br>
              <a:rPr lang="ru-RU" b="1" dirty="0" smtClean="0">
                <a:solidFill>
                  <a:srgbClr val="C00000"/>
                </a:solidFill>
              </a:rPr>
            </a:br>
            <a:r>
              <a:rPr lang="ru-RU" b="1" dirty="0" smtClean="0">
                <a:solidFill>
                  <a:srgbClr val="C00000"/>
                </a:solidFill>
              </a:rPr>
              <a:t>В белоснежных полях под Москвой.</a:t>
            </a:r>
            <a:br>
              <a:rPr lang="ru-RU" b="1" dirty="0" smtClean="0">
                <a:solidFill>
                  <a:srgbClr val="C00000"/>
                </a:solidFill>
              </a:rPr>
            </a:br>
            <a:r>
              <a:rPr lang="ru-RU" b="1" dirty="0" smtClean="0">
                <a:solidFill>
                  <a:srgbClr val="C00000"/>
                </a:solidFill>
              </a:rPr>
              <a:t>Я хочу, чтобы слышала ты,</a:t>
            </a:r>
            <a:br>
              <a:rPr lang="ru-RU" b="1" dirty="0" smtClean="0">
                <a:solidFill>
                  <a:srgbClr val="C00000"/>
                </a:solidFill>
              </a:rPr>
            </a:br>
            <a:r>
              <a:rPr lang="ru-RU" b="1" dirty="0" smtClean="0">
                <a:solidFill>
                  <a:srgbClr val="C00000"/>
                </a:solidFill>
              </a:rPr>
              <a:t>Как тоскует мой голос живой.</a:t>
            </a:r>
            <a:br>
              <a:rPr lang="ru-RU" b="1" dirty="0" smtClean="0">
                <a:solidFill>
                  <a:srgbClr val="C00000"/>
                </a:solidFill>
              </a:rPr>
            </a:br>
            <a:r>
              <a:rPr lang="ru-RU" b="1" dirty="0" smtClean="0">
                <a:solidFill>
                  <a:srgbClr val="C00000"/>
                </a:solidFill>
              </a:rPr>
              <a:t/>
            </a:r>
            <a:br>
              <a:rPr lang="ru-RU" b="1" dirty="0" smtClean="0">
                <a:solidFill>
                  <a:srgbClr val="C00000"/>
                </a:solidFill>
              </a:rPr>
            </a:br>
            <a:r>
              <a:rPr lang="ru-RU" b="1" dirty="0" smtClean="0">
                <a:solidFill>
                  <a:srgbClr val="C00000"/>
                </a:solidFill>
              </a:rPr>
              <a:t>Ты сейчас далеко, далеко,</a:t>
            </a:r>
            <a:br>
              <a:rPr lang="ru-RU" b="1" dirty="0" smtClean="0">
                <a:solidFill>
                  <a:srgbClr val="C00000"/>
                </a:solidFill>
              </a:rPr>
            </a:br>
            <a:r>
              <a:rPr lang="ru-RU" b="1" dirty="0" smtClean="0">
                <a:solidFill>
                  <a:srgbClr val="C00000"/>
                </a:solidFill>
              </a:rPr>
              <a:t>Между нами снега и снега…</a:t>
            </a:r>
            <a:br>
              <a:rPr lang="ru-RU" b="1" dirty="0" smtClean="0">
                <a:solidFill>
                  <a:srgbClr val="C00000"/>
                </a:solidFill>
              </a:rPr>
            </a:br>
            <a:r>
              <a:rPr lang="ru-RU" b="1" dirty="0" smtClean="0">
                <a:solidFill>
                  <a:srgbClr val="C00000"/>
                </a:solidFill>
              </a:rPr>
              <a:t>До тебя мне дойти нелегко,</a:t>
            </a:r>
            <a:br>
              <a:rPr lang="ru-RU" b="1" dirty="0" smtClean="0">
                <a:solidFill>
                  <a:srgbClr val="C00000"/>
                </a:solidFill>
              </a:rPr>
            </a:br>
            <a:r>
              <a:rPr lang="ru-RU" b="1" dirty="0" smtClean="0">
                <a:solidFill>
                  <a:srgbClr val="C00000"/>
                </a:solidFill>
              </a:rPr>
              <a:t>А до смерти четыре шага.</a:t>
            </a:r>
            <a:br>
              <a:rPr lang="ru-RU" b="1" dirty="0" smtClean="0">
                <a:solidFill>
                  <a:srgbClr val="C00000"/>
                </a:solidFill>
              </a:rPr>
            </a:br>
            <a:r>
              <a:rPr lang="ru-RU" b="1" dirty="0" smtClean="0">
                <a:solidFill>
                  <a:srgbClr val="C00000"/>
                </a:solidFill>
              </a:rPr>
              <a:t/>
            </a:r>
            <a:br>
              <a:rPr lang="ru-RU" b="1" dirty="0" smtClean="0">
                <a:solidFill>
                  <a:srgbClr val="C00000"/>
                </a:solidFill>
              </a:rPr>
            </a:br>
            <a:r>
              <a:rPr lang="ru-RU" b="1" dirty="0" smtClean="0">
                <a:solidFill>
                  <a:srgbClr val="C00000"/>
                </a:solidFill>
              </a:rPr>
              <a:t>Пой, гармоника, вьюге назло,</a:t>
            </a:r>
            <a:br>
              <a:rPr lang="ru-RU" b="1" dirty="0" smtClean="0">
                <a:solidFill>
                  <a:srgbClr val="C00000"/>
                </a:solidFill>
              </a:rPr>
            </a:br>
            <a:r>
              <a:rPr lang="ru-RU" b="1" dirty="0" smtClean="0">
                <a:solidFill>
                  <a:srgbClr val="C00000"/>
                </a:solidFill>
              </a:rPr>
              <a:t>Заплутавшее счастье зови.</a:t>
            </a:r>
            <a:br>
              <a:rPr lang="ru-RU" b="1" dirty="0" smtClean="0">
                <a:solidFill>
                  <a:srgbClr val="C00000"/>
                </a:solidFill>
              </a:rPr>
            </a:br>
            <a:r>
              <a:rPr lang="ru-RU" b="1" dirty="0" smtClean="0">
                <a:solidFill>
                  <a:srgbClr val="C00000"/>
                </a:solidFill>
              </a:rPr>
              <a:t>Мне в холодной землянке тепло</a:t>
            </a:r>
            <a:br>
              <a:rPr lang="ru-RU" b="1" dirty="0" smtClean="0">
                <a:solidFill>
                  <a:srgbClr val="C00000"/>
                </a:solidFill>
              </a:rPr>
            </a:br>
            <a:r>
              <a:rPr lang="ru-RU" b="1" dirty="0" smtClean="0">
                <a:solidFill>
                  <a:srgbClr val="C00000"/>
                </a:solidFill>
              </a:rPr>
              <a:t>От моей негасимой любви</a:t>
            </a:r>
            <a:endParaRPr lang="ru-RU" b="1" dirty="0">
              <a:solidFill>
                <a:srgbClr val="C0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827584" y="0"/>
            <a:ext cx="8316416" cy="5116968"/>
          </a:xfrm>
        </p:spPr>
        <p:txBody>
          <a:bodyPr>
            <a:normAutofit/>
          </a:bodyPr>
          <a:lstStyle/>
          <a:p>
            <a:pPr marL="0" indent="0">
              <a:buNone/>
            </a:pPr>
            <a:r>
              <a:rPr lang="ru-RU" b="1" dirty="0" smtClean="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endPar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b="1" dirty="0">
              <a:solidFill>
                <a:srgbClr val="002060"/>
              </a:solidFill>
              <a:latin typeface="Times New Roman" panose="02020603050405020304" pitchFamily="18" charset="0"/>
              <a:cs typeface="Times New Roman" panose="02020603050405020304" pitchFamily="18" charset="0"/>
            </a:endParaRPr>
          </a:p>
        </p:txBody>
      </p:sp>
      <p:pic>
        <p:nvPicPr>
          <p:cNvPr id="21"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899592" y="-166836"/>
            <a:ext cx="1584176" cy="1146761"/>
          </a:xfrm>
          <a:prstGeom prst="rect">
            <a:avLst/>
          </a:prstGeom>
          <a:noFill/>
          <a:extLst>
            <a:ext uri="{909E8E84-426E-40DD-AFC4-6F175D3DCCD1}">
              <a14:hiddenFill xmlns:a14="http://schemas.microsoft.com/office/drawing/2010/main" xmlns="">
                <a:solidFill>
                  <a:srgbClr val="FFFFFF"/>
                </a:solidFill>
              </a14:hiddenFill>
            </a:ext>
          </a:extLst>
        </p:spPr>
      </p:pic>
      <p:sp>
        <p:nvSpPr>
          <p:cNvPr id="4100" name="AutoShape 4"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6" name="AutoShape 10" descr="Сергей Сергеевич Орл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10" name="AutoShape 14" descr="https://niklibrary.ru/images/CPI/Olga_Berggolt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12" name="Picture 16" descr="«Они прошли по той войне…». Поэты - фронтовики."/>
          <p:cNvPicPr>
            <a:picLocks noChangeAspect="1" noChangeArrowheads="1"/>
          </p:cNvPicPr>
          <p:nvPr/>
        </p:nvPicPr>
        <p:blipFill>
          <a:blip r:embed="rId3" cstate="print"/>
          <a:srcRect/>
          <a:stretch>
            <a:fillRect/>
          </a:stretch>
        </p:blipFill>
        <p:spPr bwMode="auto">
          <a:xfrm>
            <a:off x="6049882" y="0"/>
            <a:ext cx="1546453" cy="1659689"/>
          </a:xfrm>
          <a:prstGeom prst="rect">
            <a:avLst/>
          </a:prstGeom>
          <a:noFill/>
        </p:spPr>
      </p:pic>
      <p:sp>
        <p:nvSpPr>
          <p:cNvPr id="25" name="Прямоугольник 24"/>
          <p:cNvSpPr/>
          <p:nvPr/>
        </p:nvSpPr>
        <p:spPr>
          <a:xfrm>
            <a:off x="755576" y="625252"/>
            <a:ext cx="5256584" cy="4770537"/>
          </a:xfrm>
          <a:prstGeom prst="rect">
            <a:avLst/>
          </a:prstGeom>
        </p:spPr>
        <p:txBody>
          <a:bodyPr wrap="square">
            <a:spAutoFit/>
          </a:bodyPr>
          <a:lstStyle/>
          <a:p>
            <a:r>
              <a:rPr lang="ru-RU" sz="1600" dirty="0" smtClean="0">
                <a:cs typeface="Aharoni" pitchFamily="2" charset="-79"/>
              </a:rPr>
              <a:t>Передачи </a:t>
            </a:r>
            <a:r>
              <a:rPr lang="ru-RU" sz="1600" b="1" dirty="0" smtClean="0">
                <a:solidFill>
                  <a:srgbClr val="FF0000"/>
                </a:solidFill>
                <a:cs typeface="Aharoni" pitchFamily="2" charset="-79"/>
              </a:rPr>
              <a:t>Ольги</a:t>
            </a:r>
            <a:r>
              <a:rPr lang="ru-RU" sz="1600" dirty="0" smtClean="0">
                <a:cs typeface="Aharoni" pitchFamily="2" charset="-79"/>
              </a:rPr>
              <a:t>  </a:t>
            </a:r>
            <a:r>
              <a:rPr lang="ru-RU" sz="1600" b="1" dirty="0" err="1" smtClean="0">
                <a:solidFill>
                  <a:srgbClr val="FF0000"/>
                </a:solidFill>
                <a:cs typeface="Aharoni" pitchFamily="2" charset="-79"/>
              </a:rPr>
              <a:t>Берггольц</a:t>
            </a:r>
            <a:r>
              <a:rPr lang="ru-RU" sz="1600" b="1" dirty="0" smtClean="0">
                <a:solidFill>
                  <a:srgbClr val="FF0000"/>
                </a:solidFill>
                <a:cs typeface="Aharoni" pitchFamily="2" charset="-79"/>
              </a:rPr>
              <a:t> </a:t>
            </a:r>
            <a:r>
              <a:rPr lang="ru-RU" sz="1600" dirty="0" smtClean="0">
                <a:cs typeface="Aharoni" pitchFamily="2" charset="-79"/>
              </a:rPr>
              <a:t>на радио, которые она вела в блокадном Ленинграде, после победы собрали в сборник под названием «Говорит Ленинград». В произведении «Ленинградская поэма» Ольга сумела воссоздать образ заключенного в блокаду города. Это произведение стало самым пронзительным среди всех, посвященных осажденному городу. В те годы </a:t>
            </a:r>
            <a:r>
              <a:rPr lang="ru-RU" sz="1600" dirty="0" err="1" smtClean="0">
                <a:cs typeface="Aharoni" pitchFamily="2" charset="-79"/>
              </a:rPr>
              <a:t>Берггольц</a:t>
            </a:r>
            <a:r>
              <a:rPr lang="ru-RU" sz="1600" dirty="0" smtClean="0">
                <a:cs typeface="Aharoni" pitchFamily="2" charset="-79"/>
              </a:rPr>
              <a:t> пишет еще две поэмы — «Памяти защитников» и «Февральский дневник».После победы Ольга издала книгу, получившую название «Дневные звезды». Это своеобразный философский дневник, в котором обобщалось все, что довелось пережить поэтессе в годы войны. Страна оценила ее заслуги, </a:t>
            </a:r>
            <a:r>
              <a:rPr lang="ru-RU" sz="1600" dirty="0" err="1" smtClean="0">
                <a:cs typeface="Aharoni" pitchFamily="2" charset="-79"/>
              </a:rPr>
              <a:t>Берггольц</a:t>
            </a:r>
            <a:r>
              <a:rPr lang="ru-RU" sz="1600" dirty="0" smtClean="0">
                <a:cs typeface="Aharoni" pitchFamily="2" charset="-79"/>
              </a:rPr>
              <a:t> получила несколько орденов и медалей. Но для нее это признание мало значило, главным оказалось то, что ее любил народ, который придумал для нее звание «ленинградская Мадонна». Самая знаменитая строчка </a:t>
            </a:r>
            <a:r>
              <a:rPr lang="ru-RU" sz="1600" dirty="0" err="1" smtClean="0">
                <a:cs typeface="Aharoni" pitchFamily="2" charset="-79"/>
              </a:rPr>
              <a:t>Берггольц</a:t>
            </a:r>
            <a:r>
              <a:rPr lang="ru-RU" sz="1600" dirty="0" smtClean="0">
                <a:cs typeface="Aharoni" pitchFamily="2" charset="-79"/>
              </a:rPr>
              <a:t>: «Никто не забыт и ничто не забыто», появилась на мемориале Пискаревского кладбища</a:t>
            </a:r>
            <a:r>
              <a:rPr lang="ru-RU" sz="1600" dirty="0" smtClean="0">
                <a:cs typeface="Aharoni" pitchFamily="2" charset="-79"/>
              </a:rPr>
              <a:t>.</a:t>
            </a:r>
            <a:endParaRPr lang="ru-RU" sz="1600" dirty="0">
              <a:cs typeface="Aharoni" pitchFamily="2" charset="-79"/>
            </a:endParaRPr>
          </a:p>
        </p:txBody>
      </p:sp>
    </p:spTree>
    <p:extLst>
      <p:ext uri="{BB962C8B-B14F-4D97-AF65-F5344CB8AC3E}">
        <p14:creationId xmlns:p14="http://schemas.microsoft.com/office/powerpoint/2010/main" xmlns="" val="220636419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
            <a:ext cx="8229600" cy="625251"/>
          </a:xfrm>
        </p:spPr>
        <p:txBody>
          <a:bodyPr>
            <a:normAutofit fontScale="90000"/>
          </a:bodyPr>
          <a:lstStyle/>
          <a:p>
            <a:r>
              <a:rPr lang="ru-RU" b="1" dirty="0" smtClean="0">
                <a:solidFill>
                  <a:srgbClr val="FF0000"/>
                </a:solidFill>
              </a:rPr>
              <a:t>Ольга </a:t>
            </a:r>
            <a:r>
              <a:rPr lang="ru-RU" b="1" dirty="0" err="1" smtClean="0">
                <a:solidFill>
                  <a:srgbClr val="FF0000"/>
                </a:solidFill>
              </a:rPr>
              <a:t>Берггольц</a:t>
            </a:r>
            <a:endParaRPr lang="ru-RU" b="1" dirty="0">
              <a:solidFill>
                <a:srgbClr val="FF0000"/>
              </a:solidFill>
            </a:endParaRPr>
          </a:p>
        </p:txBody>
      </p:sp>
      <p:sp>
        <p:nvSpPr>
          <p:cNvPr id="6" name="Прямоугольник 5"/>
          <p:cNvSpPr/>
          <p:nvPr/>
        </p:nvSpPr>
        <p:spPr>
          <a:xfrm>
            <a:off x="683568" y="553244"/>
            <a:ext cx="3960440" cy="6340778"/>
          </a:xfrm>
          <a:prstGeom prst="rect">
            <a:avLst/>
          </a:prstGeom>
        </p:spPr>
        <p:txBody>
          <a:bodyPr wrap="square">
            <a:spAutoFit/>
          </a:bodyPr>
          <a:lstStyle/>
          <a:p>
            <a:r>
              <a:rPr lang="ru-RU" sz="1400" b="1" dirty="0" smtClean="0">
                <a:solidFill>
                  <a:srgbClr val="C00000"/>
                </a:solidFill>
                <a:cs typeface="Aharoni" pitchFamily="2" charset="-79"/>
              </a:rPr>
              <a:t>...Я говорю с тобой под свист снарядов,</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угрюмым заревом озарена.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Я говорю с тобой из Ленинграда,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страна моя, печальная страна...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
            </a:r>
            <a:br>
              <a:rPr lang="ru-RU" sz="1400" b="1" dirty="0" smtClean="0">
                <a:solidFill>
                  <a:srgbClr val="C00000"/>
                </a:solidFill>
                <a:cs typeface="Aharoni" pitchFamily="2" charset="-79"/>
              </a:rPr>
            </a:br>
            <a:r>
              <a:rPr lang="ru-RU" sz="1400" b="1" dirty="0" err="1" smtClean="0">
                <a:solidFill>
                  <a:srgbClr val="C00000"/>
                </a:solidFill>
                <a:cs typeface="Aharoni" pitchFamily="2" charset="-79"/>
              </a:rPr>
              <a:t>Кронштадтский</a:t>
            </a:r>
            <a:r>
              <a:rPr lang="ru-RU" sz="1400" b="1" dirty="0" smtClean="0">
                <a:solidFill>
                  <a:srgbClr val="C00000"/>
                </a:solidFill>
                <a:cs typeface="Aharoni" pitchFamily="2" charset="-79"/>
              </a:rPr>
              <a:t> злой, неукротимый ветер</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в мое лицо закинутое бьет.</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В бомбоубежищах уснули дети,</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ночная стража встала у ворот</a:t>
            </a:r>
            <a:r>
              <a:rPr lang="ru-RU" sz="1400" b="1" dirty="0" smtClean="0">
                <a:solidFill>
                  <a:srgbClr val="C00000"/>
                </a:solidFill>
                <a:cs typeface="Aharoni" pitchFamily="2" charset="-79"/>
              </a:rPr>
              <a:t>.</a:t>
            </a:r>
            <a:r>
              <a:rPr lang="ru-RU" sz="1400" b="1" dirty="0" smtClean="0">
                <a:solidFill>
                  <a:srgbClr val="C00000"/>
                </a:solidFill>
                <a:cs typeface="Aharoni" pitchFamily="2" charset="-79"/>
              </a:rPr>
              <a:t> </a:t>
            </a:r>
            <a:endParaRPr lang="ru-RU" sz="1400" b="1" dirty="0" smtClean="0">
              <a:solidFill>
                <a:srgbClr val="C00000"/>
              </a:solidFill>
              <a:cs typeface="Aharoni" pitchFamily="2" charset="-79"/>
            </a:endParaRPr>
          </a:p>
          <a:p>
            <a:r>
              <a:rPr lang="ru-RU" sz="1400" b="1" dirty="0" smtClean="0">
                <a:solidFill>
                  <a:srgbClr val="C00000"/>
                </a:solidFill>
                <a:cs typeface="Aharoni" pitchFamily="2" charset="-79"/>
              </a:rPr>
              <a:t>...</a:t>
            </a:r>
            <a:r>
              <a:rPr lang="ru-RU" sz="1400" b="1" dirty="0" smtClean="0">
                <a:solidFill>
                  <a:srgbClr val="C00000"/>
                </a:solidFill>
                <a:cs typeface="Aharoni" pitchFamily="2" charset="-79"/>
              </a:rPr>
              <a:t>Я говорю с тобой под свист снарядов,</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угрюмым заревом озарена.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Я говорю с тобой из Ленинграда,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страна моя, печальная страна...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Над </a:t>
            </a:r>
            <a:r>
              <a:rPr lang="ru-RU" sz="1400" b="1" dirty="0" smtClean="0">
                <a:solidFill>
                  <a:srgbClr val="C00000"/>
                </a:solidFill>
                <a:cs typeface="Aharoni" pitchFamily="2" charset="-79"/>
              </a:rPr>
              <a:t>Ленинградом — смертная угроза-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Бессонны ночи, тяжек день любой.</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Но мы забыли, что такое слезы,</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что называлось страхом и </a:t>
            </a:r>
            <a:r>
              <a:rPr lang="ru-RU" sz="1400" b="1" dirty="0" smtClean="0">
                <a:solidFill>
                  <a:srgbClr val="C00000"/>
                </a:solidFill>
                <a:cs typeface="Aharoni" pitchFamily="2" charset="-79"/>
              </a:rPr>
              <a:t>мольбой.</a:t>
            </a:r>
          </a:p>
          <a:p>
            <a:endParaRPr lang="ru-RU" sz="1400" b="1" dirty="0" smtClean="0">
              <a:solidFill>
                <a:srgbClr val="C00000"/>
              </a:solidFill>
              <a:cs typeface="Aharoni" pitchFamily="2" charset="-79"/>
            </a:endParaRPr>
          </a:p>
          <a:p>
            <a:r>
              <a:rPr lang="ru-RU" sz="1400" b="1" dirty="0" smtClean="0">
                <a:solidFill>
                  <a:srgbClr val="C00000"/>
                </a:solidFill>
                <a:cs typeface="Aharoni" pitchFamily="2" charset="-79"/>
              </a:rPr>
              <a:t>Я </a:t>
            </a:r>
            <a:r>
              <a:rPr lang="ru-RU" sz="1400" b="1" dirty="0" smtClean="0">
                <a:solidFill>
                  <a:srgbClr val="C00000"/>
                </a:solidFill>
                <a:cs typeface="Aharoni" pitchFamily="2" charset="-79"/>
              </a:rPr>
              <a:t>говорю: нас, граждан Ленинграда,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не поколеблет грохот канонад,</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и если завтра будут баррикады —</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мы не покинем наших баррикад.</a:t>
            </a:r>
            <a:r>
              <a:rPr lang="ru-RU" sz="1400" dirty="0" smtClean="0">
                <a:cs typeface="Aharoni" pitchFamily="2" charset="-79"/>
              </a:rPr>
              <a:t/>
            </a:r>
            <a:br>
              <a:rPr lang="ru-RU" sz="1400" dirty="0" smtClean="0">
                <a:cs typeface="Aharoni" pitchFamily="2" charset="-79"/>
              </a:rPr>
            </a:br>
            <a:r>
              <a:rPr lang="ru-RU" sz="1400" dirty="0" smtClean="0">
                <a:cs typeface="Aharoni" pitchFamily="2" charset="-79"/>
              </a:rPr>
              <a:t/>
            </a:r>
            <a:br>
              <a:rPr lang="ru-RU" sz="1400" dirty="0" smtClean="0">
                <a:cs typeface="Aharoni" pitchFamily="2" charset="-79"/>
              </a:rPr>
            </a:br>
            <a:r>
              <a:rPr lang="ru-RU" sz="1400" dirty="0" smtClean="0">
                <a:cs typeface="Aharoni" pitchFamily="2" charset="-79"/>
              </a:rPr>
              <a:t>.</a:t>
            </a:r>
            <a:r>
              <a:rPr lang="ru-RU" sz="1400" dirty="0" smtClean="0">
                <a:cs typeface="Aharoni" pitchFamily="2" charset="-79"/>
              </a:rPr>
              <a:t/>
            </a:r>
            <a:br>
              <a:rPr lang="ru-RU" sz="1400" dirty="0" smtClean="0">
                <a:cs typeface="Aharoni" pitchFamily="2" charset="-79"/>
              </a:rPr>
            </a:br>
            <a:r>
              <a:rPr lang="ru-RU" sz="1400" dirty="0" smtClean="0">
                <a:cs typeface="Aharoni" pitchFamily="2" charset="-79"/>
              </a:rPr>
              <a:t/>
            </a:r>
            <a:br>
              <a:rPr lang="ru-RU" sz="1400" dirty="0" smtClean="0">
                <a:cs typeface="Aharoni" pitchFamily="2" charset="-79"/>
              </a:rPr>
            </a:br>
            <a:r>
              <a:rPr lang="ru-RU" sz="1400" dirty="0" smtClean="0">
                <a:cs typeface="Aharoni" pitchFamily="2" charset="-79"/>
              </a:rPr>
              <a:t/>
            </a:r>
            <a:br>
              <a:rPr lang="ru-RU" sz="1400" dirty="0" smtClean="0">
                <a:cs typeface="Aharoni" pitchFamily="2" charset="-79"/>
              </a:rPr>
            </a:br>
            <a:endParaRPr lang="ru-RU" sz="1400" dirty="0">
              <a:cs typeface="Aharoni" pitchFamily="2" charset="-79"/>
            </a:endParaRPr>
          </a:p>
        </p:txBody>
      </p:sp>
      <p:sp>
        <p:nvSpPr>
          <p:cNvPr id="8" name="Прямоугольник 7"/>
          <p:cNvSpPr/>
          <p:nvPr/>
        </p:nvSpPr>
        <p:spPr>
          <a:xfrm>
            <a:off x="4572000" y="553244"/>
            <a:ext cx="4104456" cy="3108543"/>
          </a:xfrm>
          <a:prstGeom prst="rect">
            <a:avLst/>
          </a:prstGeom>
        </p:spPr>
        <p:txBody>
          <a:bodyPr wrap="square">
            <a:spAutoFit/>
          </a:bodyPr>
          <a:lstStyle/>
          <a:p>
            <a:r>
              <a:rPr lang="ru-RU" sz="1400" b="1" dirty="0" smtClean="0">
                <a:solidFill>
                  <a:srgbClr val="C00000"/>
                </a:solidFill>
                <a:cs typeface="Aharoni" pitchFamily="2" charset="-79"/>
              </a:rPr>
              <a:t>И женщины с бойцами встанут рядом,</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и дети нам патроны поднесут,</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и надо всеми нами зацветут</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старинные знамена Петрограда.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Руками сжав обугленное сердце,</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такое обещание даю</a:t>
            </a:r>
            <a:br>
              <a:rPr lang="ru-RU" sz="1400" b="1" dirty="0" smtClean="0">
                <a:solidFill>
                  <a:srgbClr val="C00000"/>
                </a:solidFill>
                <a:cs typeface="Aharoni" pitchFamily="2" charset="-79"/>
              </a:rPr>
            </a:br>
            <a:r>
              <a:rPr lang="ru-RU" sz="1400" b="1" dirty="0" smtClean="0">
                <a:solidFill>
                  <a:srgbClr val="C00000"/>
                </a:solidFill>
                <a:cs typeface="Aharoni" pitchFamily="2" charset="-79"/>
              </a:rPr>
              <a:t>я, горожанка, мать красноармейца,</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погибшего под Стрельною в бою:</a:t>
            </a:r>
            <a:br>
              <a:rPr lang="ru-RU" sz="1400" b="1" dirty="0" smtClean="0">
                <a:solidFill>
                  <a:srgbClr val="C00000"/>
                </a:solidFill>
                <a:cs typeface="Aharoni" pitchFamily="2" charset="-79"/>
              </a:rPr>
            </a:br>
            <a:r>
              <a:rPr lang="ru-RU" sz="1400" b="1" dirty="0" smtClean="0">
                <a:solidFill>
                  <a:srgbClr val="C00000"/>
                </a:solidFill>
                <a:cs typeface="Aharoni" pitchFamily="2" charset="-79"/>
              </a:rPr>
              <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Мы будем драться с беззаветной силой,</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мы одолеем бешеных зверей,</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мы победим, клянусь тебе, Россия,</a:t>
            </a:r>
            <a:br>
              <a:rPr lang="ru-RU" sz="1400" b="1" dirty="0" smtClean="0">
                <a:solidFill>
                  <a:srgbClr val="C00000"/>
                </a:solidFill>
                <a:cs typeface="Aharoni" pitchFamily="2" charset="-79"/>
              </a:rPr>
            </a:br>
            <a:r>
              <a:rPr lang="ru-RU" sz="1400" b="1" dirty="0" smtClean="0">
                <a:solidFill>
                  <a:srgbClr val="C00000"/>
                </a:solidFill>
                <a:cs typeface="Aharoni" pitchFamily="2" charset="-79"/>
              </a:rPr>
              <a:t>от имени российских матерей.</a:t>
            </a:r>
            <a:endParaRPr lang="ru-RU" sz="1400" b="1" dirty="0">
              <a:solidFill>
                <a:srgbClr val="C00000"/>
              </a:solidFill>
              <a:cs typeface="Aharoni" pitchFamily="2" charset="-79"/>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827584" y="0"/>
            <a:ext cx="8316416" cy="5116968"/>
          </a:xfrm>
        </p:spPr>
        <p:txBody>
          <a:bodyPr>
            <a:normAutofit/>
          </a:bodyPr>
          <a:lstStyle/>
          <a:p>
            <a:pPr marL="0" indent="0">
              <a:buNone/>
            </a:pPr>
            <a:r>
              <a:rPr lang="ru-RU" b="1" dirty="0" smtClean="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endPar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b="1" dirty="0">
              <a:solidFill>
                <a:srgbClr val="002060"/>
              </a:solidFill>
              <a:latin typeface="Times New Roman" panose="02020603050405020304" pitchFamily="18" charset="0"/>
              <a:cs typeface="Times New Roman" panose="02020603050405020304" pitchFamily="18" charset="0"/>
            </a:endParaRPr>
          </a:p>
        </p:txBody>
      </p:sp>
      <p:pic>
        <p:nvPicPr>
          <p:cNvPr id="21"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899592" y="-166836"/>
            <a:ext cx="1584176" cy="1146761"/>
          </a:xfrm>
          <a:prstGeom prst="rect">
            <a:avLst/>
          </a:prstGeom>
          <a:noFill/>
          <a:extLst>
            <a:ext uri="{909E8E84-426E-40DD-AFC4-6F175D3DCCD1}">
              <a14:hiddenFill xmlns:a14="http://schemas.microsoft.com/office/drawing/2010/main" xmlns="">
                <a:solidFill>
                  <a:srgbClr val="FFFFFF"/>
                </a:solidFill>
              </a14:hiddenFill>
            </a:ext>
          </a:extLst>
        </p:spPr>
      </p:pic>
      <p:sp>
        <p:nvSpPr>
          <p:cNvPr id="4100" name="AutoShape 4"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6" name="AutoShape 10" descr="Сергей Сергеевич Орл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08" name="Picture 12" descr="Сергей Сергеевич Орлов"/>
          <p:cNvPicPr>
            <a:picLocks noChangeAspect="1" noChangeArrowheads="1"/>
          </p:cNvPicPr>
          <p:nvPr/>
        </p:nvPicPr>
        <p:blipFill>
          <a:blip r:embed="rId3" cstate="print"/>
          <a:srcRect/>
          <a:stretch>
            <a:fillRect/>
          </a:stretch>
        </p:blipFill>
        <p:spPr bwMode="auto">
          <a:xfrm>
            <a:off x="6228184" y="27460"/>
            <a:ext cx="2016224" cy="1634177"/>
          </a:xfrm>
          <a:prstGeom prst="rect">
            <a:avLst/>
          </a:prstGeom>
          <a:noFill/>
        </p:spPr>
      </p:pic>
      <p:sp>
        <p:nvSpPr>
          <p:cNvPr id="4110" name="AutoShape 14" descr="https://niklibrary.ru/images/CPI/Olga_Berggolt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 name="Прямоугольник 24"/>
          <p:cNvSpPr/>
          <p:nvPr/>
        </p:nvSpPr>
        <p:spPr>
          <a:xfrm>
            <a:off x="6012160" y="1633364"/>
            <a:ext cx="2736304" cy="461665"/>
          </a:xfrm>
          <a:prstGeom prst="rect">
            <a:avLst/>
          </a:prstGeom>
        </p:spPr>
        <p:txBody>
          <a:bodyPr wrap="square">
            <a:spAutoFit/>
          </a:bodyPr>
          <a:lstStyle/>
          <a:p>
            <a:r>
              <a:rPr lang="ru-RU" sz="2400" b="1" dirty="0" smtClean="0">
                <a:solidFill>
                  <a:srgbClr val="C00000"/>
                </a:solidFill>
                <a:cs typeface="Aharoni" pitchFamily="2" charset="-79"/>
              </a:rPr>
              <a:t>Сергей Орлов</a:t>
            </a:r>
            <a:endParaRPr lang="ru-RU" sz="2400" b="1" dirty="0">
              <a:solidFill>
                <a:srgbClr val="C00000"/>
              </a:solidFill>
              <a:cs typeface="Aharoni" pitchFamily="2" charset="-79"/>
            </a:endParaRPr>
          </a:p>
        </p:txBody>
      </p:sp>
      <p:sp>
        <p:nvSpPr>
          <p:cNvPr id="27" name="Прямоугольник 26"/>
          <p:cNvSpPr/>
          <p:nvPr/>
        </p:nvSpPr>
        <p:spPr>
          <a:xfrm>
            <a:off x="1259632" y="595343"/>
            <a:ext cx="4824536" cy="3416320"/>
          </a:xfrm>
          <a:prstGeom prst="rect">
            <a:avLst/>
          </a:prstGeom>
        </p:spPr>
        <p:txBody>
          <a:bodyPr wrap="square">
            <a:spAutoFit/>
          </a:bodyPr>
          <a:lstStyle/>
          <a:p>
            <a:r>
              <a:rPr lang="ru-RU" dirty="0" smtClean="0">
                <a:cs typeface="Aharoni" pitchFamily="2" charset="-79"/>
              </a:rPr>
              <a:t>Геройски и мужественно проявил себя поэт на фронте. В одном из боев его танк загорелся, но Серей Орлов продолжал сражаться, хотя едва не сгорел заживо. Следы от этих ожогов на всю жизнь остались на теле и лице. Чтобы скрыть эти ожоговые шрамы, поэт все последующие годы носил бороду. Подвиг поэта отражен в книге известного мемуариста, свидетеля этого страшного случая. Николай Никулин, описывая войну, делясь с читателями своими воспоминаниями, рассказал и о том, как стойко вел себя в бою Сергей Орлов</a:t>
            </a:r>
            <a:r>
              <a:rPr lang="ru-RU" dirty="0" smtClean="0"/>
              <a:t>.</a:t>
            </a:r>
            <a:endParaRPr lang="ru-RU" dirty="0"/>
          </a:p>
        </p:txBody>
      </p:sp>
    </p:spTree>
    <p:extLst>
      <p:ext uri="{BB962C8B-B14F-4D97-AF65-F5344CB8AC3E}">
        <p14:creationId xmlns:p14="http://schemas.microsoft.com/office/powerpoint/2010/main" xmlns="" val="220636419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07704" y="121196"/>
            <a:ext cx="5328592" cy="5355312"/>
          </a:xfrm>
          <a:prstGeom prst="rect">
            <a:avLst/>
          </a:prstGeom>
        </p:spPr>
        <p:txBody>
          <a:bodyPr wrap="square">
            <a:spAutoFit/>
          </a:bodyPr>
          <a:lstStyle/>
          <a:p>
            <a:r>
              <a:rPr lang="ru-RU" b="1" dirty="0" smtClean="0">
                <a:solidFill>
                  <a:schemeClr val="accent2">
                    <a:lumMod val="75000"/>
                  </a:schemeClr>
                </a:solidFill>
                <a:cs typeface="Aharoni" pitchFamily="2" charset="-79"/>
              </a:rPr>
              <a:t>Пусть о нас вспоминать будут редко,</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Пусть потомки забудут о том,</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Как за них несчастливые предки</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Умирали под Мгой и Орлом.</a:t>
            </a:r>
          </a:p>
          <a:p>
            <a:endParaRPr lang="ru-RU" b="1" dirty="0" smtClean="0">
              <a:solidFill>
                <a:schemeClr val="accent2">
                  <a:lumMod val="75000"/>
                </a:schemeClr>
              </a:solidFill>
              <a:cs typeface="Aharoni" pitchFamily="2" charset="-79"/>
            </a:endParaRPr>
          </a:p>
          <a:p>
            <a:r>
              <a:rPr lang="ru-RU" b="1" dirty="0" smtClean="0">
                <a:solidFill>
                  <a:schemeClr val="accent2">
                    <a:lumMod val="75000"/>
                  </a:schemeClr>
                </a:solidFill>
                <a:cs typeface="Aharoni" pitchFamily="2" charset="-79"/>
              </a:rPr>
              <a:t>Всё равно в этой жизни далёкой</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Будем вечно мы жить среди них</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Чернозёмом на пашнях широких,</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Кирпичами в дворцах голубых.</a:t>
            </a:r>
          </a:p>
          <a:p>
            <a:endParaRPr lang="ru-RU" b="1" dirty="0" smtClean="0">
              <a:solidFill>
                <a:schemeClr val="accent2">
                  <a:lumMod val="75000"/>
                </a:schemeClr>
              </a:solidFill>
              <a:cs typeface="Aharoni" pitchFamily="2" charset="-79"/>
            </a:endParaRPr>
          </a:p>
          <a:p>
            <a:r>
              <a:rPr lang="ru-RU" b="1" dirty="0" smtClean="0">
                <a:solidFill>
                  <a:schemeClr val="accent2">
                    <a:lumMod val="75000"/>
                  </a:schemeClr>
                </a:solidFill>
                <a:cs typeface="Aharoni" pitchFamily="2" charset="-79"/>
              </a:rPr>
              <a:t>В лёгкой песне берёз по дорогам,</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На рассвете в прохладной росе,</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В ясных реках и травах, во многом,</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Без чего нету жизни совсем…</a:t>
            </a:r>
          </a:p>
          <a:p>
            <a:endParaRPr lang="ru-RU" b="1" dirty="0" smtClean="0">
              <a:solidFill>
                <a:schemeClr val="accent2">
                  <a:lumMod val="75000"/>
                </a:schemeClr>
              </a:solidFill>
              <a:cs typeface="Aharoni" pitchFamily="2" charset="-79"/>
            </a:endParaRPr>
          </a:p>
          <a:p>
            <a:r>
              <a:rPr lang="ru-RU" b="1" dirty="0" smtClean="0">
                <a:solidFill>
                  <a:schemeClr val="accent2">
                    <a:lumMod val="75000"/>
                  </a:schemeClr>
                </a:solidFill>
                <a:cs typeface="Aharoni" pitchFamily="2" charset="-79"/>
              </a:rPr>
              <a:t>Без чего не сбывается счастье…</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Мы придём непременно в него,</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В этот век, через дым и ненастье,</a:t>
            </a:r>
            <a:br>
              <a:rPr lang="ru-RU" b="1" dirty="0" smtClean="0">
                <a:solidFill>
                  <a:schemeClr val="accent2">
                    <a:lumMod val="75000"/>
                  </a:schemeClr>
                </a:solidFill>
                <a:cs typeface="Aharoni" pitchFamily="2" charset="-79"/>
              </a:rPr>
            </a:br>
            <a:r>
              <a:rPr lang="ru-RU" b="1" dirty="0" smtClean="0">
                <a:solidFill>
                  <a:schemeClr val="accent2">
                    <a:lumMod val="75000"/>
                  </a:schemeClr>
                </a:solidFill>
                <a:cs typeface="Aharoni" pitchFamily="2" charset="-79"/>
              </a:rPr>
              <a:t>Став свободным дыханьем его.</a:t>
            </a:r>
            <a:endParaRPr lang="ru-RU" b="1" dirty="0">
              <a:solidFill>
                <a:schemeClr val="accent2">
                  <a:lumMod val="75000"/>
                </a:schemeClr>
              </a:solidFill>
              <a:cs typeface="Aharoni" pitchFamily="2" charset="-79"/>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683568" y="0"/>
            <a:ext cx="8460432" cy="5116968"/>
          </a:xfrm>
        </p:spPr>
        <p:txBody>
          <a:bodyPr>
            <a:normAutofit/>
          </a:bodyPr>
          <a:lstStyle/>
          <a:p>
            <a:pPr marL="0" indent="0">
              <a:buNone/>
            </a:pPr>
            <a:r>
              <a:rPr lang="ru-RU" b="1" dirty="0" smtClean="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endPar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b="1" dirty="0">
              <a:solidFill>
                <a:srgbClr val="002060"/>
              </a:solidFill>
              <a:latin typeface="Times New Roman" panose="02020603050405020304" pitchFamily="18" charset="0"/>
              <a:cs typeface="Times New Roman" panose="02020603050405020304" pitchFamily="18" charset="0"/>
            </a:endParaRPr>
          </a:p>
        </p:txBody>
      </p:sp>
      <p:pic>
        <p:nvPicPr>
          <p:cNvPr id="21"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899592" y="-166836"/>
            <a:ext cx="1584176" cy="1146761"/>
          </a:xfrm>
          <a:prstGeom prst="rect">
            <a:avLst/>
          </a:prstGeom>
          <a:noFill/>
          <a:extLst>
            <a:ext uri="{909E8E84-426E-40DD-AFC4-6F175D3DCCD1}">
              <a14:hiddenFill xmlns:a14="http://schemas.microsoft.com/office/drawing/2010/main" xmlns="">
                <a:solidFill>
                  <a:srgbClr val="FFFFFF"/>
                </a:solidFill>
              </a14:hiddenFill>
            </a:ext>
          </a:extLst>
        </p:spPr>
      </p:pic>
      <p:sp>
        <p:nvSpPr>
          <p:cNvPr id="4100" name="AutoShape 4"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04" name="Picture 8" descr="Юлия Владимировна Друнина"/>
          <p:cNvPicPr>
            <a:picLocks noChangeAspect="1" noChangeArrowheads="1"/>
          </p:cNvPicPr>
          <p:nvPr/>
        </p:nvPicPr>
        <p:blipFill>
          <a:blip r:embed="rId3" cstate="print"/>
          <a:srcRect/>
          <a:stretch>
            <a:fillRect/>
          </a:stretch>
        </p:blipFill>
        <p:spPr bwMode="auto">
          <a:xfrm>
            <a:off x="5220072" y="0"/>
            <a:ext cx="1944216" cy="1512168"/>
          </a:xfrm>
          <a:prstGeom prst="rect">
            <a:avLst/>
          </a:prstGeom>
          <a:noFill/>
        </p:spPr>
      </p:pic>
      <p:sp>
        <p:nvSpPr>
          <p:cNvPr id="4106" name="AutoShape 10" descr="Сергей Сергеевич Орл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10" name="AutoShape 14" descr="https://niklibrary.ru/images/CPI/Olga_Berggolt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4" name="Прямоугольник 23"/>
          <p:cNvSpPr/>
          <p:nvPr/>
        </p:nvSpPr>
        <p:spPr>
          <a:xfrm>
            <a:off x="683568" y="481236"/>
            <a:ext cx="3600400" cy="3323987"/>
          </a:xfrm>
          <a:prstGeom prst="rect">
            <a:avLst/>
          </a:prstGeom>
        </p:spPr>
        <p:txBody>
          <a:bodyPr wrap="square">
            <a:spAutoFit/>
          </a:bodyPr>
          <a:lstStyle/>
          <a:p>
            <a:r>
              <a:rPr lang="ru-RU" sz="1400" dirty="0" smtClean="0"/>
              <a:t>После начала </a:t>
            </a:r>
            <a:r>
              <a:rPr lang="ru-RU" sz="1400" dirty="0" smtClean="0">
                <a:hlinkClick r:id="rId4" tooltip="Великая Отечественная война"/>
              </a:rPr>
              <a:t>Великой Отечественной войны</a:t>
            </a:r>
            <a:r>
              <a:rPr lang="ru-RU" sz="1400" dirty="0" smtClean="0"/>
              <a:t>, прибавив себе год (во всех её документах впоследствии было написано, что она родилась 10 мая 1924 года), шестнадцатилетняя Юлия </a:t>
            </a:r>
            <a:r>
              <a:rPr lang="ru-RU" sz="1400" dirty="0" err="1" smtClean="0"/>
              <a:t>Друнина</a:t>
            </a:r>
            <a:r>
              <a:rPr lang="ru-RU" sz="1400" dirty="0" smtClean="0"/>
              <a:t> записалась в добровольную санитарную дружину при </a:t>
            </a:r>
            <a:r>
              <a:rPr lang="ru-RU" sz="1400" dirty="0" err="1" smtClean="0"/>
              <a:t>РОККе</a:t>
            </a:r>
            <a:r>
              <a:rPr lang="ru-RU" sz="1400" dirty="0" smtClean="0"/>
              <a:t> работала санитаркой в главном госпитале. Окончила курсы медсестёр. В одном из боёв была контужена и 21 ноября 1944 года признана негодной к несению военной службы. Закончила войну в звании старшины медицинской службы. За боевые отличия была награждена орденом Красной звезды и медалью «За отвагу».</a:t>
            </a:r>
            <a:endParaRPr lang="ru-RU" sz="1400" dirty="0"/>
          </a:p>
        </p:txBody>
      </p:sp>
      <p:sp>
        <p:nvSpPr>
          <p:cNvPr id="25" name="Прямоугольник 24"/>
          <p:cNvSpPr/>
          <p:nvPr/>
        </p:nvSpPr>
        <p:spPr>
          <a:xfrm>
            <a:off x="5292080" y="1489348"/>
            <a:ext cx="3168352" cy="369332"/>
          </a:xfrm>
          <a:prstGeom prst="rect">
            <a:avLst/>
          </a:prstGeom>
        </p:spPr>
        <p:txBody>
          <a:bodyPr wrap="square">
            <a:spAutoFit/>
          </a:bodyPr>
          <a:lstStyle/>
          <a:p>
            <a:r>
              <a:rPr lang="ru-RU" b="1" dirty="0" err="1" smtClean="0">
                <a:solidFill>
                  <a:srgbClr val="C00000"/>
                </a:solidFill>
              </a:rPr>
              <a:t>Друнина</a:t>
            </a:r>
            <a:r>
              <a:rPr lang="ru-RU" b="1" dirty="0" smtClean="0">
                <a:solidFill>
                  <a:srgbClr val="C00000"/>
                </a:solidFill>
              </a:rPr>
              <a:t> Юлия</a:t>
            </a:r>
            <a:endParaRPr lang="ru-RU" b="1" dirty="0">
              <a:solidFill>
                <a:srgbClr val="C00000"/>
              </a:solidFill>
            </a:endParaRPr>
          </a:p>
        </p:txBody>
      </p:sp>
      <p:sp>
        <p:nvSpPr>
          <p:cNvPr id="26" name="Прямоугольник 25"/>
          <p:cNvSpPr/>
          <p:nvPr/>
        </p:nvSpPr>
        <p:spPr>
          <a:xfrm>
            <a:off x="4427984" y="1921396"/>
            <a:ext cx="3168352" cy="2862322"/>
          </a:xfrm>
          <a:prstGeom prst="rect">
            <a:avLst/>
          </a:prstGeom>
        </p:spPr>
        <p:txBody>
          <a:bodyPr wrap="square">
            <a:spAutoFit/>
          </a:bodyPr>
          <a:lstStyle/>
          <a:p>
            <a:r>
              <a:rPr lang="ru-RU" b="1" dirty="0" smtClean="0">
                <a:solidFill>
                  <a:schemeClr val="accent2">
                    <a:lumMod val="50000"/>
                  </a:schemeClr>
                </a:solidFill>
                <a:cs typeface="Aharoni" pitchFamily="2" charset="-79"/>
              </a:rPr>
              <a:t>Я только раз видала рукопашный</a:t>
            </a:r>
          </a:p>
          <a:p>
            <a:r>
              <a:rPr lang="ru-RU" b="1" dirty="0" smtClean="0">
                <a:solidFill>
                  <a:schemeClr val="accent2">
                    <a:lumMod val="50000"/>
                  </a:schemeClr>
                </a:solidFill>
                <a:cs typeface="Aharoni" pitchFamily="2" charset="-79"/>
              </a:rPr>
              <a:t>Я только раз видала рукопашный,</a:t>
            </a:r>
            <a:br>
              <a:rPr lang="ru-RU" b="1" dirty="0" smtClean="0">
                <a:solidFill>
                  <a:schemeClr val="accent2">
                    <a:lumMod val="50000"/>
                  </a:schemeClr>
                </a:solidFill>
                <a:cs typeface="Aharoni" pitchFamily="2" charset="-79"/>
              </a:rPr>
            </a:br>
            <a:r>
              <a:rPr lang="ru-RU" b="1" dirty="0" smtClean="0">
                <a:solidFill>
                  <a:schemeClr val="accent2">
                    <a:lumMod val="50000"/>
                  </a:schemeClr>
                </a:solidFill>
                <a:cs typeface="Aharoni" pitchFamily="2" charset="-79"/>
              </a:rPr>
              <a:t>Раз наяву. И тысячу — во сне.</a:t>
            </a:r>
            <a:br>
              <a:rPr lang="ru-RU" b="1" dirty="0" smtClean="0">
                <a:solidFill>
                  <a:schemeClr val="accent2">
                    <a:lumMod val="50000"/>
                  </a:schemeClr>
                </a:solidFill>
                <a:cs typeface="Aharoni" pitchFamily="2" charset="-79"/>
              </a:rPr>
            </a:br>
            <a:r>
              <a:rPr lang="ru-RU" b="1" dirty="0" smtClean="0">
                <a:solidFill>
                  <a:schemeClr val="accent2">
                    <a:lumMod val="50000"/>
                  </a:schemeClr>
                </a:solidFill>
                <a:cs typeface="Aharoni" pitchFamily="2" charset="-79"/>
              </a:rPr>
              <a:t>Кто говорит, что на войне не страшно,</a:t>
            </a:r>
            <a:br>
              <a:rPr lang="ru-RU" b="1" dirty="0" smtClean="0">
                <a:solidFill>
                  <a:schemeClr val="accent2">
                    <a:lumMod val="50000"/>
                  </a:schemeClr>
                </a:solidFill>
                <a:cs typeface="Aharoni" pitchFamily="2" charset="-79"/>
              </a:rPr>
            </a:br>
            <a:r>
              <a:rPr lang="ru-RU" b="1" dirty="0" smtClean="0">
                <a:solidFill>
                  <a:schemeClr val="accent2">
                    <a:lumMod val="50000"/>
                  </a:schemeClr>
                </a:solidFill>
                <a:cs typeface="Aharoni" pitchFamily="2" charset="-79"/>
              </a:rPr>
              <a:t>Тот ничего не знает о войне</a:t>
            </a:r>
            <a:r>
              <a:rPr lang="ru-RU" dirty="0" smtClean="0"/>
              <a:t>.</a:t>
            </a:r>
          </a:p>
          <a:p>
            <a:r>
              <a:rPr lang="ru-RU" dirty="0" smtClean="0"/>
              <a:t/>
            </a:r>
            <a:br>
              <a:rPr lang="ru-RU" dirty="0" smtClean="0"/>
            </a:br>
            <a:endParaRPr lang="ru-RU" dirty="0"/>
          </a:p>
        </p:txBody>
      </p:sp>
    </p:spTree>
    <p:extLst>
      <p:ext uri="{BB962C8B-B14F-4D97-AF65-F5344CB8AC3E}">
        <p14:creationId xmlns:p14="http://schemas.microsoft.com/office/powerpoint/2010/main" xmlns="" val="220636419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32048"/>
          </a:xfrm>
        </p:spPr>
        <p:txBody>
          <a:bodyPr>
            <a:normAutofit fontScale="90000"/>
          </a:bodyPr>
          <a:lstStyle/>
          <a:p>
            <a:r>
              <a:rPr lang="ru-RU" b="1" dirty="0" smtClean="0">
                <a:solidFill>
                  <a:schemeClr val="accent2">
                    <a:lumMod val="50000"/>
                  </a:schemeClr>
                </a:solidFill>
                <a:cs typeface="Aharoni" pitchFamily="2" charset="-79"/>
              </a:rPr>
              <a:t>Ты вернешься</a:t>
            </a:r>
          </a:p>
        </p:txBody>
      </p:sp>
      <p:sp>
        <p:nvSpPr>
          <p:cNvPr id="6" name="Содержимое 5"/>
          <p:cNvSpPr>
            <a:spLocks noGrp="1"/>
          </p:cNvSpPr>
          <p:nvPr>
            <p:ph sz="half" idx="1"/>
          </p:nvPr>
        </p:nvSpPr>
        <p:spPr>
          <a:xfrm>
            <a:off x="1115616" y="481236"/>
            <a:ext cx="6840760" cy="5233764"/>
          </a:xfrm>
        </p:spPr>
        <p:txBody>
          <a:bodyPr>
            <a:noAutofit/>
          </a:bodyPr>
          <a:lstStyle/>
          <a:p>
            <a:endParaRPr lang="ru-RU" sz="1400" dirty="0" smtClean="0">
              <a:cs typeface="Aharoni" pitchFamily="2" charset="-79"/>
            </a:endParaRPr>
          </a:p>
          <a:p>
            <a:pPr>
              <a:buNone/>
            </a:pPr>
            <a:r>
              <a:rPr lang="ru-RU" sz="1400" b="1" dirty="0" smtClean="0">
                <a:solidFill>
                  <a:srgbClr val="C00000"/>
                </a:solidFill>
                <a:cs typeface="Aharoni" pitchFamily="2" charset="-79"/>
              </a:rPr>
              <a:t>        </a:t>
            </a:r>
            <a:r>
              <a:rPr lang="ru-RU" sz="1600" b="1" dirty="0" smtClean="0">
                <a:solidFill>
                  <a:srgbClr val="C00000"/>
                </a:solidFill>
                <a:cs typeface="Aharoni" pitchFamily="2" charset="-79"/>
              </a:rPr>
              <a:t>Машенька, связистка, умирала</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На руках беспомощных моих.</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А в окопе пахло снегом талым,</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И налет артиллерийский стих.</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Из </a:t>
            </a:r>
            <a:r>
              <a:rPr lang="ru-RU" sz="1600" b="1" dirty="0" err="1" smtClean="0">
                <a:solidFill>
                  <a:srgbClr val="C00000"/>
                </a:solidFill>
                <a:cs typeface="Aharoni" pitchFamily="2" charset="-79"/>
              </a:rPr>
              <a:t>санроты</a:t>
            </a:r>
            <a:r>
              <a:rPr lang="ru-RU" sz="1600" b="1" dirty="0" smtClean="0">
                <a:solidFill>
                  <a:srgbClr val="C00000"/>
                </a:solidFill>
                <a:cs typeface="Aharoni" pitchFamily="2" charset="-79"/>
              </a:rPr>
              <a:t> не было повозки,</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Чью-то мать наш фельдшер величал.</a:t>
            </a:r>
          </a:p>
          <a:p>
            <a:pPr>
              <a:buNone/>
            </a:pPr>
            <a:r>
              <a:rPr lang="ru-RU" sz="1600" b="1" dirty="0" smtClean="0">
                <a:solidFill>
                  <a:srgbClr val="C00000"/>
                </a:solidFill>
                <a:cs typeface="Aharoni" pitchFamily="2" charset="-79"/>
              </a:rPr>
              <a:t>     …О, погон измятые полоски</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На худых девчоночьих плечах!</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И лицо — родное, восковое,</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Под чалмой намокшего бинта!..</a:t>
            </a:r>
          </a:p>
          <a:p>
            <a:pPr>
              <a:buNone/>
            </a:pPr>
            <a:r>
              <a:rPr lang="ru-RU" sz="1600" b="1" dirty="0" smtClean="0">
                <a:solidFill>
                  <a:srgbClr val="C00000"/>
                </a:solidFill>
                <a:cs typeface="Aharoni" pitchFamily="2" charset="-79"/>
              </a:rPr>
              <a:t>        Прошипел снаряд над головою,</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Черный столб взметнулся у куста…</a:t>
            </a:r>
          </a:p>
          <a:p>
            <a:pPr>
              <a:buNone/>
            </a:pPr>
            <a:r>
              <a:rPr lang="ru-RU" sz="1600" b="1" dirty="0" smtClean="0">
                <a:solidFill>
                  <a:srgbClr val="C00000"/>
                </a:solidFill>
                <a:cs typeface="Aharoni" pitchFamily="2" charset="-79"/>
              </a:rPr>
              <a:t>        Девочка в шинели уходила</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От войны, от жизни, от меня.</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Снова рыть в безмолвии могилу,</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Комьями замерзшими звеня…</a:t>
            </a:r>
          </a:p>
          <a:p>
            <a:pPr>
              <a:buNone/>
            </a:pPr>
            <a:r>
              <a:rPr lang="ru-RU" sz="1600" b="1" dirty="0" smtClean="0">
                <a:solidFill>
                  <a:srgbClr val="C00000"/>
                </a:solidFill>
                <a:cs typeface="Aharoni" pitchFamily="2" charset="-79"/>
              </a:rPr>
              <a:t>        Подожди меня немного, Маша!</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Мне ведь тоже уцелеть навряд…!</a:t>
            </a:r>
            <a:endParaRPr lang="ru-RU" sz="1600" b="1" dirty="0">
              <a:solidFill>
                <a:srgbClr val="C00000"/>
              </a:solidFill>
              <a:cs typeface="Aharoni" pitchFamily="2" charset="-79"/>
            </a:endParaRPr>
          </a:p>
        </p:txBody>
      </p:sp>
      <p:sp>
        <p:nvSpPr>
          <p:cNvPr id="7" name="Содержимое 6"/>
          <p:cNvSpPr>
            <a:spLocks noGrp="1"/>
          </p:cNvSpPr>
          <p:nvPr>
            <p:ph sz="half" idx="2"/>
          </p:nvPr>
        </p:nvSpPr>
        <p:spPr>
          <a:xfrm>
            <a:off x="4644008" y="913284"/>
            <a:ext cx="4042792" cy="4608512"/>
          </a:xfrm>
        </p:spPr>
        <p:txBody>
          <a:bodyPr>
            <a:normAutofit/>
          </a:bodyPr>
          <a:lstStyle/>
          <a:p>
            <a:pPr>
              <a:buNone/>
            </a:pPr>
            <a:r>
              <a:rPr lang="ru-RU" sz="1600" b="1" dirty="0" smtClean="0">
                <a:solidFill>
                  <a:srgbClr val="C00000"/>
                </a:solidFill>
                <a:cs typeface="Aharoni" pitchFamily="2" charset="-79"/>
              </a:rPr>
              <a:t>      Поклялась тогда я дружбой нашей:</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Если только возвращусь назад,</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Если это совершится чудо,</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То до смерти, до последних дней,</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Стану я всегда, везде и всюду</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Болью строк напоминать о ней —</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Девочке, что тихо умирала</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На руках беспомощных моих.</a:t>
            </a:r>
          </a:p>
          <a:p>
            <a:pPr>
              <a:buNone/>
            </a:pPr>
            <a:r>
              <a:rPr lang="ru-RU" sz="1600" b="1" dirty="0" smtClean="0">
                <a:solidFill>
                  <a:srgbClr val="C00000"/>
                </a:solidFill>
                <a:cs typeface="Aharoni" pitchFamily="2" charset="-79"/>
              </a:rPr>
              <a:t>       И запахнет фронтом — снегом талым,</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Кровью и пожарами мой стих.</a:t>
            </a:r>
          </a:p>
          <a:p>
            <a:pPr>
              <a:buNone/>
            </a:pPr>
            <a:r>
              <a:rPr lang="ru-RU" sz="1600" b="1" dirty="0" smtClean="0">
                <a:solidFill>
                  <a:srgbClr val="C00000"/>
                </a:solidFill>
                <a:cs typeface="Aharoni" pitchFamily="2" charset="-79"/>
              </a:rPr>
              <a:t>       Только мы — однополчане павших,</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Их, безмолвных, воскресить вольны.</a:t>
            </a:r>
            <a:br>
              <a:rPr lang="ru-RU" sz="1600" b="1" dirty="0" smtClean="0">
                <a:solidFill>
                  <a:srgbClr val="C00000"/>
                </a:solidFill>
                <a:cs typeface="Aharoni" pitchFamily="2" charset="-79"/>
              </a:rPr>
            </a:br>
            <a:r>
              <a:rPr lang="ru-RU" sz="1600" b="1" dirty="0" smtClean="0">
                <a:solidFill>
                  <a:srgbClr val="C00000"/>
                </a:solidFill>
                <a:cs typeface="Aharoni" pitchFamily="2" charset="-79"/>
              </a:rPr>
              <a:t>Я не дам тебе исчезнуть, Маша, —</a:t>
            </a:r>
            <a:br>
              <a:rPr lang="ru-RU" sz="1600" b="1" dirty="0" smtClean="0">
                <a:solidFill>
                  <a:srgbClr val="C00000"/>
                </a:solidFill>
                <a:cs typeface="Aharoni" pitchFamily="2" charset="-79"/>
              </a:rPr>
            </a:br>
            <a:r>
              <a:rPr lang="ru-RU" sz="1600" b="1" dirty="0" smtClean="0">
                <a:solidFill>
                  <a:srgbClr val="C00000"/>
                </a:solidFill>
                <a:cs typeface="Aharoni" pitchFamily="2" charset="-79"/>
              </a:rPr>
              <a:t>Песней возвратишься ты с войны</a:t>
            </a:r>
            <a:endParaRPr lang="ru-RU" sz="1600" b="1" dirty="0">
              <a:solidFill>
                <a:srgbClr val="C00000"/>
              </a:solidFill>
              <a:cs typeface="Aharoni" pitchFamily="2" charset="-79"/>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txBox="1">
            <a:spLocks/>
          </p:cNvSpPr>
          <p:nvPr/>
        </p:nvSpPr>
        <p:spPr>
          <a:xfrm>
            <a:off x="1403648" y="1129308"/>
            <a:ext cx="6397674" cy="280831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ru-RU" sz="20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3"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611560" y="0"/>
            <a:ext cx="2232248" cy="154563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9847" t="6958" r="33761" b="8836"/>
          <a:stretch/>
        </p:blipFill>
        <p:spPr bwMode="auto">
          <a:xfrm>
            <a:off x="7029449" y="2676525"/>
            <a:ext cx="2114551" cy="30384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Прямоугольник 5"/>
          <p:cNvSpPr/>
          <p:nvPr/>
        </p:nvSpPr>
        <p:spPr>
          <a:xfrm>
            <a:off x="755576" y="1841838"/>
            <a:ext cx="7488832" cy="3108543"/>
          </a:xfrm>
          <a:prstGeom prst="rect">
            <a:avLst/>
          </a:prstGeom>
        </p:spPr>
        <p:txBody>
          <a:bodyPr wrap="square">
            <a:spAutoFit/>
          </a:bodyPr>
          <a:lstStyle/>
          <a:p>
            <a:r>
              <a:rPr lang="ru-RU" sz="3200" b="1" dirty="0" smtClean="0">
                <a:solidFill>
                  <a:schemeClr val="accent5">
                    <a:lumMod val="50000"/>
                  </a:schemeClr>
                </a:solidFill>
              </a:rPr>
              <a:t>Цель разработки</a:t>
            </a:r>
            <a:r>
              <a:rPr lang="ru-RU" sz="3200" dirty="0" smtClean="0"/>
              <a:t>: </a:t>
            </a:r>
            <a:r>
              <a:rPr lang="ru-RU" sz="3200" dirty="0" smtClean="0">
                <a:solidFill>
                  <a:schemeClr val="accent5">
                    <a:lumMod val="50000"/>
                  </a:schemeClr>
                </a:solidFill>
              </a:rPr>
              <a:t>формирование чувства гордости за свою Родину, сохранение памяти о подвиге наших солдат в Великой Отечественной войне, воспитание патриотизма.</a:t>
            </a:r>
            <a:r>
              <a:rPr lang="ru-RU" dirty="0" smtClean="0">
                <a:solidFill>
                  <a:schemeClr val="accent5">
                    <a:lumMod val="50000"/>
                  </a:schemeClr>
                </a:solidFill>
              </a:rPr>
              <a:t/>
            </a:r>
            <a:br>
              <a:rPr lang="ru-RU" dirty="0" smtClean="0">
                <a:solidFill>
                  <a:schemeClr val="accent5">
                    <a:lumMod val="50000"/>
                  </a:schemeClr>
                </a:solidFill>
              </a:rPr>
            </a:br>
            <a:r>
              <a:rPr lang="ru-RU" dirty="0" smtClean="0"/>
              <a:t/>
            </a:r>
            <a:br>
              <a:rPr lang="ru-RU" dirty="0" smtClean="0"/>
            </a:br>
            <a:endParaRPr lang="ru-RU" dirty="0"/>
          </a:p>
        </p:txBody>
      </p:sp>
    </p:spTree>
    <p:extLst>
      <p:ext uri="{BB962C8B-B14F-4D97-AF65-F5344CB8AC3E}">
        <p14:creationId xmlns:p14="http://schemas.microsoft.com/office/powerpoint/2010/main" xmlns="" val="3888923239"/>
      </p:ext>
    </p:extLst>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827584" y="0"/>
            <a:ext cx="8316416" cy="5116968"/>
          </a:xfrm>
        </p:spPr>
        <p:txBody>
          <a:bodyPr>
            <a:normAutofit/>
          </a:bodyPr>
          <a:lstStyle/>
          <a:p>
            <a:pPr marL="0" indent="0">
              <a:buNone/>
            </a:pPr>
            <a:r>
              <a:rPr lang="ru-RU" b="1" dirty="0" smtClean="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0" indent="0">
              <a:buNone/>
            </a:pPr>
            <a:endPar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sz="2000" b="1" dirty="0">
                <a:solidFill>
                  <a:srgbClr val="3333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b="1" dirty="0">
              <a:solidFill>
                <a:srgbClr val="002060"/>
              </a:solidFill>
              <a:latin typeface="Times New Roman" panose="02020603050405020304" pitchFamily="18" charset="0"/>
              <a:cs typeface="Times New Roman" panose="02020603050405020304" pitchFamily="18" charset="0"/>
            </a:endParaRPr>
          </a:p>
        </p:txBody>
      </p:sp>
      <p:pic>
        <p:nvPicPr>
          <p:cNvPr id="21"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899592" y="-166836"/>
            <a:ext cx="1584176" cy="1146761"/>
          </a:xfrm>
          <a:prstGeom prst="rect">
            <a:avLst/>
          </a:prstGeom>
          <a:noFill/>
          <a:extLst>
            <a:ext uri="{909E8E84-426E-40DD-AFC4-6F175D3DCCD1}">
              <a14:hiddenFill xmlns:a14="http://schemas.microsoft.com/office/drawing/2010/main" xmlns="">
                <a:solidFill>
                  <a:srgbClr val="FFFFFF"/>
                </a:solidFill>
              </a14:hiddenFill>
            </a:ext>
          </a:extLst>
        </p:spPr>
      </p:pic>
      <p:pic>
        <p:nvPicPr>
          <p:cNvPr id="4098" name="Picture 2" descr="Борис Смоленский "/>
          <p:cNvPicPr>
            <a:picLocks noChangeAspect="1" noChangeArrowheads="1"/>
          </p:cNvPicPr>
          <p:nvPr/>
        </p:nvPicPr>
        <p:blipFill>
          <a:blip r:embed="rId3" cstate="print"/>
          <a:srcRect/>
          <a:stretch>
            <a:fillRect/>
          </a:stretch>
        </p:blipFill>
        <p:spPr bwMode="auto">
          <a:xfrm>
            <a:off x="5796136" y="553244"/>
            <a:ext cx="2248143" cy="1800200"/>
          </a:xfrm>
          <a:prstGeom prst="rect">
            <a:avLst/>
          </a:prstGeom>
          <a:noFill/>
        </p:spPr>
      </p:pic>
      <p:sp>
        <p:nvSpPr>
          <p:cNvPr id="4100" name="AutoShape 4"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Юлия Владимировна Друнин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6" name="AutoShape 10" descr="Сергей Сергеевич Орл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10" name="AutoShape 14" descr="https://niklibrary.ru/images/CPI/Olga_Berggoltz.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4" name="Прямоугольник 23"/>
          <p:cNvSpPr/>
          <p:nvPr/>
        </p:nvSpPr>
        <p:spPr>
          <a:xfrm>
            <a:off x="3419872" y="0"/>
            <a:ext cx="5193986" cy="584775"/>
          </a:xfrm>
          <a:prstGeom prst="rect">
            <a:avLst/>
          </a:prstGeom>
        </p:spPr>
        <p:txBody>
          <a:bodyPr wrap="square">
            <a:spAutoFit/>
          </a:bodyPr>
          <a:lstStyle/>
          <a:p>
            <a:r>
              <a:rPr lang="ru-RU" sz="3200" b="1" dirty="0" smtClean="0">
                <a:solidFill>
                  <a:srgbClr val="FF0000"/>
                </a:solidFill>
                <a:cs typeface="Aharoni" pitchFamily="2" charset="-79"/>
              </a:rPr>
              <a:t>      Борис Смоленский</a:t>
            </a:r>
            <a:endParaRPr lang="ru-RU" sz="3200" b="1" dirty="0">
              <a:solidFill>
                <a:srgbClr val="FF0000"/>
              </a:solidFill>
              <a:cs typeface="Aharoni" pitchFamily="2" charset="-79"/>
            </a:endParaRPr>
          </a:p>
        </p:txBody>
      </p:sp>
      <p:sp>
        <p:nvSpPr>
          <p:cNvPr id="25" name="Прямоугольник 24"/>
          <p:cNvSpPr/>
          <p:nvPr/>
        </p:nvSpPr>
        <p:spPr>
          <a:xfrm>
            <a:off x="755576" y="985291"/>
            <a:ext cx="3672408" cy="3785652"/>
          </a:xfrm>
          <a:prstGeom prst="rect">
            <a:avLst/>
          </a:prstGeom>
        </p:spPr>
        <p:txBody>
          <a:bodyPr wrap="square">
            <a:spAutoFit/>
          </a:bodyPr>
          <a:lstStyle/>
          <a:p>
            <a:r>
              <a:rPr lang="ru-RU" sz="1600" b="1" dirty="0" smtClean="0">
                <a:latin typeface="Times New Roman" pitchFamily="18" charset="0"/>
                <a:cs typeface="Times New Roman" pitchFamily="18" charset="0"/>
              </a:rPr>
              <a:t>Советский поэт</a:t>
            </a:r>
            <a:r>
              <a:rPr lang="ru-RU" sz="1600"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 погибший</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при обороне города Медвежьегорска</a:t>
            </a:r>
            <a:r>
              <a:rPr lang="ru-RU" sz="1600" dirty="0" smtClean="0">
                <a:latin typeface="Times New Roman" pitchFamily="18" charset="0"/>
                <a:cs typeface="Times New Roman" pitchFamily="18" charset="0"/>
              </a:rPr>
              <a:t>, Карельского края в годы второй мировой войны.</a:t>
            </a:r>
            <a:r>
              <a:rPr lang="ru-RU" sz="1600" b="1" dirty="0" smtClean="0">
                <a:latin typeface="Times New Roman" pitchFamily="18" charset="0"/>
                <a:cs typeface="Times New Roman" pitchFamily="18" charset="0"/>
              </a:rPr>
              <a:t> В</a:t>
            </a:r>
            <a:r>
              <a:rPr lang="ru-RU" sz="1600" dirty="0" smtClean="0">
                <a:latin typeface="Times New Roman" pitchFamily="18" charset="0"/>
                <a:cs typeface="Times New Roman" pitchFamily="18" charset="0"/>
              </a:rPr>
              <a:t> свои </a:t>
            </a:r>
            <a:r>
              <a:rPr lang="ru-RU" sz="1600" b="1" dirty="0" smtClean="0">
                <a:latin typeface="Times New Roman" pitchFamily="18" charset="0"/>
                <a:cs typeface="Times New Roman" pitchFamily="18" charset="0"/>
              </a:rPr>
              <a:t>двадцать лет</a:t>
            </a:r>
            <a:r>
              <a:rPr lang="ru-RU" sz="1600" dirty="0" smtClean="0">
                <a:latin typeface="Times New Roman" pitchFamily="18" charset="0"/>
                <a:cs typeface="Times New Roman" pitchFamily="18" charset="0"/>
              </a:rPr>
              <a:t>, Борис Моисеевич Смоленский был уже </a:t>
            </a:r>
            <a:r>
              <a:rPr lang="ru-RU" sz="1600" b="1" dirty="0" smtClean="0">
                <a:latin typeface="Times New Roman" pitchFamily="18" charset="0"/>
                <a:cs typeface="Times New Roman" pitchFamily="18" charset="0"/>
              </a:rPr>
              <a:t>состоявшимся поэтом и переводчиком</a:t>
            </a:r>
            <a:r>
              <a:rPr lang="ru-RU" sz="1600" dirty="0" smtClean="0">
                <a:latin typeface="Times New Roman" pitchFamily="18" charset="0"/>
                <a:cs typeface="Times New Roman" pitchFamily="18" charset="0"/>
              </a:rPr>
              <a:t>. В том последнем бою для Бориса, </a:t>
            </a:r>
            <a:r>
              <a:rPr lang="ru-RU" sz="1600" b="1" dirty="0" smtClean="0">
                <a:latin typeface="Times New Roman" pitchFamily="18" charset="0"/>
                <a:cs typeface="Times New Roman" pitchFamily="18" charset="0"/>
              </a:rPr>
              <a:t>затерялись его фронтовые тетради с</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сочинениями</a:t>
            </a:r>
            <a:r>
              <a:rPr lang="ru-RU" sz="1600" dirty="0" smtClean="0">
                <a:latin typeface="Times New Roman" pitchFamily="18" charset="0"/>
                <a:cs typeface="Times New Roman" pitchFamily="18" charset="0"/>
              </a:rPr>
              <a:t>. Поэтические сборники о великой войне, в которые вошли стихи Бориса, стали печататься только в 1963 году. </a:t>
            </a:r>
            <a:r>
              <a:rPr lang="ru-RU" sz="1600" b="1" dirty="0" smtClean="0">
                <a:latin typeface="Times New Roman" pitchFamily="18" charset="0"/>
                <a:cs typeface="Times New Roman" pitchFamily="18" charset="0"/>
              </a:rPr>
              <a:t>Сборник</a:t>
            </a:r>
            <a:r>
              <a:rPr lang="ru-RU" sz="1600" dirty="0" smtClean="0">
                <a:latin typeface="Times New Roman" pitchFamily="18" charset="0"/>
                <a:cs typeface="Times New Roman" pitchFamily="18" charset="0"/>
              </a:rPr>
              <a:t> его личных </a:t>
            </a:r>
            <a:r>
              <a:rPr lang="ru-RU" sz="1600" b="1" dirty="0" smtClean="0">
                <a:latin typeface="Times New Roman" pitchFamily="18" charset="0"/>
                <a:cs typeface="Times New Roman" pitchFamily="18" charset="0"/>
              </a:rPr>
              <a:t>стихов</a:t>
            </a:r>
            <a:r>
              <a:rPr lang="ru-RU" sz="1600" dirty="0" smtClean="0">
                <a:latin typeface="Times New Roman" pitchFamily="18" charset="0"/>
                <a:cs typeface="Times New Roman" pitchFamily="18" charset="0"/>
              </a:rPr>
              <a:t>, сохраненных матерью поэта, </a:t>
            </a:r>
            <a:r>
              <a:rPr lang="ru-RU" sz="1600" b="1" dirty="0" smtClean="0">
                <a:latin typeface="Times New Roman" pitchFamily="18" charset="0"/>
                <a:cs typeface="Times New Roman" pitchFamily="18" charset="0"/>
              </a:rPr>
              <a:t>вышел </a:t>
            </a:r>
            <a:r>
              <a:rPr lang="ru-RU" sz="1600" dirty="0" smtClean="0">
                <a:latin typeface="Times New Roman" pitchFamily="18" charset="0"/>
                <a:cs typeface="Times New Roman" pitchFamily="18" charset="0"/>
              </a:rPr>
              <a:t>еще позже, в </a:t>
            </a:r>
            <a:r>
              <a:rPr lang="ru-RU" sz="1600" b="1" dirty="0" smtClean="0">
                <a:latin typeface="Times New Roman" pitchFamily="18" charset="0"/>
                <a:cs typeface="Times New Roman" pitchFamily="18" charset="0"/>
              </a:rPr>
              <a:t>1976 году</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p:txBody>
      </p:sp>
      <p:sp>
        <p:nvSpPr>
          <p:cNvPr id="1025" name="Rectangle 1"/>
          <p:cNvSpPr>
            <a:spLocks noChangeArrowheads="1"/>
          </p:cNvSpPr>
          <p:nvPr/>
        </p:nvSpPr>
        <p:spPr bwMode="auto">
          <a:xfrm>
            <a:off x="4499992" y="2397014"/>
            <a:ext cx="4644008" cy="24468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А если скажет нам война: «Пора» —</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Отложим недописанные книги,</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Махнем: «Прощайте» — гулким стенам</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институтов</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И поспешим</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по взбудораженным дорогам,</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Сменив слегка потрепанную кепку</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На шлем бойца, на кожанку пилота</a:t>
            </a:r>
            <a:br>
              <a:rPr kumimoji="0" lang="ru-RU" sz="1300" b="1" i="0" u="none" strike="noStrike" cap="none" normalizeH="0" baseline="0" dirty="0" smtClean="0">
                <a:ln>
                  <a:noFill/>
                </a:ln>
                <a:solidFill>
                  <a:schemeClr val="accent2">
                    <a:lumMod val="50000"/>
                  </a:schemeClr>
                </a:solidFill>
                <a:effectLst/>
                <a:latin typeface="Roboto"/>
                <a:cs typeface="Arial" pitchFamily="34" charset="0"/>
              </a:rPr>
            </a:br>
            <a:r>
              <a:rPr kumimoji="0" lang="ru-RU" sz="1300" b="1" i="0" u="none" strike="noStrike" cap="none" normalizeH="0" baseline="0" dirty="0" smtClean="0">
                <a:ln>
                  <a:noFill/>
                </a:ln>
                <a:solidFill>
                  <a:schemeClr val="accent2">
                    <a:lumMod val="50000"/>
                  </a:schemeClr>
                </a:solidFill>
                <a:effectLst/>
                <a:latin typeface="Roboto"/>
                <a:cs typeface="Arial" pitchFamily="34" charset="0"/>
              </a:rPr>
              <a:t>И на бескозырку моряка.</a:t>
            </a:r>
            <a:endParaRPr kumimoji="0" lang="ru-RU" sz="900" b="1" i="0" u="none" strike="noStrike" cap="none" normalizeH="0" baseline="0" dirty="0" smtClean="0">
              <a:ln>
                <a:noFill/>
              </a:ln>
              <a:solidFill>
                <a:schemeClr val="accent2">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2063641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великая отечественная война: 2 тыс изображений найдено в Яндекс.Картинках"/>
          <p:cNvPicPr>
            <a:picLocks noChangeAspect="1" noChangeArrowheads="1"/>
          </p:cNvPicPr>
          <p:nvPr/>
        </p:nvPicPr>
        <p:blipFill>
          <a:blip r:embed="rId2" cstate="print"/>
          <a:srcRect/>
          <a:stretch>
            <a:fillRect/>
          </a:stretch>
        </p:blipFill>
        <p:spPr bwMode="auto">
          <a:xfrm>
            <a:off x="-828600" y="0"/>
            <a:ext cx="11646024" cy="6542386"/>
          </a:xfrm>
          <a:prstGeom prst="rect">
            <a:avLst/>
          </a:prstGeom>
          <a:noFill/>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img0.liveinternet.ru/images/attach/c/6/91/467/91467634_0_671e0_d19bca0c_XL.pn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6744"/>
          <a:stretch/>
        </p:blipFill>
        <p:spPr bwMode="auto">
          <a:xfrm>
            <a:off x="611560" y="0"/>
            <a:ext cx="2232248" cy="154563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9847" t="6958" r="33761" b="8836"/>
          <a:stretch/>
        </p:blipFill>
        <p:spPr bwMode="auto">
          <a:xfrm>
            <a:off x="7029449" y="2676525"/>
            <a:ext cx="2114551" cy="30384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9847" t="27938" r="33761" b="8836"/>
          <a:stretch/>
        </p:blipFill>
        <p:spPr bwMode="auto">
          <a:xfrm rot="10800000">
            <a:off x="678259" y="3433564"/>
            <a:ext cx="2114551" cy="22814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txBox="1">
            <a:spLocks/>
          </p:cNvSpPr>
          <p:nvPr/>
        </p:nvSpPr>
        <p:spPr>
          <a:xfrm>
            <a:off x="1857815" y="593134"/>
            <a:ext cx="5842992" cy="233637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5400" b="1" dirty="0" smtClean="0">
                <a:ln w="22225">
                  <a:solidFill>
                    <a:schemeClr val="tx1"/>
                  </a:solidFill>
                  <a:prstDash val="solid"/>
                </a:ln>
                <a:solidFill>
                  <a:srgbClr val="F68D36"/>
                </a:solidFill>
                <a:effectLst>
                  <a:outerShdw blurRad="50000" dist="50800" dir="7500000" algn="tl">
                    <a:srgbClr val="000000">
                      <a:shade val="5000"/>
                      <a:alpha val="35000"/>
                    </a:srgbClr>
                  </a:outerShdw>
                </a:effectLst>
                <a:latin typeface="Times New Roman" panose="02020603050405020304" pitchFamily="18" charset="0"/>
                <a:cs typeface="Times New Roman" panose="02020603050405020304" pitchFamily="18" charset="0"/>
              </a:rPr>
              <a:t>Спасибо за внимание!</a:t>
            </a:r>
            <a:endParaRPr lang="ru-RU" sz="5400" b="1" dirty="0">
              <a:ln w="22225">
                <a:solidFill>
                  <a:schemeClr val="tx1"/>
                </a:solidFill>
                <a:prstDash val="solid"/>
              </a:ln>
              <a:solidFill>
                <a:srgbClr val="F68D36"/>
              </a:solidFill>
              <a:effectLst>
                <a:outerShdw blurRad="50000" dist="50800" dir="7500000" algn="tl">
                  <a:srgbClr val="000000">
                    <a:shade val="5000"/>
                    <a:alpha val="35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54578084"/>
      </p:ext>
    </p:extLst>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solidFill>
                  <a:schemeClr val="accent5">
                    <a:lumMod val="50000"/>
                  </a:schemeClr>
                </a:solidFill>
              </a:rPr>
              <a:t>Развитие интереса обучающихся к историческому прошлому нашей страны, военной истории Отечества.  </a:t>
            </a:r>
          </a:p>
          <a:p>
            <a:r>
              <a:rPr lang="ru-RU" dirty="0" smtClean="0">
                <a:solidFill>
                  <a:schemeClr val="accent5">
                    <a:lumMod val="50000"/>
                  </a:schemeClr>
                </a:solidFill>
              </a:rPr>
              <a:t>Противодействие попыткам фальсифицировать события Великой Отечественной войны 1941 – 1945 гг.</a:t>
            </a:r>
          </a:p>
          <a:p>
            <a:r>
              <a:rPr lang="ru-RU" dirty="0" smtClean="0">
                <a:solidFill>
                  <a:schemeClr val="accent5">
                    <a:lumMod val="50000"/>
                  </a:schemeClr>
                </a:solidFill>
              </a:rPr>
              <a:t>Повышение активности и творческой самореализации учащихся.</a:t>
            </a:r>
            <a:r>
              <a:rPr lang="ru-RU" dirty="0" smtClean="0"/>
              <a:t/>
            </a:r>
            <a:br>
              <a:rPr lang="ru-RU" dirty="0" smtClean="0"/>
            </a:br>
            <a:r>
              <a:rPr lang="ru-RU" dirty="0" smtClean="0"/>
              <a:t/>
            </a:r>
            <a:br>
              <a:rPr lang="ru-RU" dirty="0" smtClean="0"/>
            </a:br>
            <a:endParaRPr lang="ru-R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
            <a:ext cx="8229600" cy="697259"/>
          </a:xfrm>
        </p:spPr>
        <p:txBody>
          <a:bodyPr>
            <a:normAutofit fontScale="90000"/>
          </a:bodyPr>
          <a:lstStyle/>
          <a:p>
            <a:r>
              <a:rPr lang="ru-RU" b="1" dirty="0" smtClean="0">
                <a:solidFill>
                  <a:srgbClr val="FF0000"/>
                </a:solidFill>
              </a:rPr>
              <a:t>Булат Окуджава</a:t>
            </a:r>
            <a:endParaRPr lang="ru-RU" b="1" dirty="0">
              <a:solidFill>
                <a:srgbClr val="FF0000"/>
              </a:solidFill>
            </a:endParaRPr>
          </a:p>
        </p:txBody>
      </p:sp>
      <p:pic>
        <p:nvPicPr>
          <p:cNvPr id="31746" name="Picture 2" descr="b_251_250_16777215_00_images_CPI_Okidjava.jpg"/>
          <p:cNvPicPr>
            <a:picLocks noChangeAspect="1" noChangeArrowheads="1"/>
          </p:cNvPicPr>
          <p:nvPr/>
        </p:nvPicPr>
        <p:blipFill>
          <a:blip r:embed="rId2" cstate="print"/>
          <a:srcRect/>
          <a:stretch>
            <a:fillRect/>
          </a:stretch>
        </p:blipFill>
        <p:spPr bwMode="auto">
          <a:xfrm>
            <a:off x="6156176" y="553244"/>
            <a:ext cx="1944216" cy="1872208"/>
          </a:xfrm>
          <a:prstGeom prst="rect">
            <a:avLst/>
          </a:prstGeom>
          <a:noFill/>
        </p:spPr>
      </p:pic>
      <p:sp>
        <p:nvSpPr>
          <p:cNvPr id="6" name="Прямоугольник 5"/>
          <p:cNvSpPr/>
          <p:nvPr/>
        </p:nvSpPr>
        <p:spPr>
          <a:xfrm>
            <a:off x="755576" y="595343"/>
            <a:ext cx="5400600" cy="5078313"/>
          </a:xfrm>
          <a:prstGeom prst="rect">
            <a:avLst/>
          </a:prstGeom>
        </p:spPr>
        <p:txBody>
          <a:bodyPr wrap="square">
            <a:spAutoFit/>
          </a:bodyPr>
          <a:lstStyle/>
          <a:p>
            <a:r>
              <a:rPr lang="ru-RU" dirty="0" smtClean="0"/>
              <a:t>Когда началась Великая Отечественная война, Булат стал рваться добровольцем на фронт, но его не брали из-за возраста. Окончив девятый класс, юноша прошел двухмесячную военную подготовку и был зачислен минометчиком в 5-й гвардейский Краснознамённый Донской казачий корпус. В декабре 1942 он был ранен под Моздоком, после лечения в госпитале служил в 124-м стрелковом запасном полку в Батуми, позже был радистом в артиллерийской бригаде на Закавказском фронте</a:t>
            </a:r>
            <a:r>
              <a:rPr lang="ru-RU" dirty="0" smtClean="0"/>
              <a:t>.</a:t>
            </a:r>
            <a:r>
              <a:rPr lang="ru-RU" dirty="0" smtClean="0"/>
              <a:t> </a:t>
            </a:r>
            <a:endParaRPr lang="ru-RU" dirty="0" smtClean="0"/>
          </a:p>
          <a:p>
            <a:endParaRPr lang="ru-RU" dirty="0" smtClean="0"/>
          </a:p>
          <a:p>
            <a:r>
              <a:rPr lang="ru-RU" b="1" dirty="0" smtClean="0">
                <a:solidFill>
                  <a:schemeClr val="accent1">
                    <a:lumMod val="75000"/>
                  </a:schemeClr>
                </a:solidFill>
              </a:rPr>
              <a:t>«Война </a:t>
            </a:r>
            <a:r>
              <a:rPr lang="ru-RU" b="1" dirty="0" smtClean="0">
                <a:solidFill>
                  <a:schemeClr val="accent1">
                    <a:lumMod val="75000"/>
                  </a:schemeClr>
                </a:solidFill>
              </a:rPr>
              <a:t>все время со мной: попал на нее в самое молодое, самое восприимчивое время, и она вошла в меня очень глубоко</a:t>
            </a:r>
            <a:r>
              <a:rPr lang="ru-RU" b="1" dirty="0" smtClean="0">
                <a:solidFill>
                  <a:schemeClr val="accent1">
                    <a:lumMod val="75000"/>
                  </a:schemeClr>
                </a:solidFill>
              </a:rPr>
              <a:t>...»</a:t>
            </a: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transition spd="med" advClick="0" advTm="3000">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47664" y="121197"/>
            <a:ext cx="6192688" cy="4616648"/>
          </a:xfrm>
          <a:prstGeom prst="rect">
            <a:avLst/>
          </a:prstGeom>
        </p:spPr>
        <p:txBody>
          <a:bodyPr wrap="square">
            <a:spAutoFit/>
          </a:bodyPr>
          <a:lstStyle/>
          <a:p>
            <a:r>
              <a:rPr lang="ru-RU" b="1" dirty="0" smtClean="0">
                <a:hlinkClick r:id="rId2"/>
              </a:rPr>
              <a:t> </a:t>
            </a:r>
            <a:r>
              <a:rPr lang="ru-RU" sz="2400" b="1" dirty="0" smtClean="0">
                <a:hlinkClick r:id="rId2"/>
              </a:rPr>
              <a:t>По какой реке твой корабль </a:t>
            </a:r>
            <a:r>
              <a:rPr lang="ru-RU" sz="2400" b="1" dirty="0" smtClean="0">
                <a:hlinkClick r:id="rId2"/>
              </a:rPr>
              <a:t>плывёт</a:t>
            </a:r>
            <a:endParaRPr lang="ru-RU" sz="2400" b="1" dirty="0" smtClean="0"/>
          </a:p>
          <a:p>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По </a:t>
            </a:r>
            <a:r>
              <a:rPr lang="ru-RU" b="1" dirty="0" smtClean="0">
                <a:solidFill>
                  <a:srgbClr val="C00000"/>
                </a:solidFill>
                <a:latin typeface="Times New Roman" pitchFamily="18" charset="0"/>
                <a:cs typeface="Times New Roman" pitchFamily="18" charset="0"/>
              </a:rPr>
              <a:t>какой реке твой корабль плывет</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До </a:t>
            </a:r>
            <a:r>
              <a:rPr lang="ru-RU" b="1" dirty="0" smtClean="0">
                <a:solidFill>
                  <a:srgbClr val="C00000"/>
                </a:solidFill>
                <a:latin typeface="Times New Roman" pitchFamily="18" charset="0"/>
                <a:cs typeface="Times New Roman" pitchFamily="18" charset="0"/>
              </a:rPr>
              <a:t>последних дней из последних сил?</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Когда главный час мою жизнь прервет,</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Вы </a:t>
            </a:r>
            <a:r>
              <a:rPr lang="ru-RU" b="1" dirty="0" smtClean="0">
                <a:solidFill>
                  <a:srgbClr val="C00000"/>
                </a:solidFill>
                <a:latin typeface="Times New Roman" pitchFamily="18" charset="0"/>
                <a:cs typeface="Times New Roman" pitchFamily="18" charset="0"/>
              </a:rPr>
              <a:t>же спросите: для чего я жил?</a:t>
            </a:r>
          </a:p>
          <a:p>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Буду </a:t>
            </a:r>
            <a:r>
              <a:rPr lang="ru-RU" b="1" dirty="0" smtClean="0">
                <a:solidFill>
                  <a:srgbClr val="C00000"/>
                </a:solidFill>
                <a:latin typeface="Times New Roman" pitchFamily="18" charset="0"/>
                <a:cs typeface="Times New Roman" pitchFamily="18" charset="0"/>
              </a:rPr>
              <a:t>я стоять перед тем судом —</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Голова </a:t>
            </a:r>
            <a:r>
              <a:rPr lang="ru-RU" b="1" dirty="0" smtClean="0">
                <a:solidFill>
                  <a:srgbClr val="C00000"/>
                </a:solidFill>
                <a:latin typeface="Times New Roman" pitchFamily="18" charset="0"/>
                <a:cs typeface="Times New Roman" pitchFamily="18" charset="0"/>
              </a:rPr>
              <a:t>в огне, а душа в дыму…</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Моя родина — мой последний дом,</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Все </a:t>
            </a:r>
            <a:r>
              <a:rPr lang="ru-RU" b="1" dirty="0" smtClean="0">
                <a:solidFill>
                  <a:srgbClr val="C00000"/>
                </a:solidFill>
                <a:latin typeface="Times New Roman" pitchFamily="18" charset="0"/>
                <a:cs typeface="Times New Roman" pitchFamily="18" charset="0"/>
              </a:rPr>
              <a:t>грехи твои на себя приму.</a:t>
            </a:r>
          </a:p>
          <a:p>
            <a:endParaRPr lang="ru-RU" b="1" dirty="0" smtClean="0">
              <a:solidFill>
                <a:srgbClr val="C00000"/>
              </a:solidFill>
              <a:latin typeface="Times New Roman" pitchFamily="18" charset="0"/>
              <a:cs typeface="Times New Roman" pitchFamily="18" charset="0"/>
            </a:endParaRPr>
          </a:p>
          <a:p>
            <a:r>
              <a:rPr lang="ru-RU" b="1" dirty="0" smtClean="0">
                <a:solidFill>
                  <a:srgbClr val="C00000"/>
                </a:solidFill>
                <a:latin typeface="Times New Roman" pitchFamily="18" charset="0"/>
                <a:cs typeface="Times New Roman" pitchFamily="18" charset="0"/>
              </a:rPr>
              <a:t>Средь </a:t>
            </a:r>
            <a:r>
              <a:rPr lang="ru-RU" b="1" dirty="0" smtClean="0">
                <a:solidFill>
                  <a:srgbClr val="C00000"/>
                </a:solidFill>
                <a:latin typeface="Times New Roman" pitchFamily="18" charset="0"/>
                <a:cs typeface="Times New Roman" pitchFamily="18" charset="0"/>
              </a:rPr>
              <a:t>стерни и роз, среди войн и слез</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Все </a:t>
            </a:r>
            <a:r>
              <a:rPr lang="ru-RU" b="1" dirty="0" smtClean="0">
                <a:solidFill>
                  <a:srgbClr val="C00000"/>
                </a:solidFill>
                <a:latin typeface="Times New Roman" pitchFamily="18" charset="0"/>
                <a:cs typeface="Times New Roman" pitchFamily="18" charset="0"/>
              </a:rPr>
              <a:t>твои грехи на себе я нес.</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Может, жизнь моя и была смешна,</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Но </a:t>
            </a:r>
            <a:r>
              <a:rPr lang="ru-RU" b="1" dirty="0" smtClean="0">
                <a:solidFill>
                  <a:srgbClr val="C00000"/>
                </a:solidFill>
                <a:latin typeface="Times New Roman" pitchFamily="18" charset="0"/>
                <a:cs typeface="Times New Roman" pitchFamily="18" charset="0"/>
              </a:rPr>
              <a:t>кому-нибудь и она нужна.</a:t>
            </a:r>
            <a:endParaRPr lang="ru-RU" b="1" dirty="0">
              <a:solidFill>
                <a:srgbClr val="C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4828"/>
            <a:ext cx="8229600" cy="952500"/>
          </a:xfrm>
        </p:spPr>
        <p:txBody>
          <a:bodyPr/>
          <a:lstStyle/>
          <a:p>
            <a:r>
              <a:rPr lang="ru-RU" b="1" dirty="0" smtClean="0">
                <a:solidFill>
                  <a:srgbClr val="C00000"/>
                </a:solidFill>
              </a:rPr>
              <a:t>Давид Самойлов</a:t>
            </a:r>
            <a:endParaRPr lang="ru-RU" b="1" dirty="0">
              <a:solidFill>
                <a:srgbClr val="C00000"/>
              </a:solidFill>
            </a:endParaRPr>
          </a:p>
        </p:txBody>
      </p:sp>
      <p:pic>
        <p:nvPicPr>
          <p:cNvPr id="33794" name="Picture 2" descr="Давид Самойлов: биография, личная жизнь, фото и видео"/>
          <p:cNvPicPr>
            <a:picLocks noChangeAspect="1" noChangeArrowheads="1"/>
          </p:cNvPicPr>
          <p:nvPr/>
        </p:nvPicPr>
        <p:blipFill>
          <a:blip r:embed="rId2" cstate="print"/>
          <a:srcRect/>
          <a:stretch>
            <a:fillRect/>
          </a:stretch>
        </p:blipFill>
        <p:spPr bwMode="auto">
          <a:xfrm>
            <a:off x="5940152" y="625252"/>
            <a:ext cx="2232248" cy="1728192"/>
          </a:xfrm>
          <a:prstGeom prst="rect">
            <a:avLst/>
          </a:prstGeom>
          <a:noFill/>
        </p:spPr>
      </p:pic>
      <p:sp>
        <p:nvSpPr>
          <p:cNvPr id="4" name="Прямоугольник 3"/>
          <p:cNvSpPr/>
          <p:nvPr/>
        </p:nvSpPr>
        <p:spPr>
          <a:xfrm>
            <a:off x="755576" y="769268"/>
            <a:ext cx="5040560" cy="3970318"/>
          </a:xfrm>
          <a:prstGeom prst="rect">
            <a:avLst/>
          </a:prstGeom>
        </p:spPr>
        <p:txBody>
          <a:bodyPr wrap="square">
            <a:spAutoFit/>
          </a:bodyPr>
          <a:lstStyle/>
          <a:p>
            <a:r>
              <a:rPr lang="ru-RU" dirty="0" smtClean="0"/>
              <a:t>В 1941 году, летом, Давид Самойлов вместе с другими </a:t>
            </a:r>
            <a:r>
              <a:rPr lang="ru-RU" dirty="0" smtClean="0"/>
              <a:t>студентами </a:t>
            </a:r>
            <a:r>
              <a:rPr lang="ru-RU" dirty="0" smtClean="0"/>
              <a:t>был </a:t>
            </a:r>
            <a:r>
              <a:rPr lang="ru-RU" dirty="0" smtClean="0"/>
              <a:t>мобилизован </a:t>
            </a:r>
            <a:r>
              <a:rPr lang="ru-RU" dirty="0" smtClean="0"/>
              <a:t>на рытьё окопов в Смоленской области, заболел и был эвакуирован в Ашхабад, где поступил в военно-пехотное училище, по </a:t>
            </a:r>
            <a:r>
              <a:rPr lang="ru-RU" dirty="0" smtClean="0"/>
              <a:t>окончании которого </a:t>
            </a:r>
            <a:r>
              <a:rPr lang="ru-RU" dirty="0" smtClean="0"/>
              <a:t>в 1942 </a:t>
            </a:r>
            <a:r>
              <a:rPr lang="ru-RU" dirty="0" smtClean="0"/>
              <a:t>году  </a:t>
            </a:r>
            <a:r>
              <a:rPr lang="ru-RU" dirty="0" smtClean="0"/>
              <a:t>был </a:t>
            </a:r>
            <a:r>
              <a:rPr lang="ru-RU" dirty="0" smtClean="0"/>
              <a:t>направлен </a:t>
            </a:r>
            <a:r>
              <a:rPr lang="ru-RU" dirty="0" smtClean="0"/>
              <a:t>в пулемётный </a:t>
            </a:r>
            <a:r>
              <a:rPr lang="ru-RU" dirty="0" smtClean="0"/>
              <a:t>расчёт </a:t>
            </a:r>
            <a:r>
              <a:rPr lang="ru-RU" dirty="0" smtClean="0"/>
              <a:t>на </a:t>
            </a:r>
            <a:r>
              <a:rPr lang="ru-RU" dirty="0" err="1" smtClean="0"/>
              <a:t>Волховский</a:t>
            </a:r>
            <a:r>
              <a:rPr lang="ru-RU" dirty="0" smtClean="0"/>
              <a:t> фронт, под Тихвин.</a:t>
            </a:r>
            <a:br>
              <a:rPr lang="ru-RU" dirty="0" smtClean="0"/>
            </a:br>
            <a:r>
              <a:rPr lang="ru-RU" dirty="0" smtClean="0"/>
              <a:t>На </a:t>
            </a:r>
            <a:r>
              <a:rPr lang="ru-RU" dirty="0" smtClean="0"/>
              <a:t>передовой 20 марта </a:t>
            </a:r>
            <a:r>
              <a:rPr lang="ru-RU" dirty="0" smtClean="0"/>
              <a:t>1943 </a:t>
            </a:r>
            <a:r>
              <a:rPr lang="ru-RU" dirty="0" smtClean="0"/>
              <a:t>года был ранен в бою, ему спас жизнь друг, алтайский крестьянин Семён </a:t>
            </a:r>
            <a:r>
              <a:rPr lang="ru-RU" dirty="0" smtClean="0"/>
              <a:t>Косов</a:t>
            </a:r>
            <a:r>
              <a:rPr lang="ru-RU" dirty="0" smtClean="0"/>
              <a:t> После </a:t>
            </a:r>
            <a:r>
              <a:rPr lang="ru-RU" dirty="0" smtClean="0"/>
              <a:t>госпиталя </a:t>
            </a:r>
            <a:r>
              <a:rPr lang="ru-RU" dirty="0" smtClean="0"/>
              <a:t>Давид </a:t>
            </a:r>
            <a:r>
              <a:rPr lang="ru-RU" dirty="0" smtClean="0"/>
              <a:t>Самойлов вернулся </a:t>
            </a:r>
            <a:r>
              <a:rPr lang="ru-RU" dirty="0" smtClean="0"/>
              <a:t>на фронт и служил </a:t>
            </a:r>
            <a:r>
              <a:rPr lang="ru-RU" dirty="0" smtClean="0"/>
              <a:t>разведчиком </a:t>
            </a:r>
            <a:r>
              <a:rPr lang="ru-RU" dirty="0" smtClean="0"/>
              <a:t>в </a:t>
            </a:r>
            <a:r>
              <a:rPr lang="ru-RU" dirty="0" err="1" smtClean="0"/>
              <a:t>разведроте</a:t>
            </a:r>
            <a:r>
              <a:rPr lang="ru-RU" dirty="0" smtClean="0"/>
              <a:t> 1-го </a:t>
            </a:r>
            <a:r>
              <a:rPr lang="ru-RU" dirty="0" smtClean="0"/>
              <a:t>Белорусского </a:t>
            </a:r>
            <a:r>
              <a:rPr lang="ru-RU" dirty="0" smtClean="0"/>
              <a:t>фронта, освобождал Польшу, Германию, окончил войну в Берлине. </a:t>
            </a:r>
            <a:endParaRPr lang="ru-RU"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55576" y="121195"/>
            <a:ext cx="3456384" cy="4247317"/>
          </a:xfrm>
          <a:prstGeom prst="rect">
            <a:avLst/>
          </a:prstGeom>
        </p:spPr>
        <p:txBody>
          <a:bodyPr wrap="square">
            <a:spAutoFit/>
          </a:bodyPr>
          <a:lstStyle/>
          <a:p>
            <a:r>
              <a:rPr lang="ru-RU" b="1" dirty="0" smtClean="0">
                <a:solidFill>
                  <a:srgbClr val="C00000"/>
                </a:solidFill>
              </a:rPr>
              <a:t>Сороковые, роковые,</a:t>
            </a:r>
            <a:br>
              <a:rPr lang="ru-RU" b="1" dirty="0" smtClean="0">
                <a:solidFill>
                  <a:srgbClr val="C00000"/>
                </a:solidFill>
              </a:rPr>
            </a:br>
            <a:r>
              <a:rPr lang="ru-RU" b="1" dirty="0" smtClean="0">
                <a:solidFill>
                  <a:srgbClr val="C00000"/>
                </a:solidFill>
              </a:rPr>
              <a:t>Военные и фронтовые,</a:t>
            </a:r>
            <a:br>
              <a:rPr lang="ru-RU" b="1" dirty="0" smtClean="0">
                <a:solidFill>
                  <a:srgbClr val="C00000"/>
                </a:solidFill>
              </a:rPr>
            </a:br>
            <a:r>
              <a:rPr lang="ru-RU" b="1" dirty="0" smtClean="0">
                <a:solidFill>
                  <a:srgbClr val="C00000"/>
                </a:solidFill>
              </a:rPr>
              <a:t>Где извещенья похоронные</a:t>
            </a:r>
            <a:br>
              <a:rPr lang="ru-RU" b="1" dirty="0" smtClean="0">
                <a:solidFill>
                  <a:srgbClr val="C00000"/>
                </a:solidFill>
              </a:rPr>
            </a:br>
            <a:r>
              <a:rPr lang="ru-RU" b="1" dirty="0" smtClean="0">
                <a:solidFill>
                  <a:srgbClr val="C00000"/>
                </a:solidFill>
              </a:rPr>
              <a:t>И перестуки эшелонные.</a:t>
            </a:r>
          </a:p>
          <a:p>
            <a:r>
              <a:rPr lang="ru-RU" b="1" dirty="0" smtClean="0">
                <a:solidFill>
                  <a:srgbClr val="C00000"/>
                </a:solidFill>
              </a:rPr>
              <a:t>Гудят накатанные рельсы.</a:t>
            </a:r>
            <a:br>
              <a:rPr lang="ru-RU" b="1" dirty="0" smtClean="0">
                <a:solidFill>
                  <a:srgbClr val="C00000"/>
                </a:solidFill>
              </a:rPr>
            </a:br>
            <a:r>
              <a:rPr lang="ru-RU" b="1" dirty="0" smtClean="0">
                <a:solidFill>
                  <a:srgbClr val="C00000"/>
                </a:solidFill>
              </a:rPr>
              <a:t>Просторно. Холодно. Высоко.</a:t>
            </a:r>
            <a:br>
              <a:rPr lang="ru-RU" b="1" dirty="0" smtClean="0">
                <a:solidFill>
                  <a:srgbClr val="C00000"/>
                </a:solidFill>
              </a:rPr>
            </a:br>
            <a:r>
              <a:rPr lang="ru-RU" b="1" dirty="0" smtClean="0">
                <a:solidFill>
                  <a:srgbClr val="C00000"/>
                </a:solidFill>
              </a:rPr>
              <a:t>И погорельцы, погорельцы</a:t>
            </a:r>
            <a:br>
              <a:rPr lang="ru-RU" b="1" dirty="0" smtClean="0">
                <a:solidFill>
                  <a:srgbClr val="C00000"/>
                </a:solidFill>
              </a:rPr>
            </a:br>
            <a:r>
              <a:rPr lang="ru-RU" b="1" dirty="0" smtClean="0">
                <a:solidFill>
                  <a:srgbClr val="C00000"/>
                </a:solidFill>
              </a:rPr>
              <a:t>Кочуют с запада к востоку…</a:t>
            </a:r>
          </a:p>
          <a:p>
            <a:r>
              <a:rPr lang="ru-RU" b="1" dirty="0" smtClean="0">
                <a:solidFill>
                  <a:srgbClr val="C00000"/>
                </a:solidFill>
              </a:rPr>
              <a:t>А это я на полустанке</a:t>
            </a:r>
            <a:br>
              <a:rPr lang="ru-RU" b="1" dirty="0" smtClean="0">
                <a:solidFill>
                  <a:srgbClr val="C00000"/>
                </a:solidFill>
              </a:rPr>
            </a:br>
            <a:r>
              <a:rPr lang="ru-RU" b="1" dirty="0" smtClean="0">
                <a:solidFill>
                  <a:srgbClr val="C00000"/>
                </a:solidFill>
              </a:rPr>
              <a:t>В своей замурзанной ушанке,</a:t>
            </a:r>
            <a:br>
              <a:rPr lang="ru-RU" b="1" dirty="0" smtClean="0">
                <a:solidFill>
                  <a:srgbClr val="C00000"/>
                </a:solidFill>
              </a:rPr>
            </a:br>
            <a:r>
              <a:rPr lang="ru-RU" b="1" dirty="0" smtClean="0">
                <a:solidFill>
                  <a:srgbClr val="C00000"/>
                </a:solidFill>
              </a:rPr>
              <a:t>Где звездочка не уставная,</a:t>
            </a:r>
            <a:br>
              <a:rPr lang="ru-RU" b="1" dirty="0" smtClean="0">
                <a:solidFill>
                  <a:srgbClr val="C00000"/>
                </a:solidFill>
              </a:rPr>
            </a:br>
            <a:r>
              <a:rPr lang="ru-RU" b="1" dirty="0" smtClean="0">
                <a:solidFill>
                  <a:srgbClr val="C00000"/>
                </a:solidFill>
              </a:rPr>
              <a:t>А вырезанная из банки.</a:t>
            </a:r>
          </a:p>
          <a:p>
            <a:r>
              <a:rPr lang="ru-RU" b="1" dirty="0" smtClean="0">
                <a:solidFill>
                  <a:srgbClr val="C00000"/>
                </a:solidFill>
              </a:rPr>
              <a:t>Да, это я на белом свете,</a:t>
            </a:r>
            <a:br>
              <a:rPr lang="ru-RU" b="1" dirty="0" smtClean="0">
                <a:solidFill>
                  <a:srgbClr val="C00000"/>
                </a:solidFill>
              </a:rPr>
            </a:br>
            <a:r>
              <a:rPr lang="ru-RU" b="1" dirty="0" smtClean="0">
                <a:solidFill>
                  <a:srgbClr val="C00000"/>
                </a:solidFill>
              </a:rPr>
              <a:t>Худой, веселый и задорный.</a:t>
            </a:r>
            <a:br>
              <a:rPr lang="ru-RU" b="1" dirty="0" smtClean="0">
                <a:solidFill>
                  <a:srgbClr val="C00000"/>
                </a:solidFill>
              </a:rPr>
            </a:br>
            <a:endParaRPr lang="ru-RU" b="1" dirty="0">
              <a:solidFill>
                <a:srgbClr val="C00000"/>
              </a:solidFill>
            </a:endParaRPr>
          </a:p>
        </p:txBody>
      </p:sp>
      <p:sp>
        <p:nvSpPr>
          <p:cNvPr id="4" name="Прямоугольник 3"/>
          <p:cNvSpPr/>
          <p:nvPr/>
        </p:nvSpPr>
        <p:spPr>
          <a:xfrm>
            <a:off x="4644008" y="121196"/>
            <a:ext cx="3672408" cy="4114334"/>
          </a:xfrm>
          <a:prstGeom prst="rect">
            <a:avLst/>
          </a:prstGeom>
        </p:spPr>
        <p:txBody>
          <a:bodyPr wrap="square">
            <a:spAutoFit/>
          </a:bodyPr>
          <a:lstStyle/>
          <a:p>
            <a:r>
              <a:rPr lang="ru-RU" b="1" dirty="0" smtClean="0">
                <a:solidFill>
                  <a:srgbClr val="C00000"/>
                </a:solidFill>
              </a:rPr>
              <a:t>И у меня табак в кисете,</a:t>
            </a:r>
            <a:br>
              <a:rPr lang="ru-RU" b="1" dirty="0" smtClean="0">
                <a:solidFill>
                  <a:srgbClr val="C00000"/>
                </a:solidFill>
              </a:rPr>
            </a:br>
            <a:r>
              <a:rPr lang="ru-RU" b="1" dirty="0" smtClean="0">
                <a:solidFill>
                  <a:srgbClr val="C00000"/>
                </a:solidFill>
              </a:rPr>
              <a:t>И у меня мундштук наборный.</a:t>
            </a:r>
          </a:p>
          <a:p>
            <a:r>
              <a:rPr lang="ru-RU" b="1" dirty="0" smtClean="0">
                <a:solidFill>
                  <a:srgbClr val="C00000"/>
                </a:solidFill>
              </a:rPr>
              <a:t>И я с девчонкой балагурю,</a:t>
            </a:r>
            <a:br>
              <a:rPr lang="ru-RU" b="1" dirty="0" smtClean="0">
                <a:solidFill>
                  <a:srgbClr val="C00000"/>
                </a:solidFill>
              </a:rPr>
            </a:br>
            <a:r>
              <a:rPr lang="ru-RU" b="1" dirty="0" smtClean="0">
                <a:solidFill>
                  <a:srgbClr val="C00000"/>
                </a:solidFill>
              </a:rPr>
              <a:t>И больше нужного хромаю,</a:t>
            </a:r>
            <a:br>
              <a:rPr lang="ru-RU" b="1" dirty="0" smtClean="0">
                <a:solidFill>
                  <a:srgbClr val="C00000"/>
                </a:solidFill>
              </a:rPr>
            </a:br>
            <a:r>
              <a:rPr lang="ru-RU" b="1" dirty="0" smtClean="0">
                <a:solidFill>
                  <a:srgbClr val="C00000"/>
                </a:solidFill>
              </a:rPr>
              <a:t>И пайку надвое ломаю,</a:t>
            </a:r>
            <a:br>
              <a:rPr lang="ru-RU" b="1" dirty="0" smtClean="0">
                <a:solidFill>
                  <a:srgbClr val="C00000"/>
                </a:solidFill>
              </a:rPr>
            </a:br>
            <a:r>
              <a:rPr lang="ru-RU" b="1" dirty="0" smtClean="0">
                <a:solidFill>
                  <a:srgbClr val="C00000"/>
                </a:solidFill>
              </a:rPr>
              <a:t>И все на свете понимаю.</a:t>
            </a:r>
          </a:p>
          <a:p>
            <a:r>
              <a:rPr lang="ru-RU" b="1" dirty="0" smtClean="0">
                <a:solidFill>
                  <a:srgbClr val="C00000"/>
                </a:solidFill>
              </a:rPr>
              <a:t>Как это было! Как совпало —</a:t>
            </a:r>
            <a:br>
              <a:rPr lang="ru-RU" b="1" dirty="0" smtClean="0">
                <a:solidFill>
                  <a:srgbClr val="C00000"/>
                </a:solidFill>
              </a:rPr>
            </a:br>
            <a:r>
              <a:rPr lang="ru-RU" b="1" dirty="0" smtClean="0">
                <a:solidFill>
                  <a:srgbClr val="C00000"/>
                </a:solidFill>
              </a:rPr>
              <a:t>Война, беда, мечта и юность!</a:t>
            </a:r>
            <a:br>
              <a:rPr lang="ru-RU" b="1" dirty="0" smtClean="0">
                <a:solidFill>
                  <a:srgbClr val="C00000"/>
                </a:solidFill>
              </a:rPr>
            </a:br>
            <a:r>
              <a:rPr lang="ru-RU" b="1" dirty="0" smtClean="0">
                <a:solidFill>
                  <a:srgbClr val="C00000"/>
                </a:solidFill>
              </a:rPr>
              <a:t>И это все в меня запало</a:t>
            </a:r>
            <a:br>
              <a:rPr lang="ru-RU" b="1" dirty="0" smtClean="0">
                <a:solidFill>
                  <a:srgbClr val="C00000"/>
                </a:solidFill>
              </a:rPr>
            </a:br>
            <a:r>
              <a:rPr lang="ru-RU" b="1" dirty="0" smtClean="0">
                <a:solidFill>
                  <a:srgbClr val="C00000"/>
                </a:solidFill>
              </a:rPr>
              <a:t>И лишь потом во мне очнулось!..</a:t>
            </a:r>
          </a:p>
          <a:p>
            <a:r>
              <a:rPr lang="ru-RU" b="1" dirty="0" smtClean="0">
                <a:solidFill>
                  <a:srgbClr val="C00000"/>
                </a:solidFill>
              </a:rPr>
              <a:t>Сороковые, роковые,</a:t>
            </a:r>
            <a:br>
              <a:rPr lang="ru-RU" b="1" dirty="0" smtClean="0">
                <a:solidFill>
                  <a:srgbClr val="C00000"/>
                </a:solidFill>
              </a:rPr>
            </a:br>
            <a:r>
              <a:rPr lang="ru-RU" b="1" dirty="0" smtClean="0">
                <a:solidFill>
                  <a:srgbClr val="C00000"/>
                </a:solidFill>
              </a:rPr>
              <a:t>Свинцовые, пороховые…</a:t>
            </a:r>
            <a:br>
              <a:rPr lang="ru-RU" b="1" dirty="0" smtClean="0">
                <a:solidFill>
                  <a:srgbClr val="C00000"/>
                </a:solidFill>
              </a:rPr>
            </a:br>
            <a:r>
              <a:rPr lang="ru-RU" b="1" dirty="0" smtClean="0">
                <a:solidFill>
                  <a:srgbClr val="C00000"/>
                </a:solidFill>
              </a:rPr>
              <a:t>Война гуляет по России,</a:t>
            </a:r>
            <a:br>
              <a:rPr lang="ru-RU" b="1" dirty="0" smtClean="0">
                <a:solidFill>
                  <a:srgbClr val="C00000"/>
                </a:solidFill>
              </a:rPr>
            </a:br>
            <a:r>
              <a:rPr lang="ru-RU" b="1" dirty="0" smtClean="0">
                <a:solidFill>
                  <a:srgbClr val="C00000"/>
                </a:solidFill>
              </a:rPr>
              <a:t>А мы такие молодые!</a:t>
            </a:r>
            <a:endParaRPr lang="ru-RU" b="1" dirty="0">
              <a:solidFill>
                <a:srgbClr val="C00000"/>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
            <a:ext cx="8229600" cy="697260"/>
          </a:xfrm>
        </p:spPr>
        <p:txBody>
          <a:bodyPr>
            <a:normAutofit fontScale="90000"/>
          </a:bodyPr>
          <a:lstStyle/>
          <a:p>
            <a:r>
              <a:rPr lang="ru-RU" b="1" dirty="0" err="1" smtClean="0">
                <a:solidFill>
                  <a:srgbClr val="FF0000"/>
                </a:solidFill>
              </a:rPr>
              <a:t>Муса</a:t>
            </a:r>
            <a:r>
              <a:rPr lang="ru-RU" b="1" dirty="0" smtClean="0">
                <a:solidFill>
                  <a:srgbClr val="FF0000"/>
                </a:solidFill>
              </a:rPr>
              <a:t> </a:t>
            </a:r>
            <a:r>
              <a:rPr lang="ru-RU" b="1" dirty="0" err="1" smtClean="0">
                <a:solidFill>
                  <a:srgbClr val="FF0000"/>
                </a:solidFill>
              </a:rPr>
              <a:t>Джалиль</a:t>
            </a:r>
            <a:endParaRPr lang="ru-RU" b="1" dirty="0">
              <a:solidFill>
                <a:srgbClr val="FF0000"/>
              </a:solidFill>
            </a:endParaRPr>
          </a:p>
        </p:txBody>
      </p:sp>
      <p:pic>
        <p:nvPicPr>
          <p:cNvPr id="1026" name="Picture 2" descr="«Они прошли по той войне…». Поэты - фронтовики."/>
          <p:cNvPicPr>
            <a:picLocks noChangeAspect="1" noChangeArrowheads="1"/>
          </p:cNvPicPr>
          <p:nvPr/>
        </p:nvPicPr>
        <p:blipFill>
          <a:blip r:embed="rId2" cstate="print"/>
          <a:srcRect/>
          <a:stretch>
            <a:fillRect/>
          </a:stretch>
        </p:blipFill>
        <p:spPr bwMode="auto">
          <a:xfrm>
            <a:off x="5868144" y="625252"/>
            <a:ext cx="2448272" cy="1872208"/>
          </a:xfrm>
          <a:prstGeom prst="rect">
            <a:avLst/>
          </a:prstGeom>
          <a:noFill/>
        </p:spPr>
      </p:pic>
      <p:sp>
        <p:nvSpPr>
          <p:cNvPr id="6" name="Прямоугольник 5"/>
          <p:cNvSpPr/>
          <p:nvPr/>
        </p:nvSpPr>
        <p:spPr>
          <a:xfrm>
            <a:off x="683568" y="625252"/>
            <a:ext cx="5112568" cy="5016758"/>
          </a:xfrm>
          <a:prstGeom prst="rect">
            <a:avLst/>
          </a:prstGeom>
        </p:spPr>
        <p:txBody>
          <a:bodyPr wrap="square">
            <a:spAutoFit/>
          </a:bodyPr>
          <a:lstStyle/>
          <a:p>
            <a:r>
              <a:rPr lang="ru-RU" sz="1600" b="1" dirty="0" err="1" smtClean="0">
                <a:cs typeface="Aharoni" pitchFamily="2" charset="-79"/>
              </a:rPr>
              <a:t>Моабитские</a:t>
            </a:r>
            <a:r>
              <a:rPr lang="ru-RU" sz="1600" b="1" dirty="0" smtClean="0">
                <a:cs typeface="Aharoni" pitchFamily="2" charset="-79"/>
              </a:rPr>
              <a:t> тетради</a:t>
            </a:r>
            <a:r>
              <a:rPr lang="ru-RU" sz="1600" dirty="0" smtClean="0">
                <a:cs typeface="Aharoni" pitchFamily="2" charset="-79"/>
              </a:rPr>
              <a:t> — листы истлевшей бумаги, исписанные мелким почерком татарского поэта </a:t>
            </a:r>
            <a:r>
              <a:rPr lang="ru-RU" sz="1600" dirty="0" err="1" smtClean="0">
                <a:cs typeface="Aharoni" pitchFamily="2" charset="-79"/>
              </a:rPr>
              <a:t>Мусы</a:t>
            </a:r>
            <a:r>
              <a:rPr lang="ru-RU" sz="1600" dirty="0" smtClean="0">
                <a:cs typeface="Aharoni" pitchFamily="2" charset="-79"/>
              </a:rPr>
              <a:t> </a:t>
            </a:r>
            <a:r>
              <a:rPr lang="ru-RU" sz="1600" dirty="0" err="1" smtClean="0">
                <a:cs typeface="Aharoni" pitchFamily="2" charset="-79"/>
              </a:rPr>
              <a:t>Джалиля</a:t>
            </a:r>
            <a:r>
              <a:rPr lang="ru-RU" sz="1600" dirty="0" smtClean="0">
                <a:cs typeface="Aharoni" pitchFamily="2" charset="-79"/>
              </a:rPr>
              <a:t> в застенках берлинской тюрьмы </a:t>
            </a:r>
            <a:r>
              <a:rPr lang="ru-RU" sz="1600" dirty="0" err="1" smtClean="0">
                <a:cs typeface="Aharoni" pitchFamily="2" charset="-79"/>
              </a:rPr>
              <a:t>Моабит</a:t>
            </a:r>
            <a:r>
              <a:rPr lang="ru-RU" sz="1600" dirty="0" smtClean="0">
                <a:cs typeface="Aharoni" pitchFamily="2" charset="-79"/>
              </a:rPr>
              <a:t>, где и погиб поэт в 1944 году (казнен). Несмотря на смерть в плену, в СССР после войны </a:t>
            </a:r>
            <a:r>
              <a:rPr lang="ru-RU" sz="1600" dirty="0" err="1" smtClean="0">
                <a:cs typeface="Aharoni" pitchFamily="2" charset="-79"/>
              </a:rPr>
              <a:t>Джалиля</a:t>
            </a:r>
            <a:r>
              <a:rPr lang="ru-RU" sz="1600" dirty="0" smtClean="0">
                <a:cs typeface="Aharoni" pitchFamily="2" charset="-79"/>
              </a:rPr>
              <a:t>, как и многих других, считали предателем, было заведено розыскное дело. Он обвинялся в измене Родине и пособничестве врагу. В апреле 1947 года имя </a:t>
            </a:r>
            <a:r>
              <a:rPr lang="ru-RU" sz="1600" dirty="0" err="1" smtClean="0">
                <a:cs typeface="Aharoni" pitchFamily="2" charset="-79"/>
              </a:rPr>
              <a:t>Мусы</a:t>
            </a:r>
            <a:r>
              <a:rPr lang="ru-RU" sz="1600" dirty="0" smtClean="0">
                <a:cs typeface="Aharoni" pitchFamily="2" charset="-79"/>
              </a:rPr>
              <a:t> </a:t>
            </a:r>
            <a:r>
              <a:rPr lang="ru-RU" sz="1600" dirty="0" err="1" smtClean="0">
                <a:cs typeface="Aharoni" pitchFamily="2" charset="-79"/>
              </a:rPr>
              <a:t>Джалиля</a:t>
            </a:r>
            <a:r>
              <a:rPr lang="ru-RU" sz="1600" dirty="0" smtClean="0">
                <a:cs typeface="Aharoni" pitchFamily="2" charset="-79"/>
              </a:rPr>
              <a:t> было включено в список особо опасных преступников, хотя все прекрасно понимали, что поэт - казнен. </a:t>
            </a:r>
            <a:r>
              <a:rPr lang="ru-RU" sz="1600" dirty="0" err="1" smtClean="0">
                <a:cs typeface="Aharoni" pitchFamily="2" charset="-79"/>
              </a:rPr>
              <a:t>Джалиль</a:t>
            </a:r>
            <a:r>
              <a:rPr lang="ru-RU" sz="1600" dirty="0" smtClean="0">
                <a:cs typeface="Aharoni" pitchFamily="2" charset="-79"/>
              </a:rPr>
              <a:t> был одним из руководителей подпольной организации в фашистском концлагере. В апреле 1945 года, когда советские войска штурмовали Рейхстаг, в пустующей берлинской тюрьме </a:t>
            </a:r>
            <a:r>
              <a:rPr lang="ru-RU" sz="1600" dirty="0" err="1" smtClean="0">
                <a:cs typeface="Aharoni" pitchFamily="2" charset="-79"/>
              </a:rPr>
              <a:t>Моабит</a:t>
            </a:r>
            <a:r>
              <a:rPr lang="ru-RU" sz="1600" dirty="0" smtClean="0">
                <a:cs typeface="Aharoni" pitchFamily="2" charset="-79"/>
              </a:rPr>
              <a:t> среди разбросанных взрывом книг тюремной библиотеки бойцы нашли клочок бумаги, на котором по-русски было написано: «Я, известный поэт </a:t>
            </a:r>
            <a:r>
              <a:rPr lang="ru-RU" sz="1600" dirty="0" err="1" smtClean="0">
                <a:cs typeface="Aharoni" pitchFamily="2" charset="-79"/>
              </a:rPr>
              <a:t>Муса</a:t>
            </a:r>
            <a:r>
              <a:rPr lang="ru-RU" sz="1600" dirty="0" smtClean="0">
                <a:cs typeface="Aharoni" pitchFamily="2" charset="-79"/>
              </a:rPr>
              <a:t> </a:t>
            </a:r>
            <a:r>
              <a:rPr lang="ru-RU" sz="1600" dirty="0" err="1" smtClean="0">
                <a:cs typeface="Aharoni" pitchFamily="2" charset="-79"/>
              </a:rPr>
              <a:t>Джалиль</a:t>
            </a:r>
            <a:r>
              <a:rPr lang="ru-RU" sz="1600" dirty="0" smtClean="0">
                <a:cs typeface="Aharoni" pitchFamily="2" charset="-79"/>
              </a:rPr>
              <a:t>, заключен в </a:t>
            </a:r>
            <a:r>
              <a:rPr lang="ru-RU" sz="1600" dirty="0" err="1" smtClean="0">
                <a:cs typeface="Aharoni" pitchFamily="2" charset="-79"/>
              </a:rPr>
              <a:t>Моабитскую</a:t>
            </a:r>
            <a:r>
              <a:rPr lang="ru-RU" sz="1600" dirty="0" smtClean="0">
                <a:cs typeface="Aharoni" pitchFamily="2" charset="-79"/>
              </a:rPr>
              <a:t> тюрьму как пленный, которому предъявлены политические обвинения и, наверное, буду скоро расстрелян…»</a:t>
            </a:r>
            <a:endParaRPr lang="ru-RU" sz="1600" dirty="0">
              <a:cs typeface="Aharoni" pitchFamily="2" charset="-79"/>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121196"/>
            <a:ext cx="3600400" cy="5078313"/>
          </a:xfrm>
          <a:prstGeom prst="rect">
            <a:avLst/>
          </a:prstGeom>
        </p:spPr>
        <p:txBody>
          <a:bodyPr wrap="square">
            <a:spAutoFit/>
          </a:bodyPr>
          <a:lstStyle/>
          <a:p>
            <a:r>
              <a:rPr lang="ru-RU" b="1" dirty="0" smtClean="0">
                <a:solidFill>
                  <a:srgbClr val="C00000"/>
                </a:solidFill>
                <a:cs typeface="Aharoni" pitchFamily="2" charset="-79"/>
              </a:rPr>
              <a:t>Знаю, в песне есть твоей, джигит,</a:t>
            </a:r>
            <a:br>
              <a:rPr lang="ru-RU" b="1" dirty="0" smtClean="0">
                <a:solidFill>
                  <a:srgbClr val="C00000"/>
                </a:solidFill>
                <a:cs typeface="Aharoni" pitchFamily="2" charset="-79"/>
              </a:rPr>
            </a:br>
            <a:r>
              <a:rPr lang="ru-RU" b="1" dirty="0" smtClean="0">
                <a:solidFill>
                  <a:srgbClr val="C00000"/>
                </a:solidFill>
                <a:cs typeface="Aharoni" pitchFamily="2" charset="-79"/>
              </a:rPr>
              <a:t>Пламя и любовь к родной стране.</a:t>
            </a:r>
            <a:br>
              <a:rPr lang="ru-RU" b="1" dirty="0" smtClean="0">
                <a:solidFill>
                  <a:srgbClr val="C00000"/>
                </a:solidFill>
                <a:cs typeface="Aharoni" pitchFamily="2" charset="-79"/>
              </a:rPr>
            </a:br>
            <a:r>
              <a:rPr lang="ru-RU" b="1" dirty="0" smtClean="0">
                <a:solidFill>
                  <a:srgbClr val="C00000"/>
                </a:solidFill>
                <a:cs typeface="Aharoni" pitchFamily="2" charset="-79"/>
              </a:rPr>
              <a:t>Но боец не песней знаменит:</a:t>
            </a:r>
            <a:br>
              <a:rPr lang="ru-RU" b="1" dirty="0" smtClean="0">
                <a:solidFill>
                  <a:srgbClr val="C00000"/>
                </a:solidFill>
                <a:cs typeface="Aharoni" pitchFamily="2" charset="-79"/>
              </a:rPr>
            </a:br>
            <a:r>
              <a:rPr lang="ru-RU" b="1" dirty="0" smtClean="0">
                <a:solidFill>
                  <a:srgbClr val="C00000"/>
                </a:solidFill>
                <a:cs typeface="Aharoni" pitchFamily="2" charset="-79"/>
              </a:rPr>
              <a:t>Что, скажи, ты сделал на войне?</a:t>
            </a:r>
          </a:p>
          <a:p>
            <a:r>
              <a:rPr lang="ru-RU" b="1" dirty="0" smtClean="0">
                <a:solidFill>
                  <a:srgbClr val="C00000"/>
                </a:solidFill>
                <a:cs typeface="Aharoni" pitchFamily="2" charset="-79"/>
              </a:rPr>
              <a:t>Встал ли ты за родину свою</a:t>
            </a:r>
            <a:br>
              <a:rPr lang="ru-RU" b="1" dirty="0" smtClean="0">
                <a:solidFill>
                  <a:srgbClr val="C00000"/>
                </a:solidFill>
                <a:cs typeface="Aharoni" pitchFamily="2" charset="-79"/>
              </a:rPr>
            </a:br>
            <a:r>
              <a:rPr lang="ru-RU" b="1" dirty="0" smtClean="0">
                <a:solidFill>
                  <a:srgbClr val="C00000"/>
                </a:solidFill>
                <a:cs typeface="Aharoni" pitchFamily="2" charset="-79"/>
              </a:rPr>
              <a:t>В час, когда пылал великий бой?</a:t>
            </a:r>
            <a:br>
              <a:rPr lang="ru-RU" b="1" dirty="0" smtClean="0">
                <a:solidFill>
                  <a:srgbClr val="C00000"/>
                </a:solidFill>
                <a:cs typeface="Aharoni" pitchFamily="2" charset="-79"/>
              </a:rPr>
            </a:br>
            <a:r>
              <a:rPr lang="ru-RU" b="1" dirty="0" smtClean="0">
                <a:solidFill>
                  <a:srgbClr val="C00000"/>
                </a:solidFill>
                <a:cs typeface="Aharoni" pitchFamily="2" charset="-79"/>
              </a:rPr>
              <a:t>Смелых узнают всегда в бою,</a:t>
            </a:r>
            <a:br>
              <a:rPr lang="ru-RU" b="1" dirty="0" smtClean="0">
                <a:solidFill>
                  <a:srgbClr val="C00000"/>
                </a:solidFill>
                <a:cs typeface="Aharoni" pitchFamily="2" charset="-79"/>
              </a:rPr>
            </a:br>
            <a:r>
              <a:rPr lang="ru-RU" b="1" dirty="0" smtClean="0">
                <a:solidFill>
                  <a:srgbClr val="C00000"/>
                </a:solidFill>
                <a:cs typeface="Aharoni" pitchFamily="2" charset="-79"/>
              </a:rPr>
              <a:t>В горе проверяется герой.</a:t>
            </a:r>
          </a:p>
          <a:p>
            <a:r>
              <a:rPr lang="ru-RU" b="1" dirty="0" smtClean="0">
                <a:solidFill>
                  <a:srgbClr val="C00000"/>
                </a:solidFill>
                <a:cs typeface="Aharoni" pitchFamily="2" charset="-79"/>
              </a:rPr>
              <a:t>Бой отваги требует, джигит,</a:t>
            </a:r>
            <a:br>
              <a:rPr lang="ru-RU" b="1" dirty="0" smtClean="0">
                <a:solidFill>
                  <a:srgbClr val="C00000"/>
                </a:solidFill>
                <a:cs typeface="Aharoni" pitchFamily="2" charset="-79"/>
              </a:rPr>
            </a:br>
            <a:r>
              <a:rPr lang="ru-RU" b="1" dirty="0" smtClean="0">
                <a:solidFill>
                  <a:srgbClr val="C00000"/>
                </a:solidFill>
                <a:cs typeface="Aharoni" pitchFamily="2" charset="-79"/>
              </a:rPr>
              <a:t>В бой с надеждою идет, кто храбр.</a:t>
            </a:r>
            <a:br>
              <a:rPr lang="ru-RU" b="1" dirty="0" smtClean="0">
                <a:solidFill>
                  <a:srgbClr val="C00000"/>
                </a:solidFill>
                <a:cs typeface="Aharoni" pitchFamily="2" charset="-79"/>
              </a:rPr>
            </a:br>
            <a:r>
              <a:rPr lang="ru-RU" b="1" dirty="0" smtClean="0">
                <a:solidFill>
                  <a:srgbClr val="C00000"/>
                </a:solidFill>
                <a:cs typeface="Aharoni" pitchFamily="2" charset="-79"/>
              </a:rPr>
              <a:t>С мужеством свобода, что гранит,</a:t>
            </a:r>
            <a:br>
              <a:rPr lang="ru-RU" b="1" dirty="0" smtClean="0">
                <a:solidFill>
                  <a:srgbClr val="C00000"/>
                </a:solidFill>
                <a:cs typeface="Aharoni" pitchFamily="2" charset="-79"/>
              </a:rPr>
            </a:br>
            <a:r>
              <a:rPr lang="ru-RU" b="1" dirty="0" smtClean="0">
                <a:solidFill>
                  <a:srgbClr val="C00000"/>
                </a:solidFill>
                <a:cs typeface="Aharoni" pitchFamily="2" charset="-79"/>
              </a:rPr>
              <a:t>Кто не знает мужества — тот раб.</a:t>
            </a:r>
          </a:p>
          <a:p>
            <a:r>
              <a:rPr lang="ru-RU" b="1" dirty="0" smtClean="0">
                <a:solidFill>
                  <a:srgbClr val="C00000"/>
                </a:solidFill>
                <a:cs typeface="Aharoni" pitchFamily="2" charset="-79"/>
              </a:rPr>
              <a:t>Не спастись мольбою, если враг</a:t>
            </a:r>
            <a:br>
              <a:rPr lang="ru-RU" b="1" dirty="0" smtClean="0">
                <a:solidFill>
                  <a:srgbClr val="C00000"/>
                </a:solidFill>
                <a:cs typeface="Aharoni" pitchFamily="2" charset="-79"/>
              </a:rPr>
            </a:br>
            <a:r>
              <a:rPr lang="ru-RU" b="1" dirty="0" smtClean="0">
                <a:solidFill>
                  <a:srgbClr val="C00000"/>
                </a:solidFill>
                <a:cs typeface="Aharoni" pitchFamily="2" charset="-79"/>
              </a:rPr>
              <a:t>Нас возьмет в железный плен оков.</a:t>
            </a:r>
            <a:br>
              <a:rPr lang="ru-RU" b="1" dirty="0" smtClean="0">
                <a:solidFill>
                  <a:srgbClr val="C00000"/>
                </a:solidFill>
                <a:cs typeface="Aharoni" pitchFamily="2" charset="-79"/>
              </a:rPr>
            </a:br>
            <a:r>
              <a:rPr lang="ru-RU" b="1" dirty="0" smtClean="0">
                <a:solidFill>
                  <a:srgbClr val="C00000"/>
                </a:solidFill>
                <a:cs typeface="Aharoni" pitchFamily="2" charset="-79"/>
              </a:rPr>
              <a:t>Но не быть оковам на руках,</a:t>
            </a:r>
            <a:br>
              <a:rPr lang="ru-RU" b="1" dirty="0" smtClean="0">
                <a:solidFill>
                  <a:srgbClr val="C00000"/>
                </a:solidFill>
                <a:cs typeface="Aharoni" pitchFamily="2" charset="-79"/>
              </a:rPr>
            </a:br>
            <a:r>
              <a:rPr lang="ru-RU" b="1" dirty="0" smtClean="0">
                <a:solidFill>
                  <a:srgbClr val="C00000"/>
                </a:solidFill>
                <a:cs typeface="Aharoni" pitchFamily="2" charset="-79"/>
              </a:rPr>
              <a:t>Саблей поражающих врагов</a:t>
            </a:r>
            <a:r>
              <a:rPr lang="ru-RU" b="1" dirty="0" smtClean="0">
                <a:solidFill>
                  <a:srgbClr val="C00000"/>
                </a:solidFill>
                <a:cs typeface="Aharoni" pitchFamily="2" charset="-79"/>
              </a:rPr>
              <a:t>.</a:t>
            </a:r>
            <a:endParaRPr lang="ru-RU" b="1" dirty="0" smtClean="0">
              <a:solidFill>
                <a:srgbClr val="C00000"/>
              </a:solidFill>
              <a:cs typeface="Aharoni" pitchFamily="2" charset="-79"/>
            </a:endParaRPr>
          </a:p>
        </p:txBody>
      </p:sp>
      <p:sp>
        <p:nvSpPr>
          <p:cNvPr id="5" name="Прямоугольник 4"/>
          <p:cNvSpPr/>
          <p:nvPr/>
        </p:nvSpPr>
        <p:spPr>
          <a:xfrm>
            <a:off x="4499992" y="121196"/>
            <a:ext cx="4320480" cy="3416320"/>
          </a:xfrm>
          <a:prstGeom prst="rect">
            <a:avLst/>
          </a:prstGeom>
        </p:spPr>
        <p:txBody>
          <a:bodyPr wrap="square">
            <a:spAutoFit/>
          </a:bodyPr>
          <a:lstStyle/>
          <a:p>
            <a:r>
              <a:rPr lang="ru-RU" b="1" dirty="0" smtClean="0">
                <a:solidFill>
                  <a:srgbClr val="C00000"/>
                </a:solidFill>
                <a:cs typeface="Aharoni" pitchFamily="2" charset="-79"/>
              </a:rPr>
              <a:t>Если жизнь проходит без следа,</a:t>
            </a:r>
            <a:br>
              <a:rPr lang="ru-RU" b="1" dirty="0" smtClean="0">
                <a:solidFill>
                  <a:srgbClr val="C00000"/>
                </a:solidFill>
                <a:cs typeface="Aharoni" pitchFamily="2" charset="-79"/>
              </a:rPr>
            </a:br>
            <a:r>
              <a:rPr lang="ru-RU" b="1" dirty="0" smtClean="0">
                <a:solidFill>
                  <a:srgbClr val="C00000"/>
                </a:solidFill>
                <a:cs typeface="Aharoni" pitchFamily="2" charset="-79"/>
              </a:rPr>
              <a:t>В низости, в неволе, что за честь?</a:t>
            </a:r>
            <a:br>
              <a:rPr lang="ru-RU" b="1" dirty="0" smtClean="0">
                <a:solidFill>
                  <a:srgbClr val="C00000"/>
                </a:solidFill>
                <a:cs typeface="Aharoni" pitchFamily="2" charset="-79"/>
              </a:rPr>
            </a:br>
            <a:r>
              <a:rPr lang="ru-RU" b="1" dirty="0" smtClean="0">
                <a:solidFill>
                  <a:srgbClr val="C00000"/>
                </a:solidFill>
                <a:cs typeface="Aharoni" pitchFamily="2" charset="-79"/>
              </a:rPr>
              <a:t>Лишь в свободе жизни красота!</a:t>
            </a:r>
            <a:br>
              <a:rPr lang="ru-RU" b="1" dirty="0" smtClean="0">
                <a:solidFill>
                  <a:srgbClr val="C00000"/>
                </a:solidFill>
                <a:cs typeface="Aharoni" pitchFamily="2" charset="-79"/>
              </a:rPr>
            </a:br>
            <a:r>
              <a:rPr lang="ru-RU" b="1" dirty="0" smtClean="0">
                <a:solidFill>
                  <a:srgbClr val="C00000"/>
                </a:solidFill>
                <a:cs typeface="Aharoni" pitchFamily="2" charset="-79"/>
              </a:rPr>
              <a:t>Лишь в отважном сердце вечность есть!</a:t>
            </a:r>
          </a:p>
          <a:p>
            <a:r>
              <a:rPr lang="ru-RU" b="1" dirty="0" smtClean="0">
                <a:solidFill>
                  <a:srgbClr val="C00000"/>
                </a:solidFill>
                <a:cs typeface="Aharoni" pitchFamily="2" charset="-79"/>
              </a:rPr>
              <a:t>Если кровь твоя за родину лилась,</a:t>
            </a:r>
            <a:br>
              <a:rPr lang="ru-RU" b="1" dirty="0" smtClean="0">
                <a:solidFill>
                  <a:srgbClr val="C00000"/>
                </a:solidFill>
                <a:cs typeface="Aharoni" pitchFamily="2" charset="-79"/>
              </a:rPr>
            </a:br>
            <a:r>
              <a:rPr lang="ru-RU" b="1" dirty="0" smtClean="0">
                <a:solidFill>
                  <a:srgbClr val="C00000"/>
                </a:solidFill>
                <a:cs typeface="Aharoni" pitchFamily="2" charset="-79"/>
              </a:rPr>
              <a:t>Ты в народе не умрешь, джигит.</a:t>
            </a:r>
            <a:br>
              <a:rPr lang="ru-RU" b="1" dirty="0" smtClean="0">
                <a:solidFill>
                  <a:srgbClr val="C00000"/>
                </a:solidFill>
                <a:cs typeface="Aharoni" pitchFamily="2" charset="-79"/>
              </a:rPr>
            </a:br>
            <a:r>
              <a:rPr lang="ru-RU" b="1" dirty="0" smtClean="0">
                <a:solidFill>
                  <a:srgbClr val="C00000"/>
                </a:solidFill>
                <a:cs typeface="Aharoni" pitchFamily="2" charset="-79"/>
              </a:rPr>
              <a:t>Кровь предателя струится в грязь,</a:t>
            </a:r>
            <a:br>
              <a:rPr lang="ru-RU" b="1" dirty="0" smtClean="0">
                <a:solidFill>
                  <a:srgbClr val="C00000"/>
                </a:solidFill>
                <a:cs typeface="Aharoni" pitchFamily="2" charset="-79"/>
              </a:rPr>
            </a:br>
            <a:r>
              <a:rPr lang="ru-RU" b="1" dirty="0" smtClean="0">
                <a:solidFill>
                  <a:srgbClr val="C00000"/>
                </a:solidFill>
                <a:cs typeface="Aharoni" pitchFamily="2" charset="-79"/>
              </a:rPr>
              <a:t>Кровь отважного в сердцах горит,</a:t>
            </a:r>
          </a:p>
          <a:p>
            <a:r>
              <a:rPr lang="ru-RU" b="1" dirty="0" smtClean="0">
                <a:solidFill>
                  <a:srgbClr val="C00000"/>
                </a:solidFill>
                <a:cs typeface="Aharoni" pitchFamily="2" charset="-79"/>
              </a:rPr>
              <a:t>Умирая, не умрет герой —</a:t>
            </a:r>
            <a:br>
              <a:rPr lang="ru-RU" b="1" dirty="0" smtClean="0">
                <a:solidFill>
                  <a:srgbClr val="C00000"/>
                </a:solidFill>
                <a:cs typeface="Aharoni" pitchFamily="2" charset="-79"/>
              </a:rPr>
            </a:br>
            <a:r>
              <a:rPr lang="ru-RU" b="1" dirty="0" smtClean="0">
                <a:solidFill>
                  <a:srgbClr val="C00000"/>
                </a:solidFill>
                <a:cs typeface="Aharoni" pitchFamily="2" charset="-79"/>
              </a:rPr>
              <a:t>Мужество останется в веках.</a:t>
            </a:r>
            <a:br>
              <a:rPr lang="ru-RU" b="1" dirty="0" smtClean="0">
                <a:solidFill>
                  <a:srgbClr val="C00000"/>
                </a:solidFill>
                <a:cs typeface="Aharoni" pitchFamily="2" charset="-79"/>
              </a:rPr>
            </a:br>
            <a:r>
              <a:rPr lang="ru-RU" b="1" dirty="0" smtClean="0">
                <a:solidFill>
                  <a:srgbClr val="C00000"/>
                </a:solidFill>
                <a:cs typeface="Aharoni" pitchFamily="2" charset="-79"/>
              </a:rPr>
              <a:t>Имя прославляй свое борьбой,</a:t>
            </a:r>
            <a:br>
              <a:rPr lang="ru-RU" b="1" dirty="0" smtClean="0">
                <a:solidFill>
                  <a:srgbClr val="C00000"/>
                </a:solidFill>
                <a:cs typeface="Aharoni" pitchFamily="2" charset="-79"/>
              </a:rPr>
            </a:br>
            <a:r>
              <a:rPr lang="ru-RU" b="1" dirty="0" smtClean="0">
                <a:solidFill>
                  <a:srgbClr val="C00000"/>
                </a:solidFill>
                <a:cs typeface="Aharoni" pitchFamily="2" charset="-79"/>
              </a:rPr>
              <a:t>Чтоб оно не молкло на устах!</a:t>
            </a:r>
            <a:endParaRPr lang="ru-RU" b="1" dirty="0">
              <a:solidFill>
                <a:srgbClr val="C00000"/>
              </a:solidFill>
              <a:cs typeface="Aharoni" pitchFamily="2" charset="-79"/>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9 мая шабл">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9 мая шабл</Template>
  <TotalTime>704</TotalTime>
  <Words>596</Words>
  <Application>Microsoft Office PowerPoint</Application>
  <PresentationFormat>Экран (16:10)</PresentationFormat>
  <Paragraphs>98</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9 мая шабл</vt:lpstr>
      <vt:lpstr>Слайд 1</vt:lpstr>
      <vt:lpstr>Слайд 2</vt:lpstr>
      <vt:lpstr>Задачи</vt:lpstr>
      <vt:lpstr>Булат Окуджава</vt:lpstr>
      <vt:lpstr>Слайд 5</vt:lpstr>
      <vt:lpstr>Давид Самойлов</vt:lpstr>
      <vt:lpstr>Слайд 7</vt:lpstr>
      <vt:lpstr>Муса Джалиль</vt:lpstr>
      <vt:lpstr>Слайд 9</vt:lpstr>
      <vt:lpstr>А.Т.Твардовский</vt:lpstr>
      <vt:lpstr>Слайд 11</vt:lpstr>
      <vt:lpstr>Алексей Сурков</vt:lpstr>
      <vt:lpstr>Слайд 13</vt:lpstr>
      <vt:lpstr>Слайд 14</vt:lpstr>
      <vt:lpstr>Ольга Берггольц</vt:lpstr>
      <vt:lpstr>Слайд 16</vt:lpstr>
      <vt:lpstr>Слайд 17</vt:lpstr>
      <vt:lpstr>Слайд 18</vt:lpstr>
      <vt:lpstr>Ты вернешься</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Матюшкина</dc:creator>
  <cp:lastModifiedBy>Людмила</cp:lastModifiedBy>
  <cp:revision>222</cp:revision>
  <dcterms:created xsi:type="dcterms:W3CDTF">2017-12-13T16:08:09Z</dcterms:created>
  <dcterms:modified xsi:type="dcterms:W3CDTF">2022-03-05T14:58:51Z</dcterms:modified>
</cp:coreProperties>
</file>