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9" r:id="rId4"/>
    <p:sldId id="260" r:id="rId5"/>
    <p:sldId id="266" r:id="rId6"/>
    <p:sldId id="270" r:id="rId7"/>
    <p:sldId id="262" r:id="rId8"/>
    <p:sldId id="264" r:id="rId9"/>
    <p:sldId id="281" r:id="rId10"/>
    <p:sldId id="265" r:id="rId11"/>
    <p:sldId id="268" r:id="rId12"/>
    <p:sldId id="267" r:id="rId13"/>
    <p:sldId id="269" r:id="rId14"/>
    <p:sldId id="271" r:id="rId15"/>
    <p:sldId id="272" r:id="rId16"/>
    <p:sldId id="273" r:id="rId17"/>
    <p:sldId id="274" r:id="rId18"/>
    <p:sldId id="278" r:id="rId19"/>
    <p:sldId id="275" r:id="rId20"/>
    <p:sldId id="277" r:id="rId21"/>
    <p:sldId id="279" r:id="rId22"/>
    <p:sldId id="276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E9F5D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899A3-708E-4BBA-9FFB-CA44B2262D3E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8C078-F111-4166-A3FF-A60816B70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gif"/><Relationship Id="rId5" Type="http://schemas.openxmlformats.org/officeDocument/2006/relationships/image" Target="../media/image30.png"/><Relationship Id="rId10" Type="http://schemas.openxmlformats.org/officeDocument/2006/relationships/image" Target="../media/image35.gif"/><Relationship Id="rId4" Type="http://schemas.openxmlformats.org/officeDocument/2006/relationships/image" Target="../media/image29.jpeg"/><Relationship Id="rId9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4.wdp"/><Relationship Id="rId18" Type="http://schemas.openxmlformats.org/officeDocument/2006/relationships/image" Target="../media/image17.png"/><Relationship Id="rId26" Type="http://schemas.openxmlformats.org/officeDocument/2006/relationships/image" Target="../media/image21.gif"/><Relationship Id="rId3" Type="http://schemas.openxmlformats.org/officeDocument/2006/relationships/image" Target="../media/image9.jpeg"/><Relationship Id="rId21" Type="http://schemas.microsoft.com/office/2007/relationships/hdphoto" Target="../media/hdphoto8.wdp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17" Type="http://schemas.microsoft.com/office/2007/relationships/hdphoto" Target="../media/hdphoto6.wdp"/><Relationship Id="rId25" Type="http://schemas.microsoft.com/office/2007/relationships/hdphoto" Target="../media/hdphoto10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6.png"/><Relationship Id="rId20" Type="http://schemas.openxmlformats.org/officeDocument/2006/relationships/image" Target="../media/image18.png"/><Relationship Id="rId29" Type="http://schemas.microsoft.com/office/2007/relationships/media" Target="../media/media1.mp3"/><Relationship Id="rId1" Type="http://schemas.openxmlformats.org/officeDocument/2006/relationships/video" Target="NULL" TargetMode="External"/><Relationship Id="rId11" Type="http://schemas.microsoft.com/office/2007/relationships/hdphoto" Target="../media/hdphoto3.wdp"/><Relationship Id="rId24" Type="http://schemas.openxmlformats.org/officeDocument/2006/relationships/image" Target="../media/image20.png"/><Relationship Id="rId32" Type="http://schemas.microsoft.com/office/2007/relationships/hdphoto" Target="../media/hdphoto12.wdp"/><Relationship Id="rId5" Type="http://schemas.openxmlformats.org/officeDocument/2006/relationships/image" Target="../media/image11.png"/><Relationship Id="rId15" Type="http://schemas.microsoft.com/office/2007/relationships/hdphoto" Target="../media/hdphoto5.wdp"/><Relationship Id="rId23" Type="http://schemas.microsoft.com/office/2007/relationships/hdphoto" Target="../media/hdphoto9.wdp"/><Relationship Id="rId28" Type="http://schemas.microsoft.com/office/2007/relationships/hdphoto" Target="../media/hdphoto11.wdp"/><Relationship Id="rId10" Type="http://schemas.openxmlformats.org/officeDocument/2006/relationships/image" Target="../media/image13.png"/><Relationship Id="rId19" Type="http://schemas.microsoft.com/office/2007/relationships/hdphoto" Target="../media/hdphoto7.wdp"/><Relationship Id="rId31" Type="http://schemas.openxmlformats.org/officeDocument/2006/relationships/image" Target="../media/image24.png"/><Relationship Id="rId4" Type="http://schemas.openxmlformats.org/officeDocument/2006/relationships/image" Target="../media/image10.jpeg"/><Relationship Id="rId9" Type="http://schemas.microsoft.com/office/2007/relationships/hdphoto" Target="../media/hdphoto2.wdp"/><Relationship Id="rId14" Type="http://schemas.openxmlformats.org/officeDocument/2006/relationships/image" Target="../media/image15.png"/><Relationship Id="rId22" Type="http://schemas.openxmlformats.org/officeDocument/2006/relationships/image" Target="../media/image19.png"/><Relationship Id="rId27" Type="http://schemas.openxmlformats.org/officeDocument/2006/relationships/image" Target="../media/image22.png"/><Relationship Id="rId30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571604" y="2285992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marL="45720" lv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«Школа №4», Тверская область, Вышневолоцкий городской округ</a:t>
            </a:r>
          </a:p>
          <a:p>
            <a:pPr marL="45720" lvl="0" indent="0" algn="ctr">
              <a:buNone/>
            </a:pP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endParaRPr 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lvl="0" indent="0" algn="ctr">
              <a:buNone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Урок внеклассного чтения</a:t>
            </a:r>
            <a:endParaRPr lang="ru-RU" sz="24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для обучающихся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класса с ЗПР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«Лес - не школа , а всему учит»</a:t>
            </a:r>
            <a:endParaRPr lang="ru-RU" b="1" dirty="0" smtClean="0">
              <a:solidFill>
                <a:srgbClr val="006600"/>
              </a:solidFill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Составитель</a:t>
            </a: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Афанасьева Елена Николаевна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8860" y="1142984"/>
            <a:ext cx="54292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СТАРИК</a:t>
            </a:r>
          </a:p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    СОВА </a:t>
            </a:r>
          </a:p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        МЫШИ </a:t>
            </a:r>
          </a:p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            ЛОШАДЬ</a:t>
            </a:r>
          </a:p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                 КОРОВА</a:t>
            </a:r>
          </a:p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                      ШМЕЛЬ</a:t>
            </a:r>
            <a:endParaRPr lang="ru-RU" sz="4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000496" y="3786190"/>
            <a:ext cx="2786082" cy="1588"/>
          </a:xfrm>
          <a:prstGeom prst="line">
            <a:avLst/>
          </a:prstGeom>
          <a:ln w="50800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282" y="357166"/>
            <a:ext cx="371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Кто лишний?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357166"/>
            <a:ext cx="2818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Словарь: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500174"/>
            <a:ext cx="2994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волдырь 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0364" y="1785926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болезненное образование на коже, наполненное жидкостью вздувшееся место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071810"/>
            <a:ext cx="63579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клевер кормовитый -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388" y="3429000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клевер, предназначенный для корма скоту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86322"/>
            <a:ext cx="3174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цветень -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4678" y="507207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пыльца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28596" y="642918"/>
            <a:ext cx="7777065" cy="5105818"/>
            <a:chOff x="714348" y="428604"/>
            <a:chExt cx="7777065" cy="5105818"/>
          </a:xfrm>
        </p:grpSpPr>
        <p:pic>
          <p:nvPicPr>
            <p:cNvPr id="3" name="Picture 2" descr="C:\Documents and Settings\Иришка\Рабочий стол\Мама\Кошки\136[1]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348" y="1214422"/>
              <a:ext cx="3004125" cy="4320000"/>
            </a:xfrm>
            <a:prstGeom prst="rect">
              <a:avLst/>
            </a:prstGeom>
            <a:noFill/>
          </p:spPr>
        </p:pic>
        <p:sp>
          <p:nvSpPr>
            <p:cNvPr id="4" name="Прямоугольник 3"/>
            <p:cNvSpPr/>
            <p:nvPr/>
          </p:nvSpPr>
          <p:spPr>
            <a:xfrm>
              <a:off x="4071934" y="428604"/>
              <a:ext cx="4419479" cy="258532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Виталий </a:t>
              </a:r>
            </a:p>
            <a:p>
              <a:pPr algn="ctr"/>
              <a:r>
                <a:rPr lang="ru-RU" sz="5400" b="0" cap="none" spc="0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Валентинович</a:t>
              </a:r>
            </a:p>
            <a:p>
              <a:pPr algn="ctr"/>
              <a:r>
                <a:rPr lang="ru-RU" sz="5400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0070C0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Бианки</a:t>
              </a:r>
              <a:endParaRPr lang="ru-RU" sz="5400" b="0" cap="none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628" y="3786190"/>
              <a:ext cx="231076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0" cap="none" spc="0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00CC66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«Сова»</a:t>
              </a:r>
              <a:endParaRPr lang="ru-RU" sz="5400" b="0" cap="none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CC6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42976" y="428604"/>
            <a:ext cx="4786346" cy="2786082"/>
            <a:chOff x="1214414" y="1357298"/>
            <a:chExt cx="4865715" cy="2693818"/>
          </a:xfrm>
        </p:grpSpPr>
        <p:pic>
          <p:nvPicPr>
            <p:cNvPr id="3" name="Picture 14" descr="MCj0112514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2214554"/>
              <a:ext cx="1008063" cy="969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" name="Picture 4" descr="C:\Documents and Settings\Иришка\Мои документы\Мои рисунки\2009-11-10\Безымянный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57621" y="1357298"/>
              <a:ext cx="1342198" cy="1260000"/>
            </a:xfrm>
            <a:prstGeom prst="rect">
              <a:avLst/>
            </a:prstGeom>
            <a:noFill/>
          </p:spPr>
        </p:pic>
        <p:pic>
          <p:nvPicPr>
            <p:cNvPr id="5" name="Picture 5" descr="C:\Documents and Settings\Иришка\Мои документы\Мои рисунки\2009-11-10\Безымянный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4414" y="2143116"/>
              <a:ext cx="1277327" cy="1908000"/>
            </a:xfrm>
            <a:prstGeom prst="rect">
              <a:avLst/>
            </a:prstGeom>
            <a:noFill/>
          </p:spPr>
        </p:pic>
      </p:grpSp>
      <p:pic>
        <p:nvPicPr>
          <p:cNvPr id="6" name="Picture 3" descr="C:\Documents and Settings\Иришка\Мои документы\Мои рисунки\2009-11-10\Без имени-2копирование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2143116"/>
            <a:ext cx="2143140" cy="1857927"/>
          </a:xfrm>
          <a:prstGeom prst="rect">
            <a:avLst/>
          </a:prstGeom>
          <a:noFill/>
        </p:spPr>
      </p:pic>
      <p:pic>
        <p:nvPicPr>
          <p:cNvPr id="7" name="Picture 2" descr="C:\Documents and Settings\Иришка\Мои документы\Мои рисунки\2009-11-10\Без имени-1копировани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00166" y="4214818"/>
            <a:ext cx="1643074" cy="1424408"/>
          </a:xfrm>
          <a:prstGeom prst="rect">
            <a:avLst/>
          </a:prstGeom>
          <a:noFill/>
        </p:spPr>
      </p:pic>
      <p:pic>
        <p:nvPicPr>
          <p:cNvPr id="8" name="Picture 10" descr="MCj0088448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071934" y="5357826"/>
            <a:ext cx="8366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MCj0123161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43570" y="4643446"/>
            <a:ext cx="969635" cy="137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E:\Картинки\Стрелка вниз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3746283">
            <a:off x="2991358" y="1198636"/>
            <a:ext cx="333375" cy="342900"/>
          </a:xfrm>
          <a:prstGeom prst="rect">
            <a:avLst/>
          </a:prstGeom>
          <a:noFill/>
        </p:spPr>
      </p:pic>
      <p:pic>
        <p:nvPicPr>
          <p:cNvPr id="11" name="Picture 7" descr="E:\Картинки\Стрелка вниз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-1200000">
            <a:off x="1691629" y="3547109"/>
            <a:ext cx="333375" cy="342900"/>
          </a:xfrm>
          <a:prstGeom prst="rect">
            <a:avLst/>
          </a:prstGeom>
          <a:noFill/>
        </p:spPr>
      </p:pic>
      <p:pic>
        <p:nvPicPr>
          <p:cNvPr id="12" name="Picture 6" descr="E:\Картинки\Стрелка вправо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07798">
            <a:off x="3571868" y="5643578"/>
            <a:ext cx="342900" cy="333375"/>
          </a:xfrm>
          <a:prstGeom prst="rect">
            <a:avLst/>
          </a:prstGeom>
          <a:noFill/>
        </p:spPr>
      </p:pic>
      <p:pic>
        <p:nvPicPr>
          <p:cNvPr id="13" name="Picture 6" descr="E:\Картинки\Стрелка вправо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475131">
            <a:off x="5136939" y="5640651"/>
            <a:ext cx="342900" cy="333375"/>
          </a:xfrm>
          <a:prstGeom prst="rect">
            <a:avLst/>
          </a:prstGeom>
          <a:noFill/>
        </p:spPr>
      </p:pic>
      <p:pic>
        <p:nvPicPr>
          <p:cNvPr id="14" name="Picture 6" descr="E:\Картинки\Стрелка вправо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7229882">
            <a:off x="6682113" y="4261137"/>
            <a:ext cx="342900" cy="333375"/>
          </a:xfrm>
          <a:prstGeom prst="rect">
            <a:avLst/>
          </a:prstGeom>
          <a:noFill/>
        </p:spPr>
      </p:pic>
      <p:pic>
        <p:nvPicPr>
          <p:cNvPr id="15" name="Picture 6" descr="E:\Картинки\Стрелка вправо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1685414">
            <a:off x="6522975" y="1523055"/>
            <a:ext cx="342900" cy="33337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928926" y="2500306"/>
            <a:ext cx="342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Невидимые нити</a:t>
            </a:r>
            <a:endParaRPr lang="ru-RU" sz="40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758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285852" y="6000768"/>
            <a:ext cx="7858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Дружно не грузно, а врозь,   хоть брось</a:t>
            </a:r>
            <a:r>
              <a:rPr lang="ru-RU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n w="10160">
                <a:solidFill>
                  <a:schemeClr val="accent1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Степанова А.В\открытый урок\4aa14a12f02566ca9d0c9703d04fd8fd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357422" y="642918"/>
            <a:ext cx="4210050" cy="283845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57158" y="3929066"/>
            <a:ext cx="8286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«Ухо – нос – хлопок»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- левой рукой возьмитесь за кончик носа, а правой рукой за противоположное ухо.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Одновременно отпустите ухо и нос, хлопните в ладоши, поменяйте положение рук с «точностью до наоборот».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214290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Немного отдохнем: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Степанова А.В\открытый урок\иллюстрации\bianki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021580" cy="4183380"/>
          </a:xfrm>
          <a:prstGeom prst="rect">
            <a:avLst/>
          </a:prstGeom>
          <a:noFill/>
        </p:spPr>
      </p:pic>
      <p:pic>
        <p:nvPicPr>
          <p:cNvPr id="29699" name="Picture 3" descr="D:\Степанова А.В\открытый урок\иллюстрации\bianki-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928934"/>
            <a:ext cx="4805129" cy="36633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072074"/>
            <a:ext cx="29812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«Чей нос лучше?»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Степанова А.В\открытый урок\иллюстрации\мышонок пик\7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4286280" cy="2676521"/>
          </a:xfrm>
          <a:prstGeom prst="rect">
            <a:avLst/>
          </a:prstGeom>
          <a:noFill/>
        </p:spPr>
      </p:pic>
      <p:pic>
        <p:nvPicPr>
          <p:cNvPr id="30723" name="Picture 3" descr="D:\Степанова А.В\открытый урок\иллюстрации\мышонок пик\232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857628"/>
            <a:ext cx="4000528" cy="2666995"/>
          </a:xfrm>
          <a:prstGeom prst="rect">
            <a:avLst/>
          </a:prstGeom>
          <a:noFill/>
        </p:spPr>
      </p:pic>
      <p:pic>
        <p:nvPicPr>
          <p:cNvPr id="30724" name="Picture 4" descr="D:\Степанова А.В\открытый урок\иллюстрации\мышонок пик\402925_html_41deb3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66"/>
            <a:ext cx="4194432" cy="2786082"/>
          </a:xfrm>
          <a:prstGeom prst="rect">
            <a:avLst/>
          </a:prstGeom>
          <a:noFill/>
        </p:spPr>
      </p:pic>
      <p:pic>
        <p:nvPicPr>
          <p:cNvPr id="30725" name="Picture 5" descr="D:\Степанова А.В\открытый урок\иллюстрации\мышонок пик\myshonok_pik_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357166"/>
            <a:ext cx="4071966" cy="2786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143240" y="3214686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«Мышонок Пик»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36712"/>
            <a:ext cx="3886835" cy="4595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1357298"/>
            <a:ext cx="750099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Отгадайте название рассказа:</a:t>
            </a:r>
            <a:endParaRPr lang="ru-RU" sz="3600" b="1" dirty="0" smtClean="0">
              <a:solidFill>
                <a:srgbClr val="5E11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solidFill>
                <a:srgbClr val="5E11A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b="1" dirty="0" smtClean="0">
                <a:solidFill>
                  <a:srgbClr val="5E11A6"/>
                </a:solidFill>
              </a:rPr>
              <a:t/>
            </a:r>
            <a:br>
              <a:rPr lang="en-GB" b="1" dirty="0" smtClean="0">
                <a:solidFill>
                  <a:srgbClr val="5E11A6"/>
                </a:solidFill>
              </a:rPr>
            </a:br>
            <a:r>
              <a:rPr lang="en-GB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СКРИПКА  </a:t>
            </a:r>
            <a:r>
              <a:rPr lang="en-GB" sz="4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РУЧЕЙ</a:t>
            </a:r>
            <a:r>
              <a:rPr lang="en-GB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  </a:t>
            </a:r>
            <a:r>
              <a:rPr lang="en-GB" sz="4000" b="1" dirty="0" smtClean="0">
                <a:solidFill>
                  <a:srgbClr val="00AE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ЩЕПКА</a:t>
            </a:r>
            <a:br>
              <a:rPr lang="en-GB" sz="4000" b="1" dirty="0" smtClean="0">
                <a:solidFill>
                  <a:srgbClr val="00AE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</a:br>
            <a:r>
              <a:rPr lang="en-GB" sz="4000" b="1" dirty="0" smtClean="0">
                <a:solidFill>
                  <a:srgbClr val="00AE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 </a:t>
            </a:r>
            <a:br>
              <a:rPr lang="en-GB" sz="4000" b="1" dirty="0" smtClean="0">
                <a:solidFill>
                  <a:srgbClr val="00AE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</a:br>
            <a:r>
              <a:rPr lang="en-GB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 </a:t>
            </a:r>
            <a:r>
              <a:rPr lang="en-GB" sz="4000" b="1" dirty="0" smtClean="0">
                <a:solidFill>
                  <a:srgbClr val="FF950E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МУЗЫКА</a:t>
            </a:r>
            <a:r>
              <a:rPr lang="en-GB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  </a:t>
            </a:r>
            <a:r>
              <a:rPr lang="en-GB" sz="4000" b="1" dirty="0" smtClean="0">
                <a:solidFill>
                  <a:srgbClr val="B80047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МЕДВЕДЬ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5286388"/>
            <a:ext cx="492922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6">
                    <a:lumMod val="50000"/>
                  </a:schemeClr>
                </a:solidFill>
              </a:rPr>
              <a:t>БИАНКИ ВИТАЛИЙ ВАЛЕНТИНОВИЧ</a:t>
            </a:r>
          </a:p>
          <a:p>
            <a:pPr algn="ctr"/>
            <a:r>
              <a:rPr lang="ru-RU" dirty="0" smtClean="0"/>
              <a:t> (30 января 1894 – 10 июня 1959)</a:t>
            </a:r>
          </a:p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русский писатель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86" name="Picture 2" descr="D:\Степанова А.В\открытый урок\img114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14290"/>
            <a:ext cx="3643338" cy="4923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374215"/>
            <a:ext cx="2989262" cy="3691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357430"/>
            <a:ext cx="2928958" cy="365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14612" y="714356"/>
            <a:ext cx="356546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dirty="0" smtClean="0">
                <a:solidFill>
                  <a:srgbClr val="7E002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«</a:t>
            </a:r>
            <a:r>
              <a:rPr lang="en-GB" sz="4400" b="1" dirty="0" err="1" smtClean="0">
                <a:solidFill>
                  <a:srgbClr val="7E002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Музыкант</a:t>
            </a:r>
            <a:r>
              <a:rPr lang="en-GB" sz="4400" b="1" dirty="0" smtClean="0">
                <a:solidFill>
                  <a:srgbClr val="7E0021"/>
                </a:solidFill>
                <a:latin typeface="Times New Roman" panose="02020603050405020304" pitchFamily="18" charset="0"/>
                <a:cs typeface="Arial Unicode MS" panose="020B0604020202020204" pitchFamily="34" charset="-128"/>
              </a:rPr>
              <a:t>»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Степанова А.В\открытый урок\иллюстрации\муравьишка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4429156" cy="2286000"/>
          </a:xfrm>
          <a:prstGeom prst="rect">
            <a:avLst/>
          </a:prstGeom>
          <a:noFill/>
        </p:spPr>
      </p:pic>
      <p:pic>
        <p:nvPicPr>
          <p:cNvPr id="31747" name="Picture 3" descr="D:\Степанова А.В\открытый урок\иллюстрации\муравьишка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3929066"/>
            <a:ext cx="3970907" cy="2286015"/>
          </a:xfrm>
          <a:prstGeom prst="rect">
            <a:avLst/>
          </a:prstGeom>
          <a:noFill/>
        </p:spPr>
      </p:pic>
      <p:pic>
        <p:nvPicPr>
          <p:cNvPr id="31748" name="Picture 4" descr="D:\Степанова А.В\открытый урок\иллюстрации\муравьишка\p_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571480"/>
            <a:ext cx="3923100" cy="2286016"/>
          </a:xfrm>
          <a:prstGeom prst="rect">
            <a:avLst/>
          </a:prstGeom>
          <a:noFill/>
        </p:spPr>
      </p:pic>
      <p:pic>
        <p:nvPicPr>
          <p:cNvPr id="31749" name="Picture 5" descr="D:\Степанова А.В\открытый урок\иллюстрации\муравьишка\1082342606_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929066"/>
            <a:ext cx="4429156" cy="232173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5984" y="3071810"/>
            <a:ext cx="53677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«Как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муравьишка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домой спешил»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.19jpeg.jpe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15816" y="1052736"/>
            <a:ext cx="3838209" cy="3949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4664"/>
            <a:ext cx="4608512" cy="4896544"/>
          </a:xfrm>
        </p:spPr>
      </p:pic>
    </p:spTree>
    <p:extLst>
      <p:ext uri="{BB962C8B-B14F-4D97-AF65-F5344CB8AC3E}">
        <p14:creationId xmlns="" xmlns:p14="http://schemas.microsoft.com/office/powerpoint/2010/main" val="46070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fs1.ppt4web.ru/images/95232/142577/640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9"/>
            <a:ext cx="4500594" cy="3375446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14282" y="4000504"/>
            <a:ext cx="42148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dirty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300" dirty="0" smtClean="0">
                <a:solidFill>
                  <a:srgbClr val="FFFF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Виталий Бианки родился в Петербурге. Его отец был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ученым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орнитологом.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развил в сыне талант исследователя и интерес ко всему, «что дышит, цветет и растет».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1000108"/>
            <a:ext cx="37862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Отец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работал в Зоологическом музее.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трое его сыновей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часто бывали в его залах. Там за стеклянными витринами замерли животные, привезенные со всего земного шара.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дома был настоящий маленький зоопарк.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Летом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семья Бианки уезжала в деревню Лебяжье. Здесь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Виталия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впервые отправился в настоящее лесное путешествие. Было ему тогда лет пять- шесть. С тех пор лес стал для него волшебной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страной.</a:t>
            </a:r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Интерес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 лесной жизни сделал его страстным охотником.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еще он очень любил поэзию.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Своим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главным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«лесным учителем»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Бианки считал отца. Именно он приучил сына записывать все наблюдения. Через много лет они преобразились в увлекательные рассказы и сказки. 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428604"/>
            <a:ext cx="55721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Бианки рассматривал свое творчество как «самоучитель любви к природе». Он написал более 30 сказок о природе, в числе которых такие классические произведения, как  Первая охота (1923), Кто чем поет (1923), Мышонок Пик (1926).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435769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За 35 лет творческой работы Бианки создал более 300 рассказов, сказок, повестей, очерков и статей. Всю жизнь он вел дневники и натуралистические заметки, отвечал на множество читательских писем. Его произведения были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изданы общим тиражом более 40 млн. экземпляров,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переведены на многие языки мира.</a:t>
            </a:r>
            <a:endParaRPr lang="ru-RU" dirty="0"/>
          </a:p>
        </p:txBody>
      </p:sp>
      <p:pic>
        <p:nvPicPr>
          <p:cNvPr id="18433" name="Picture 1" descr="D:\Степанова А.В\открытый урок\иллюстрации\иллюст\8f51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42852"/>
            <a:ext cx="2771775" cy="4114800"/>
          </a:xfrm>
          <a:prstGeom prst="rect">
            <a:avLst/>
          </a:prstGeom>
          <a:noFill/>
        </p:spPr>
      </p:pic>
      <p:pic>
        <p:nvPicPr>
          <p:cNvPr id="18435" name="Picture 3" descr="https://im2-tub-ru.yandex.net/i?id=431778196261b2f56bd243c894386195&amp;n=33&amp;h=315&amp;w=2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357430"/>
            <a:ext cx="2650031" cy="3714776"/>
          </a:xfrm>
          <a:prstGeom prst="rect">
            <a:avLst/>
          </a:prstGeom>
          <a:noFill/>
        </p:spPr>
      </p:pic>
      <p:pic>
        <p:nvPicPr>
          <p:cNvPr id="18436" name="Picture 4" descr="D:\Степанова А.В\открытый урок\иллюстрации\иллюст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2071678"/>
            <a:ext cx="2740455" cy="2034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Степанова А.В\открытый урок\иллюстрации\иллюст\26168_bb813249027e499d650525993d3b9dd4.p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33" y="1"/>
            <a:ext cx="9124667" cy="6872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1736" y="714356"/>
            <a:ext cx="311123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 smtClean="0">
                <a:ln w="10160">
                  <a:solidFill>
                    <a:schemeClr val="accent1"/>
                  </a:solidFill>
                  <a:prstDash val="solid"/>
                </a:ln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Словарь:</a:t>
            </a:r>
            <a:endParaRPr lang="ru-RU" sz="6000" dirty="0">
              <a:ln w="10160">
                <a:solidFill>
                  <a:schemeClr val="accent1"/>
                </a:solidFill>
                <a:prstDash val="solid"/>
              </a:ln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143116"/>
            <a:ext cx="61630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i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Ученый-орнитолог </a:t>
            </a:r>
            <a:r>
              <a:rPr lang="ru-RU" sz="5400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428860" y="3214686"/>
            <a:ext cx="62150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ученый,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cs typeface="Times New Roman" pitchFamily="18" charset="0"/>
              </a:rPr>
              <a:t>деятельность которого связана с птицами. Он изучает птиц – как их анатомию, так и их жизнь в природе и в неволе.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4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НАТАЛЬЯ\ИНТЕРНЕТ\ФОНЫ\ШАБЛОНЫ ДЛЯ СОСТАВЛЕНИЯ КОЛЛАЖЕЙ\2010120510074267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НАТАЛЬЯ\ИНТЕРНЕТ\КАРТИНКИ\РАСТЕНИЯ, ЦВЕТЫ\8e7708d04d7d - копия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652" y="4194215"/>
            <a:ext cx="1195943" cy="1107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D:\НАТАЛЬЯ\ИНТЕРНЕТ\КАРТИНКИ\РАСТЕНИЯ, ЦВЕТЫ\8e7708d04d7d - копи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34" y="5134318"/>
            <a:ext cx="1135791" cy="1051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НАТАЛЬЯ\ИНТЕРНЕТ\КАРТИНКИ\РАСТЕНИЯ, ЦВЕТЫ\8e7708d04d7d - копия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373" y="4455517"/>
            <a:ext cx="1196993" cy="1107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НАТАЛЬЯ\ИНТЕРНЕТ\КАРТИНКИ\РАСТЕНИЯ, ЦВЕТЫ\171805b36fd5 - копи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=""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293">
            <a:off x="3900023" y="5554299"/>
            <a:ext cx="1151939" cy="1058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:\НАТАЛЬЯ\ИНТЕРНЕТ\КАРТИНКИ\РАСТЕНИЯ, ЦВЕТЫ\171805b36fd5 - копия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=""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293">
            <a:off x="1853616" y="5510240"/>
            <a:ext cx="1192804" cy="1096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D:\НАТАЛЬЯ\ИНТЕРНЕТ\КАРТИНКИ\РАСТЕНИЯ, ЦВЕТЫ\171805b36fd5 - копия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=""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293">
            <a:off x="5669001" y="5455666"/>
            <a:ext cx="970877" cy="8923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НАТАЛЬЯ\ИНТЕРНЕТ\КАРТИНКИ\РАСТЕНИЯ, ЦВЕТЫ\171805b36fd5 - копия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=""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293">
            <a:off x="3019770" y="4263499"/>
            <a:ext cx="1053638" cy="968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НАТАЛЬЯ\ИНТЕРНЕТ\КАРТИНКИ\РАСТЕНИЯ, ЦВЕТЫ\171805b36fd5 - копия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="" xmlns:a14="http://schemas.microsoft.com/office/drawing/2010/main">
                  <a14:imgLayer r:embed="rId2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4293">
            <a:off x="6462483" y="4296498"/>
            <a:ext cx="846971" cy="7017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НАТАЛЬЯ\ИНТЕРНЕТ\КАРТИНКИ\СОЛНЫШКИ, ТУЧКИ\3bafbd870a0a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=""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42286" y1="43902" x2="42286" y2="43902"/>
                        <a14:foregroundMark x1="55714" y1="49390" x2="55714" y2="49390"/>
                        <a14:foregroundMark x1="56000" y1="45732" x2="56000" y2="4573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9069">
            <a:off x="1723973" y="413349"/>
            <a:ext cx="1622826" cy="2027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НАТАЛЬЯ\ИНТЕРНЕТ\КАРТИНКИ\ЖИВНОСТЬ\112 - копия.jp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="" xmlns:a14="http://schemas.microsoft.com/office/drawing/2010/main">
                  <a14:imgLayer r:embed="rId25">
                    <a14:imgEffect>
                      <a14:backgroundRemoval t="1124" b="100000" l="0" r="100000">
                        <a14:foregroundMark x1="54008" y1="25094" x2="54008" y2="25094"/>
                        <a14:foregroundMark x1="54008" y1="31086" x2="54008" y2="31086"/>
                        <a14:foregroundMark x1="67089" y1="34082" x2="67089" y2="34082"/>
                        <a14:foregroundMark x1="54430" y1="28839" x2="54430" y2="28839"/>
                        <a14:foregroundMark x1="53165" y1="35581" x2="53165" y2="35581"/>
                        <a14:foregroundMark x1="54008" y1="32210" x2="54008" y2="32210"/>
                        <a14:foregroundMark x1="53586" y1="34082" x2="53586" y2="34082"/>
                        <a14:foregroundMark x1="54852" y1="39326" x2="54852" y2="39326"/>
                        <a14:foregroundMark x1="56540" y1="38202" x2="56540" y2="38202"/>
                        <a14:foregroundMark x1="57806" y1="37453" x2="57806" y2="37453"/>
                        <a14:foregroundMark x1="60338" y1="36330" x2="60338" y2="36330"/>
                        <a14:foregroundMark x1="62025" y1="35955" x2="62025" y2="35955"/>
                        <a14:backgroundMark x1="60759" y1="37828" x2="60759" y2="37828"/>
                        <a14:backgroundMark x1="55696" y1="36704" x2="55696" y2="36704"/>
                        <a14:backgroundMark x1="53586" y1="38202" x2="53586" y2="3820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5427">
            <a:off x="-1885148" y="3472999"/>
            <a:ext cx="1308180" cy="1965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НАТАЛЬЯ\ИНТЕРНЕТ\КАРТИНКИ\ЖИВНОСТЬ\1632.gif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48068">
            <a:off x="9724992" y="117105"/>
            <a:ext cx="1667880" cy="1250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D:\НАТАЛЬЯ\ИНТЕРНЕТ\КАРТИНКИ\ЖИВНОСТЬ\б.коровка.jp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BEBA8EAE-BF5A-486C-A8C5-ECC9F3942E4B}">
                <a14:imgProps xmlns="" xmlns:a14="http://schemas.microsoft.com/office/drawing/2010/main">
                  <a14:imgLayer r:embed="rId28">
                    <a14:imgEffect>
                      <a14:backgroundRemoval t="10000" b="90000" l="10000" r="90000">
                        <a14:backgroundMark x1="35689" y1="36071" x2="35689" y2="36071"/>
                        <a14:backgroundMark x1="25088" y1="38929" x2="25088" y2="38929"/>
                        <a14:backgroundMark x1="20848" y1="38929" x2="20848" y2="38929"/>
                        <a14:backgroundMark x1="17314" y1="36071" x2="17314" y2="36071"/>
                        <a14:backgroundMark x1="14841" y1="29286" x2="18021" y2="28214"/>
                        <a14:backgroundMark x1="23675" y1="27500" x2="26502" y2="27143"/>
                        <a14:backgroundMark x1="43110" y1="27143" x2="43110" y2="27143"/>
                        <a14:backgroundMark x1="45230" y1="26786" x2="45230" y2="26786"/>
                        <a14:backgroundMark x1="39929" y1="30000" x2="39929" y2="30000"/>
                        <a14:backgroundMark x1="37456" y1="36071" x2="37456" y2="36071"/>
                        <a14:backgroundMark x1="32155" y1="38214" x2="32155" y2="38214"/>
                        <a14:backgroundMark x1="22615" y1="41071" x2="22615" y2="41071"/>
                        <a14:backgroundMark x1="25442" y1="42143" x2="25442" y2="42143"/>
                        <a14:backgroundMark x1="36749" y1="38214" x2="39223" y2="37500"/>
                        <a14:backgroundMark x1="48763" y1="32857" x2="48763" y2="32857"/>
                        <a14:backgroundMark x1="57597" y1="25000" x2="57597" y2="25000"/>
                        <a14:backgroundMark x1="58304" y1="24643" x2="58304" y2="24643"/>
                        <a14:backgroundMark x1="63251" y1="32857" x2="63251" y2="32857"/>
                        <a14:backgroundMark x1="70318" y1="36071" x2="70318" y2="36071"/>
                        <a14:backgroundMark x1="73145" y1="46071" x2="73145" y2="46071"/>
                        <a14:backgroundMark x1="76678" y1="56429" x2="76678" y2="56429"/>
                        <a14:backgroundMark x1="70318" y1="70714" x2="70318" y2="70714"/>
                        <a14:backgroundMark x1="64664" y1="73929" x2="64664" y2="73929"/>
                        <a14:backgroundMark x1="51237" y1="76071" x2="51237" y2="76071"/>
                        <a14:backgroundMark x1="49823" y1="76786" x2="48410" y2="76786"/>
                        <a14:backgroundMark x1="32155" y1="77500" x2="32155" y2="77500"/>
                        <a14:backgroundMark x1="26855" y1="72857" x2="26855" y2="72857"/>
                        <a14:backgroundMark x1="19788" y1="67500" x2="19788" y2="67500"/>
                        <a14:backgroundMark x1="20141" y1="62500" x2="20141" y2="62500"/>
                        <a14:backgroundMark x1="21201" y1="59286" x2="21201" y2="59286"/>
                        <a14:backgroundMark x1="24028" y1="52857" x2="24028" y2="52857"/>
                        <a14:backgroundMark x1="25088" y1="51071" x2="25088" y2="51071"/>
                        <a14:backgroundMark x1="27208" y1="49286" x2="27208" y2="49286"/>
                        <a14:backgroundMark x1="31095" y1="46786" x2="31095" y2="46786"/>
                        <a14:backgroundMark x1="32862" y1="45357" x2="32862" y2="45357"/>
                        <a14:backgroundMark x1="18728" y1="41071" x2="18728" y2="41071"/>
                        <a14:backgroundMark x1="14134" y1="43929" x2="14134" y2="43929"/>
                        <a14:backgroundMark x1="15194" y1="38214" x2="15194" y2="38214"/>
                        <a14:backgroundMark x1="17314" y1="31786" x2="17314" y2="31786"/>
                        <a14:backgroundMark x1="16961" y1="26786" x2="18375" y2="26429"/>
                        <a14:backgroundMark x1="30035" y1="27143" x2="30035" y2="27143"/>
                        <a14:backgroundMark x1="33922" y1="27857" x2="33922" y2="27857"/>
                        <a14:backgroundMark x1="34276" y1="33929" x2="34276" y2="33929"/>
                        <a14:backgroundMark x1="34276" y1="35714" x2="34276" y2="35714"/>
                        <a14:backgroundMark x1="27208" y1="35357" x2="27208" y2="35357"/>
                        <a14:backgroundMark x1="22261" y1="33929" x2="22261" y2="33929"/>
                        <a14:backgroundMark x1="25795" y1="33571" x2="27208" y2="33571"/>
                        <a14:backgroundMark x1="32155" y1="32500" x2="32155" y2="32500"/>
                        <a14:backgroundMark x1="38516" y1="26429" x2="38516" y2="26429"/>
                        <a14:backgroundMark x1="39223" y1="19286" x2="39223" y2="19286"/>
                        <a14:backgroundMark x1="36396" y1="18571" x2="36396" y2="18571"/>
                        <a14:backgroundMark x1="33569" y1="19643" x2="33569" y2="19643"/>
                        <a14:backgroundMark x1="46643" y1="19286" x2="46643" y2="19286"/>
                        <a14:backgroundMark x1="56184" y1="20714" x2="56184" y2="20714"/>
                        <a14:backgroundMark x1="58304" y1="19643" x2="58304" y2="19643"/>
                        <a14:backgroundMark x1="60071" y1="18929" x2="60071" y2="18929"/>
                        <a14:backgroundMark x1="60424" y1="17857" x2="60424" y2="17857"/>
                        <a14:backgroundMark x1="61131" y1="15357" x2="61131" y2="15357"/>
                        <a14:backgroundMark x1="70671" y1="23571" x2="70671" y2="23571"/>
                        <a14:backgroundMark x1="64664" y1="28929" x2="64664" y2="28929"/>
                        <a14:backgroundMark x1="67845" y1="31786" x2="68905" y2="31786"/>
                        <a14:backgroundMark x1="76678" y1="30714" x2="76678" y2="30714"/>
                        <a14:backgroundMark x1="78092" y1="30714" x2="78092" y2="30714"/>
                        <a14:backgroundMark x1="81979" y1="31071" x2="81979" y2="31071"/>
                        <a14:backgroundMark x1="74558" y1="35357" x2="74912" y2="36429"/>
                        <a14:backgroundMark x1="75972" y1="39286" x2="75972" y2="39286"/>
                        <a14:backgroundMark x1="76678" y1="35357" x2="76678" y2="35357"/>
                        <a14:backgroundMark x1="76325" y1="52857" x2="76325" y2="52857"/>
                        <a14:backgroundMark x1="80565" y1="55357" x2="80565" y2="55357"/>
                        <a14:backgroundMark x1="85866" y1="51071" x2="85866" y2="51071"/>
                        <a14:backgroundMark x1="86219" y1="52143" x2="86219" y2="52143"/>
                        <a14:backgroundMark x1="85159" y1="52500" x2="85159" y2="52500"/>
                        <a14:backgroundMark x1="81979" y1="53214" x2="81979" y2="53214"/>
                        <a14:backgroundMark x1="79859" y1="55357" x2="80212" y2="56429"/>
                        <a14:backgroundMark x1="75972" y1="62500" x2="75972" y2="62500"/>
                        <a14:backgroundMark x1="79505" y1="63929" x2="79505" y2="63929"/>
                        <a14:backgroundMark x1="82686" y1="67857" x2="82686" y2="67857"/>
                        <a14:backgroundMark x1="77739" y1="70000" x2="77739" y2="70000"/>
                        <a14:backgroundMark x1="79152" y1="72857" x2="79152" y2="72857"/>
                        <a14:backgroundMark x1="75972" y1="72857" x2="75972" y2="72857"/>
                        <a14:backgroundMark x1="71025" y1="72143" x2="71025" y2="72143"/>
                        <a14:backgroundMark x1="67491" y1="74643" x2="68551" y2="75357"/>
                        <a14:backgroundMark x1="68198" y1="78929" x2="68198" y2="78929"/>
                        <a14:backgroundMark x1="65371" y1="83571" x2="65371" y2="83571"/>
                        <a14:backgroundMark x1="65018" y1="84286" x2="65018" y2="84286"/>
                        <a14:backgroundMark x1="64664" y1="83929" x2="64664" y2="83929"/>
                        <a14:backgroundMark x1="60777" y1="83571" x2="60777" y2="83571"/>
                        <a14:backgroundMark x1="59011" y1="83571" x2="59011" y2="83571"/>
                        <a14:backgroundMark x1="54417" y1="83571" x2="54417" y2="83571"/>
                        <a14:backgroundMark x1="47703" y1="82500" x2="47703" y2="82500"/>
                        <a14:backgroundMark x1="42403" y1="81786" x2="42403" y2="81786"/>
                        <a14:backgroundMark x1="42403" y1="81786" x2="42403" y2="81786"/>
                        <a14:backgroundMark x1="40636" y1="83214" x2="40636" y2="83214"/>
                        <a14:backgroundMark x1="37456" y1="83214" x2="37456" y2="83214"/>
                        <a14:backgroundMark x1="35336" y1="83214" x2="35336" y2="83214"/>
                        <a14:backgroundMark x1="33569" y1="82500" x2="33569" y2="82500"/>
                        <a14:backgroundMark x1="32862" y1="81071" x2="32862" y2="81071"/>
                        <a14:backgroundMark x1="28269" y1="76071" x2="28269" y2="76071"/>
                        <a14:backgroundMark x1="24028" y1="75714" x2="24028" y2="75714"/>
                        <a14:backgroundMark x1="20495" y1="73571" x2="20495" y2="73571"/>
                        <a14:backgroundMark x1="14134" y1="71071" x2="14134" y2="71071"/>
                        <a14:backgroundMark x1="14841" y1="67857" x2="14841" y2="67857"/>
                        <a14:backgroundMark x1="17668" y1="63929" x2="17668" y2="63929"/>
                        <a14:backgroundMark x1="25442" y1="66071" x2="25442" y2="66071"/>
                        <a14:backgroundMark x1="34276" y1="69643" x2="34276" y2="69643"/>
                        <a14:backgroundMark x1="37102" y1="71071" x2="38163" y2="71071"/>
                        <a14:backgroundMark x1="40989" y1="72857" x2="40989" y2="72857"/>
                        <a14:backgroundMark x1="50883" y1="72143" x2="50883" y2="72143"/>
                        <a14:backgroundMark x1="59011" y1="71786" x2="59011" y2="71786"/>
                        <a14:backgroundMark x1="64664" y1="70000" x2="64664" y2="70000"/>
                        <a14:backgroundMark x1="66784" y1="66429" x2="66784" y2="66429"/>
                        <a14:backgroundMark x1="70318" y1="63571" x2="70318" y2="63571"/>
                        <a14:backgroundMark x1="71378" y1="61071" x2="71378" y2="61071"/>
                        <a14:backgroundMark x1="68198" y1="62500" x2="68198" y2="62500"/>
                        <a14:backgroundMark x1="50530" y1="27143" x2="50530" y2="27143"/>
                        <a14:backgroundMark x1="54417" y1="28214" x2="54417" y2="28214"/>
                        <a14:backgroundMark x1="56537" y1="30000" x2="56537" y2="30000"/>
                        <a14:backgroundMark x1="62898" y1="36071" x2="62898" y2="36071"/>
                        <a14:backgroundMark x1="68905" y1="41786" x2="68905" y2="41786"/>
                        <a14:backgroundMark x1="68551" y1="50714" x2="68551" y2="50714"/>
                        <a14:backgroundMark x1="65371" y1="58571" x2="65371" y2="58571"/>
                        <a14:backgroundMark x1="69258" y1="58214" x2="69258" y2="58214"/>
                        <a14:backgroundMark x1="79859" y1="60357" x2="79859" y2="60357"/>
                        <a14:backgroundMark x1="65018" y1="52857" x2="65018" y2="52857"/>
                        <a14:backgroundMark x1="76325" y1="50714" x2="76325" y2="50714"/>
                        <a14:backgroundMark x1="77032" y1="41071" x2="77032" y2="41071"/>
                        <a14:backgroundMark x1="67491" y1="46786" x2="67491" y2="46786"/>
                        <a14:backgroundMark x1="65018" y1="42143" x2="65018" y2="42143"/>
                        <a14:backgroundMark x1="60424" y1="42143" x2="60424" y2="42143"/>
                        <a14:backgroundMark x1="61837" y1="40357" x2="61837" y2="40357"/>
                        <a14:backgroundMark x1="42403" y1="33929" x2="42403" y2="33929"/>
                        <a14:backgroundMark x1="48057" y1="33214" x2="48057" y2="33214"/>
                        <a14:backgroundMark x1="49470" y1="22143" x2="49470" y2="22143"/>
                        <a14:backgroundMark x1="52650" y1="36786" x2="52650" y2="36786"/>
                        <a14:backgroundMark x1="37456" y1="41429" x2="37456" y2="41429"/>
                        <a14:backgroundMark x1="28269" y1="52500" x2="28269" y2="52500"/>
                        <a14:backgroundMark x1="11661" y1="52500" x2="12721" y2="51786"/>
                        <a14:backgroundMark x1="18375" y1="54643" x2="18375" y2="54643"/>
                        <a14:backgroundMark x1="20495" y1="58929" x2="20495" y2="58929"/>
                        <a14:backgroundMark x1="28622" y1="57857" x2="28622" y2="57857"/>
                        <a14:backgroundMark x1="27208" y1="63214" x2="27208" y2="63214"/>
                        <a14:backgroundMark x1="20141" y1="72143" x2="20141" y2="72143"/>
                        <a14:backgroundMark x1="28622" y1="69286" x2="28622" y2="69286"/>
                        <a14:backgroundMark x1="44170" y1="77500" x2="44170" y2="77500"/>
                        <a14:backgroundMark x1="54770" y1="75000" x2="54770" y2="75000"/>
                        <a14:backgroundMark x1="46290" y1="86071" x2="46290" y2="86071"/>
                        <a14:backgroundMark x1="69258" y1="86429" x2="69258" y2="86429"/>
                        <a14:backgroundMark x1="56890" y1="78929" x2="56890" y2="78929"/>
                        <a14:backgroundMark x1="62544" y1="78929" x2="62544" y2="78929"/>
                        <a14:backgroundMark x1="62191" y1="73571" x2="62191" y2="73571"/>
                        <a14:backgroundMark x1="23322" y1="59286" x2="23322" y2="59286"/>
                        <a14:backgroundMark x1="60071" y1="48214" x2="60071" y2="48214"/>
                        <a14:backgroundMark x1="47703" y1="40357" x2="47703" y2="4035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2046">
            <a:off x="-2030376" y="538299"/>
            <a:ext cx="1936807" cy="2555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в траве сидел кузнечик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29"/>
              </p:ext>
            </p:extLst>
          </p:nvPr>
        </p:nvPicPr>
        <p:blipFill>
          <a:blip r:embed="rId30" cstate="print"/>
          <a:stretch>
            <a:fillRect/>
          </a:stretch>
        </p:blipFill>
        <p:spPr>
          <a:xfrm>
            <a:off x="8286776" y="5857892"/>
            <a:ext cx="457200" cy="609600"/>
          </a:xfrm>
          <a:prstGeom prst="rect">
            <a:avLst/>
          </a:prstGeom>
        </p:spPr>
      </p:pic>
      <p:pic>
        <p:nvPicPr>
          <p:cNvPr id="2050" name="Picture 2" descr="D:\НАТАЛЬЯ\ИНТЕРНЕТ\КАРТИНКИ\СОЛНЫШКИ, ТУЧКИ\4a4070d177fdt - копия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="" xmlns:a14="http://schemas.microsoft.com/office/drawing/2010/main">
                  <a14:imgLayer r:embed="rId32">
                    <a14:imgEffect>
                      <a14:backgroundRemoval t="2762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252" y="289273"/>
            <a:ext cx="1582935" cy="1404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D:\НАТАЛЬЯ\ИНТЕРНЕТ\КАРТИНКИ\СОЛНЫШКИ, ТУЧКИ\4a4070d177fdt - копия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="" xmlns:a14="http://schemas.microsoft.com/office/drawing/2010/main">
                  <a14:imgLayer r:embed="rId32">
                    <a14:imgEffect>
                      <a14:backgroundRemoval t="2762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795" y="813512"/>
            <a:ext cx="1383410" cy="12274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НАТАЛЬЯ\ИНТЕРНЕТ\КАРТИНКИ\СОЛНЫШКИ, ТУЧКИ\4a4070d177fdt - копия.jp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BEBA8EAE-BF5A-486C-A8C5-ECC9F3942E4B}">
                <a14:imgProps xmlns="" xmlns:a14="http://schemas.microsoft.com/office/drawing/2010/main">
                  <a14:imgLayer r:embed="rId32">
                    <a14:imgEffect>
                      <a14:backgroundRemoval t="2762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862" y="195605"/>
            <a:ext cx="1474788" cy="13085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8599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8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5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8500"/>
                            </p:stCondLst>
                            <p:childTnLst>
                              <p:par>
                                <p:cTn id="55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66 0.0495 C 0.04166 0.15614 0.12187 0.23849 0.21892 0.23849 C 0.31944 0.23849 0.4 0.15614 0.4 0.0495 C 0.4 -0.05714 0.47986 -0.13926 0.58055 -0.13926 C 0.67777 -0.13926 0.75833 -0.05714 0.75833 0.0495 " pathEditMode="relative" rAng="0" ptsTypes="fffff">
                                      <p:cBhvr>
                                        <p:cTn id="56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1500"/>
                            </p:stCondLst>
                            <p:childTnLst>
                              <p:par>
                                <p:cTn id="58" presetID="4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20541E-6 C -0.03194 -0.04186 -0.06718 -0.07749 -0.09913 -0.05459 C -0.1368 -0.02845 -0.13038 0.02776 -0.12205 0.08675 C -0.11597 0.15383 -0.10625 0.21837 -0.14652 0.24636 C -0.18385 0.27296 -0.21823 0.226 -0.25677 0.18252 C -0.2842 0.13718 -0.31927 0.10155 -0.35625 0.12792 C -0.38802 0.15083 -0.38628 0.21051 -0.37882 0.26857 C -0.3684 0.33334 -0.36267 0.39996 -0.4 0.42656 C -0.43628 0.4527 -0.51007 0.36179 -0.5085 0.36202 C -0.54114 0.32038 -0.57257 0.28106 -0.60885 0.30766 C -0.64583 0.33403 -0.63906 0.39001 -0.6309 0.44807 C -0.62569 0.51562 -0.61475 0.57923 -0.65538 0.60861 C -0.69201 0.63405 -0.72725 0.58733 -0.76111 0.54037 C -0.7967 0.5022 -0.82812 0.46288 -0.86527 0.48902 C -0.89809 0.51215 -0.89479 0.5709 -0.88767 0.62989 C -0.87725 0.69443 -0.87048 0.76082 -0.90885 0.78811 C -0.94479 0.81333 -0.97882 0.76614 -1.01771 0.72288 " pathEditMode="relative" rAng="-1683700" ptsTypes="fffffffffffffffff">
                                      <p:cBhvr>
                                        <p:cTn id="59" dur="3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25" y="368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0"/>
                            </p:stCondLst>
                            <p:childTnLst>
                              <p:par>
                                <p:cTn id="6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2725E-6 L 0.32413 -0.17094 C 0.39271 -0.20981 0.48177 -0.20934 0.56667 -0.17441 C 0.66354 -0.13463 0.73351 -0.07078 0.77413 0.01342 L 0.97101 0.39695 " pathEditMode="relative" rAng="1026047" ptsTypes="FffFF">
                                      <p:cBhvr>
                                        <p:cTn id="62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30" y="12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000"/>
                            </p:stCondLst>
                            <p:childTnLst>
                              <p:par>
                                <p:cTn id="6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9000"/>
                            </p:stCondLst>
                            <p:childTnLst>
                              <p:par>
                                <p:cTn id="6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833 0.0495 L 1.4434 -0.31761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53" y="-18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70" presetID="3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1771 0.72288 C -1.07327 0.81633 -1.15573 0.84756 -1.2033 0.79759 C -1.25209 0.74578 -1.2474 0.63289 -1.19167 0.53921 C -1.13559 0.44529 -1.13177 0.33148 -1.18056 0.2799 C -1.22795 0.22993 -1.3099 0.26116 -1.36598 0.35461 " pathEditMode="relative" rAng="2309334" ptsTypes="fffff">
                                      <p:cBhvr>
                                        <p:cTn id="71" dur="3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3" y="-184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0"/>
                            </p:stCondLst>
                            <p:childTnLst>
                              <p:par>
                                <p:cTn id="73" presetID="5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971 0.39694 L 0.74097 -0.0111 C 0.68819 -0.10063 0.67205 -0.17835 0.69566 -0.22415 C 0.72135 -0.27574 0.7809 -0.28337 0.86267 -0.25237 L 1.23333 -0.1226 " pathEditMode="relative" rAng="2032968" ptsTypes="FffFF">
                                      <p:cBhvr>
                                        <p:cTn id="74" dur="3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0" y="-44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57686" y="2071678"/>
            <a:ext cx="14782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иыв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29454" y="2071678"/>
            <a:ext cx="15716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дож</a:t>
            </a: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071678"/>
            <a:ext cx="19288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сова</a:t>
            </a:r>
            <a:endParaRPr lang="ru-RU" sz="6000" dirty="0"/>
          </a:p>
        </p:txBody>
      </p:sp>
      <p:pic>
        <p:nvPicPr>
          <p:cNvPr id="6" name="Picture 2" descr="http://static.ozone.ru/multimedia/books_covers/1014058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85794"/>
            <a:ext cx="3844920" cy="4872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820150" cy="792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397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248</Words>
  <Application>Microsoft Office PowerPoint</Application>
  <PresentationFormat>Экран (4:3)</PresentationFormat>
  <Paragraphs>66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логопед</dc:creator>
  <cp:lastModifiedBy>психолог</cp:lastModifiedBy>
  <cp:revision>25</cp:revision>
  <dcterms:created xsi:type="dcterms:W3CDTF">2017-01-26T08:18:23Z</dcterms:created>
  <dcterms:modified xsi:type="dcterms:W3CDTF">2021-03-29T11:18:13Z</dcterms:modified>
</cp:coreProperties>
</file>