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9" r:id="rId2"/>
    <p:sldId id="328" r:id="rId3"/>
    <p:sldId id="330" r:id="rId4"/>
    <p:sldId id="331" r:id="rId5"/>
    <p:sldId id="350" r:id="rId6"/>
    <p:sldId id="332" r:id="rId7"/>
    <p:sldId id="351" r:id="rId8"/>
    <p:sldId id="333" r:id="rId9"/>
    <p:sldId id="343" r:id="rId10"/>
    <p:sldId id="345" r:id="rId11"/>
    <p:sldId id="356" r:id="rId12"/>
    <p:sldId id="353" r:id="rId13"/>
    <p:sldId id="335" r:id="rId14"/>
    <p:sldId id="340" r:id="rId15"/>
    <p:sldId id="355" r:id="rId16"/>
    <p:sldId id="341" r:id="rId17"/>
    <p:sldId id="259" r:id="rId18"/>
    <p:sldId id="337" r:id="rId19"/>
    <p:sldId id="347" r:id="rId20"/>
    <p:sldId id="349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660"/>
  </p:normalViewPr>
  <p:slideViewPr>
    <p:cSldViewPr snapToGrid="0">
      <p:cViewPr varScale="1">
        <p:scale>
          <a:sx n="57" d="100"/>
          <a:sy n="57" d="100"/>
        </p:scale>
        <p:origin x="7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1F09C1-03F0-4627-A8AA-3B62A15E09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DF2B0A9-F456-4065-9624-E0F56A88BC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55EC43-6F78-47DF-9F04-37CEC8CC0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356BABE-E905-47A5-909D-138EA4FAE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1789D1-3BB2-4CEE-A8B9-1D4D0FC13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118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0E984-AEF8-4656-A90C-F7D122FBE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6384A4-130B-4CDA-B2DA-44931AE046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06860A-4B3B-4B47-9220-B45CBC662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5D791E-088F-4EAA-AAC6-6ACD8CFA2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B52662-6FD8-4492-8E97-B12BE005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867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39F6F2D-6887-4B90-BDA2-5AB27A3B42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0A92D8-D780-4E8E-BE36-A83EAFA4B2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5E2CC2-C939-4640-87B3-598853F35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B5ED56-71A9-4102-97D9-6CF1AA2D9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776050-B999-448E-8EDE-61D6DF94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20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4552C-4174-445E-9F40-7E397E062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082DC0-7E52-48E0-9355-8D843EE17C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FDD533-745B-449D-B00D-0C91D8DB4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D1FEFC-6749-4F21-BF2C-06D282C22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D48943-D840-41FC-A8AF-C23AAB27B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143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6A4B76-5CF3-42E7-9812-D3DC7756E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CD9110-5EA9-4B5A-872B-F85339831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2B7AC4-4EF6-4BFA-AA43-03DA554A6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4824F0-64E0-49B6-9BE1-F3C36F5E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15429D-BE46-4B3C-A714-FB6E3F5C5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425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11C98C-3C66-4F91-93B6-05B812469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8E81D1-E546-4405-B19B-5C9B6FAC85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D58E74-2E65-47B3-9D39-029A51A21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334EEDC-2B30-4C5B-82F2-04EBCD419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384841-9336-4A3C-B43C-F3D67D102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371CED-F931-4BA8-8AAB-220BF0293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40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06E9DA-A497-4D0C-B539-626721680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CC9198F-3082-4C7C-A816-7C3D2784A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1FA689-58E5-41E1-8615-E261339A7D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790A35B-157E-4C9D-A546-372AE6EE2A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1C0CD14-8224-41A9-8CD0-04ECB2181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26AE629-03AB-4263-AC38-AD117A3DE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463EB12-50FD-4C9F-B6B7-95CECFA7B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E312A36-34C9-413D-8AE9-2272644D7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19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8161D8-096D-4F13-8718-62D83FDC9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06C36E1-FEBD-4839-B081-AF5C44313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4911FA7-C28D-4A16-9702-631BC3555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9E60951-1972-4C94-8D1D-3154E614E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158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73AC7C1-9EDE-47E8-BF91-48E1A0E62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01F2716-9A97-43EC-9436-500AB704D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C6800B-23B6-44BF-BC31-9925761CA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113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C1CD1-FD34-4E99-8173-6260B55B8A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B00AB6-7CD0-48D1-BEF9-5C597086CB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238C395-284A-4411-BB21-E738FF0EA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9789F3-B0A3-4A4A-AE05-10D3A551F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0EBEB8D-F9AD-4CE4-BE7E-100D3D74D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5291C4C-23AA-4DF0-84EB-C53B43729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440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B0043E-D77B-4E18-BEE2-FBF6EDC51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E3762CD-D789-43DE-969E-ACA5651C98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59307C-D58B-4FCA-94D5-E7E0A3F2C7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34D449-FE2E-4A66-A949-C099ECF23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3FBB23-1E47-4CCB-A127-92259A829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8B7087-CC0A-4F51-890C-ECBFCAB27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324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A7A8A9-1BDF-485F-993D-303EAA82C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D68F4C-730D-4577-BDA1-DD4F57CC9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5970BE-3657-403C-B91A-C33DD3355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B482E-8E52-4DD9-99FC-319FDA17C277}" type="datetimeFigureOut">
              <a:rPr lang="ru-RU" smtClean="0"/>
              <a:t>06.01.2020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8D8666-A357-4022-BA86-768949900D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474A24-986D-4C45-8516-C430AD39FB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51303-0BA0-4071-865E-3470F73D58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314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tionary.org/wiki/%D1%81%D0%BE%D1%87%D0%B5%D1%82%D0%B0%D0%BD%D0%B8%D0%B5" TargetMode="External"/><Relationship Id="rId3" Type="http://schemas.openxmlformats.org/officeDocument/2006/relationships/hyperlink" Target="https://ru.wiktionary.org/wiki/%D0%BB%D0%B0%D1%82%D0%B8%D0%BD%D1%81%D0%BA%D0%B8%D0%B9_%D1%8F%D0%B7%D1%8B%D0%BA" TargetMode="External"/><Relationship Id="rId7" Type="http://schemas.openxmlformats.org/officeDocument/2006/relationships/hyperlink" Target="https://ru.wiktionary.org/wiki/%D1%81%D0%B2%D1%8F%D0%B7%D1%8C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tionary.org/wiki/%D1%81%D0%BF%D0%BB%D0%B5%D1%82%D0%B5%D0%BD%D0%B8%D0%B5" TargetMode="External"/><Relationship Id="rId5" Type="http://schemas.openxmlformats.org/officeDocument/2006/relationships/hyperlink" Target="https://ru.wiktionary.org/wiki/%D1%82%D0%BA%D0%B0%D0%BD%D1%8C" TargetMode="External"/><Relationship Id="rId4" Type="http://schemas.openxmlformats.org/officeDocument/2006/relationships/hyperlink" Target="https://ru.wiktionary.org/w/index.php?title=te%D1%85tus&amp;action=edit&amp;redlink=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wmf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>
            <a:extLst>
              <a:ext uri="{FF2B5EF4-FFF2-40B4-BE49-F238E27FC236}">
                <a16:creationId xmlns:a16="http://schemas.microsoft.com/office/drawing/2014/main" id="{F18E71D5-B9EB-46F3-8AFF-5081D1062D6A}"/>
              </a:ext>
            </a:extLst>
          </p:cNvPr>
          <p:cNvGrpSpPr>
            <a:grpSpLocks/>
          </p:cNvGrpSpPr>
          <p:nvPr/>
        </p:nvGrpSpPr>
        <p:grpSpPr bwMode="auto">
          <a:xfrm>
            <a:off x="2855914" y="1779588"/>
            <a:ext cx="6408737" cy="3486150"/>
            <a:chOff x="839" y="1121"/>
            <a:chExt cx="4037" cy="2196"/>
          </a:xfrm>
        </p:grpSpPr>
        <p:sp>
          <p:nvSpPr>
            <p:cNvPr id="2053" name="Oval 3">
              <a:extLst>
                <a:ext uri="{FF2B5EF4-FFF2-40B4-BE49-F238E27FC236}">
                  <a16:creationId xmlns:a16="http://schemas.microsoft.com/office/drawing/2014/main" id="{1629B00A-62D8-45C0-AF3B-5A2E412BC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" y="1151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4" name="Oval 4">
              <a:extLst>
                <a:ext uri="{FF2B5EF4-FFF2-40B4-BE49-F238E27FC236}">
                  <a16:creationId xmlns:a16="http://schemas.microsoft.com/office/drawing/2014/main" id="{AA396F8A-7960-4079-8BC7-29C2B9DF4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1863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5" name="Oval 5">
              <a:extLst>
                <a:ext uri="{FF2B5EF4-FFF2-40B4-BE49-F238E27FC236}">
                  <a16:creationId xmlns:a16="http://schemas.microsoft.com/office/drawing/2014/main" id="{61E89EE0-C8B4-40BB-B00B-29E9A18C41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1507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6" name="Oval 6">
              <a:extLst>
                <a:ext uri="{FF2B5EF4-FFF2-40B4-BE49-F238E27FC236}">
                  <a16:creationId xmlns:a16="http://schemas.microsoft.com/office/drawing/2014/main" id="{29456A19-D0EF-4B5E-9AB0-683FA9550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2219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7" name="Oval 7">
              <a:extLst>
                <a:ext uri="{FF2B5EF4-FFF2-40B4-BE49-F238E27FC236}">
                  <a16:creationId xmlns:a16="http://schemas.microsoft.com/office/drawing/2014/main" id="{E900C38E-222A-4727-BDDE-3BA91F83E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2576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8" name="Oval 8">
              <a:extLst>
                <a:ext uri="{FF2B5EF4-FFF2-40B4-BE49-F238E27FC236}">
                  <a16:creationId xmlns:a16="http://schemas.microsoft.com/office/drawing/2014/main" id="{114B7CF0-D63F-4BE3-89CC-8E43100D9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2932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59" name="Line 9">
              <a:extLst>
                <a:ext uri="{FF2B5EF4-FFF2-40B4-BE49-F238E27FC236}">
                  <a16:creationId xmlns:a16="http://schemas.microsoft.com/office/drawing/2014/main" id="{B92CF007-1F88-4D7E-95D4-CCA79453A1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2" y="1121"/>
              <a:ext cx="0" cy="21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Line 10">
              <a:extLst>
                <a:ext uri="{FF2B5EF4-FFF2-40B4-BE49-F238E27FC236}">
                  <a16:creationId xmlns:a16="http://schemas.microsoft.com/office/drawing/2014/main" id="{4689A8EE-FDE5-4826-BDD0-EE764372A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" y="1121"/>
              <a:ext cx="0" cy="21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1" name="Rectangle 11">
              <a:extLst>
                <a:ext uri="{FF2B5EF4-FFF2-40B4-BE49-F238E27FC236}">
                  <a16:creationId xmlns:a16="http://schemas.microsoft.com/office/drawing/2014/main" id="{2C41D856-DD69-476A-A6B8-3DD3DD05F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" y="1175"/>
              <a:ext cx="1721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ЧЕ</a:t>
              </a:r>
            </a:p>
          </p:txBody>
        </p:sp>
        <p:sp>
          <p:nvSpPr>
            <p:cNvPr id="2062" name="Rectangle 12">
              <a:extLst>
                <a:ext uri="{FF2B5EF4-FFF2-40B4-BE49-F238E27FC236}">
                  <a16:creationId xmlns:a16="http://schemas.microsoft.com/office/drawing/2014/main" id="{21219713-49C6-4E6F-B1FD-C0EE3EC18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1179"/>
              <a:ext cx="712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ОВЕК</a:t>
              </a:r>
            </a:p>
          </p:txBody>
        </p:sp>
        <p:sp>
          <p:nvSpPr>
            <p:cNvPr id="2063" name="Rectangle 13">
              <a:extLst>
                <a:ext uri="{FF2B5EF4-FFF2-40B4-BE49-F238E27FC236}">
                  <a16:creationId xmlns:a16="http://schemas.microsoft.com/office/drawing/2014/main" id="{60D185E3-4D6D-41F0-BD5E-252B6F742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6" y="1541"/>
              <a:ext cx="594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</a:t>
              </a:r>
            </a:p>
          </p:txBody>
        </p:sp>
        <p:sp>
          <p:nvSpPr>
            <p:cNvPr id="2064" name="Rectangle 14">
              <a:extLst>
                <a:ext uri="{FF2B5EF4-FFF2-40B4-BE49-F238E27FC236}">
                  <a16:creationId xmlns:a16="http://schemas.microsoft.com/office/drawing/2014/main" id="{1FA654C6-5E29-4D99-9367-6836A60F7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1537"/>
              <a:ext cx="1721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</a:t>
              </a:r>
            </a:p>
          </p:txBody>
        </p:sp>
        <p:sp>
          <p:nvSpPr>
            <p:cNvPr id="2065" name="Rectangle 15">
              <a:extLst>
                <a:ext uri="{FF2B5EF4-FFF2-40B4-BE49-F238E27FC236}">
                  <a16:creationId xmlns:a16="http://schemas.microsoft.com/office/drawing/2014/main" id="{E7B538CD-962D-468D-B003-21AEF5EA36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1911"/>
              <a:ext cx="1306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ОГ</a:t>
              </a:r>
            </a:p>
          </p:txBody>
        </p:sp>
        <p:sp>
          <p:nvSpPr>
            <p:cNvPr id="2066" name="Rectangle 16">
              <a:extLst>
                <a:ext uri="{FF2B5EF4-FFF2-40B4-BE49-F238E27FC236}">
                  <a16:creationId xmlns:a16="http://schemas.microsoft.com/office/drawing/2014/main" id="{62ADD613-7B90-4BA6-BAF6-4887139AA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2267"/>
              <a:ext cx="1425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БРОТА</a:t>
              </a:r>
            </a:p>
          </p:txBody>
        </p:sp>
        <p:sp>
          <p:nvSpPr>
            <p:cNvPr id="2067" name="Rectangle 17">
              <a:extLst>
                <a:ext uri="{FF2B5EF4-FFF2-40B4-BE49-F238E27FC236}">
                  <a16:creationId xmlns:a16="http://schemas.microsoft.com/office/drawing/2014/main" id="{2137B3C9-EE86-45A5-8BCE-A49566D37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2592"/>
              <a:ext cx="95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ru-RU" altLang="ru-RU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68" name="Rectangle 18">
              <a:extLst>
                <a:ext uri="{FF2B5EF4-FFF2-40B4-BE49-F238E27FC236}">
                  <a16:creationId xmlns:a16="http://schemas.microsoft.com/office/drawing/2014/main" id="{E6519383-9524-4EAB-9749-59C07BAF4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2592"/>
              <a:ext cx="632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ЕРА</a:t>
              </a:r>
            </a:p>
          </p:txBody>
        </p:sp>
        <p:sp>
          <p:nvSpPr>
            <p:cNvPr id="2069" name="Rectangle 19">
              <a:extLst>
                <a:ext uri="{FF2B5EF4-FFF2-40B4-BE49-F238E27FC236}">
                  <a16:creationId xmlns:a16="http://schemas.microsoft.com/office/drawing/2014/main" id="{96C68A94-3BEF-41DE-B7A3-3C56FC6EF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2948"/>
              <a:ext cx="95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СЧАСТ</a:t>
              </a:r>
            </a:p>
          </p:txBody>
        </p:sp>
        <p:sp>
          <p:nvSpPr>
            <p:cNvPr id="2070" name="Rectangle 20">
              <a:extLst>
                <a:ext uri="{FF2B5EF4-FFF2-40B4-BE49-F238E27FC236}">
                  <a16:creationId xmlns:a16="http://schemas.microsoft.com/office/drawing/2014/main" id="{CE94B055-106C-441B-9558-A5B8A85D5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2948"/>
              <a:ext cx="89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</a:t>
              </a:r>
            </a:p>
          </p:txBody>
        </p:sp>
      </p:grpSp>
      <p:sp>
        <p:nvSpPr>
          <p:cNvPr id="2051" name="Rectangle 21">
            <a:extLst>
              <a:ext uri="{FF2B5EF4-FFF2-40B4-BE49-F238E27FC236}">
                <a16:creationId xmlns:a16="http://schemas.microsoft.com/office/drawing/2014/main" id="{7536399A-FD69-4203-8C5E-D1FC490F91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75" y="1768475"/>
            <a:ext cx="395288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2" name="TextBox 1">
            <a:extLst>
              <a:ext uri="{FF2B5EF4-FFF2-40B4-BE49-F238E27FC236}">
                <a16:creationId xmlns:a16="http://schemas.microsoft.com/office/drawing/2014/main" id="{CE6EEF84-D653-4AC8-8C53-6E536423B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6975" y="3563938"/>
            <a:ext cx="3952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FF0000"/>
                </a:solidFill>
              </a:rPr>
              <a:t>Д</a:t>
            </a:r>
          </a:p>
        </p:txBody>
      </p:sp>
    </p:spTree>
  </p:cSld>
  <p:clrMapOvr>
    <a:masterClrMapping/>
  </p:clrMapOvr>
  <p:transition>
    <p:check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-115215" y="0"/>
            <a:ext cx="12191980" cy="68579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 flipH="1" flipV="1">
            <a:off x="5957916" y="2540000"/>
            <a:ext cx="45719" cy="4273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cs typeface="Aharoni" panose="02010803020104030203" pitchFamily="2" charset="-79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80F28F-BAF2-41CE-81A6-15004458A1CD}"/>
              </a:ext>
            </a:extLst>
          </p:cNvPr>
          <p:cNvSpPr/>
          <p:nvPr/>
        </p:nvSpPr>
        <p:spPr>
          <a:xfrm>
            <a:off x="378829" y="507999"/>
            <a:ext cx="1105117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cs typeface="Aharoni" panose="02010803020104030203" pitchFamily="2" charset="-79"/>
              </a:rPr>
              <a:t>                     </a:t>
            </a:r>
            <a:r>
              <a:rPr lang="ru-RU" sz="6000" b="1" u="sng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cs typeface="Aharoni" panose="02010803020104030203" pitchFamily="2" charset="-79"/>
              </a:rPr>
              <a:t>ЛЮБОВЬ</a:t>
            </a:r>
          </a:p>
          <a:p>
            <a:pPr algn="ctr"/>
            <a:endParaRPr lang="ru-RU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cs typeface="Aharoni" panose="02010803020104030203" pitchFamily="2" charset="-79"/>
            </a:endParaRPr>
          </a:p>
          <a:p>
            <a:pPr algn="ctr"/>
            <a:r>
              <a:rPr lang="ru-RU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Aharoni" panose="02010803020104030203" pitchFamily="2" charset="-79"/>
              </a:rPr>
              <a:t>     </a:t>
            </a:r>
            <a:r>
              <a:rPr lang="ru-RU" sz="60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cs typeface="Aharoni" panose="02010803020104030203" pitchFamily="2" charset="-79"/>
              </a:rPr>
              <a:t>СЕРДЦЕ</a:t>
            </a:r>
          </a:p>
        </p:txBody>
      </p:sp>
      <p:pic>
        <p:nvPicPr>
          <p:cNvPr id="7" name="Рисунок 6" descr="Изображение выглядит как стена, человек, внутренний, девочка&#10;&#10;Описание создано автоматически">
            <a:extLst>
              <a:ext uri="{FF2B5EF4-FFF2-40B4-BE49-F238E27FC236}">
                <a16:creationId xmlns:a16="http://schemas.microsoft.com/office/drawing/2014/main" id="{0912BF40-4E75-4DC7-8E4F-A069F3462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08" y="481659"/>
            <a:ext cx="4328251" cy="3345568"/>
          </a:xfrm>
          <a:prstGeom prst="rect">
            <a:avLst/>
          </a:prstGeom>
        </p:spPr>
      </p:pic>
      <p:pic>
        <p:nvPicPr>
          <p:cNvPr id="9" name="Рисунок 8" descr="Изображение выглядит как подарочная упаковка, аптечка&#10;&#10;Описание создано автоматически">
            <a:extLst>
              <a:ext uri="{FF2B5EF4-FFF2-40B4-BE49-F238E27FC236}">
                <a16:creationId xmlns:a16="http://schemas.microsoft.com/office/drawing/2014/main" id="{DFC788AF-F760-4BAF-BE42-32C5DF5BFD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35" y="3962400"/>
            <a:ext cx="4478537" cy="2635428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A92AE31-ADDB-459A-904C-325C9941640F}"/>
              </a:ext>
            </a:extLst>
          </p:cNvPr>
          <p:cNvSpPr/>
          <p:nvPr/>
        </p:nvSpPr>
        <p:spPr>
          <a:xfrm>
            <a:off x="592668" y="4284133"/>
            <a:ext cx="63631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МАМА</a:t>
            </a:r>
            <a:endParaRPr lang="ru-RU" sz="5400" b="1" u="sng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46770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 flipH="1" flipV="1">
            <a:off x="5957916" y="2540000"/>
            <a:ext cx="45719" cy="4273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cs typeface="Aharoni" panose="02010803020104030203" pitchFamily="2" charset="-79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5158CA-E435-4AE6-95C4-689CB308D321}"/>
              </a:ext>
            </a:extLst>
          </p:cNvPr>
          <p:cNvSpPr/>
          <p:nvPr/>
        </p:nvSpPr>
        <p:spPr>
          <a:xfrm>
            <a:off x="655320" y="4588933"/>
            <a:ext cx="11021906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D98F005-6825-488F-A616-42F3931B3B41}"/>
              </a:ext>
            </a:extLst>
          </p:cNvPr>
          <p:cNvSpPr/>
          <p:nvPr/>
        </p:nvSpPr>
        <p:spPr>
          <a:xfrm>
            <a:off x="795867" y="2269067"/>
            <a:ext cx="11192933" cy="847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Слово, словосочетание, предложение ……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653854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 flipH="1" flipV="1">
            <a:off x="5957916" y="2540000"/>
            <a:ext cx="45719" cy="4273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cs typeface="Aharoni" panose="02010803020104030203" pitchFamily="2" charset="-79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5158CA-E435-4AE6-95C4-689CB308D321}"/>
              </a:ext>
            </a:extLst>
          </p:cNvPr>
          <p:cNvSpPr/>
          <p:nvPr/>
        </p:nvSpPr>
        <p:spPr>
          <a:xfrm>
            <a:off x="655320" y="4588933"/>
            <a:ext cx="11021906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FB4D89-517D-4D6D-93F9-9A45B3B6A4A5}"/>
              </a:ext>
            </a:extLst>
          </p:cNvPr>
          <p:cNvSpPr/>
          <p:nvPr/>
        </p:nvSpPr>
        <p:spPr>
          <a:xfrm>
            <a:off x="220133" y="152400"/>
            <a:ext cx="11457093" cy="14773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54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Этимологическая страничка</a:t>
            </a:r>
            <a:endParaRPr lang="ru-RU" sz="54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D98F005-6825-488F-A616-42F3931B3B41}"/>
              </a:ext>
            </a:extLst>
          </p:cNvPr>
          <p:cNvSpPr/>
          <p:nvPr/>
        </p:nvSpPr>
        <p:spPr>
          <a:xfrm>
            <a:off x="795867" y="2269067"/>
            <a:ext cx="11192933" cy="1740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Текст</a:t>
            </a: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4800" dirty="0"/>
              <a:t>Происходит от </a:t>
            </a:r>
            <a:r>
              <a:rPr lang="ru-RU" sz="4800" dirty="0">
                <a:hlinkClick r:id="rId3" tooltip="латинский язык"/>
              </a:rPr>
              <a:t>лат.</a:t>
            </a:r>
            <a:r>
              <a:rPr lang="ru-RU" sz="4800" dirty="0"/>
              <a:t> </a:t>
            </a:r>
            <a:r>
              <a:rPr lang="ru-RU" sz="4800" dirty="0">
                <a:hlinkClick r:id="rId4" tooltip="teхtus (страница не существует)"/>
              </a:rPr>
              <a:t>teхtus</a:t>
            </a:r>
            <a:r>
              <a:rPr lang="ru-RU" sz="4800" dirty="0"/>
              <a:t> «</a:t>
            </a:r>
            <a:r>
              <a:rPr lang="ru-RU" sz="4800" dirty="0">
                <a:hlinkClick r:id="rId5" tooltip="ткань"/>
              </a:rPr>
              <a:t>ткань</a:t>
            </a:r>
            <a:r>
              <a:rPr lang="ru-RU" sz="4800" dirty="0"/>
              <a:t>;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800" dirty="0">
                <a:hlinkClick r:id="rId6" tooltip="сплетение"/>
              </a:rPr>
              <a:t>сплетение</a:t>
            </a:r>
            <a:r>
              <a:rPr lang="ru-RU" sz="4800" dirty="0"/>
              <a:t>, </a:t>
            </a:r>
            <a:r>
              <a:rPr lang="ru-RU" sz="4800" dirty="0">
                <a:hlinkClick r:id="rId7" tooltip="связь"/>
              </a:rPr>
              <a:t>связь</a:t>
            </a:r>
            <a:r>
              <a:rPr lang="ru-RU" sz="4800" dirty="0"/>
              <a:t>, </a:t>
            </a:r>
            <a:r>
              <a:rPr lang="ru-RU" sz="4800" dirty="0">
                <a:hlinkClick r:id="rId8" tooltip="сочетание"/>
              </a:rPr>
              <a:t>сочетание</a:t>
            </a:r>
            <a:r>
              <a:rPr lang="ru-RU" sz="4800" dirty="0"/>
              <a:t> (слов)»</a:t>
            </a:r>
            <a:r>
              <a:rPr lang="ru-RU" sz="4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3872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16955" y="10"/>
            <a:ext cx="12191980" cy="68579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 flipH="1" flipV="1">
            <a:off x="5957916" y="2540000"/>
            <a:ext cx="45719" cy="4273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cs typeface="Aharoni" panose="02010803020104030203" pitchFamily="2" charset="-79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D5158CA-E435-4AE6-95C4-689CB308D321}"/>
              </a:ext>
            </a:extLst>
          </p:cNvPr>
          <p:cNvSpPr/>
          <p:nvPr/>
        </p:nvSpPr>
        <p:spPr>
          <a:xfrm>
            <a:off x="655320" y="4588933"/>
            <a:ext cx="11021906" cy="530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на уроке хочу узнать (научиться)…..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FB4D89-517D-4D6D-93F9-9A45B3B6A4A5}"/>
              </a:ext>
            </a:extLst>
          </p:cNvPr>
          <p:cNvSpPr/>
          <p:nvPr/>
        </p:nvSpPr>
        <p:spPr>
          <a:xfrm>
            <a:off x="220133" y="152400"/>
            <a:ext cx="11457093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Тема урока</a:t>
            </a:r>
          </a:p>
          <a:p>
            <a:pPr algn="ctr"/>
            <a:r>
              <a:rPr lang="ru-RU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Комплексный анализ текста </a:t>
            </a:r>
          </a:p>
          <a:p>
            <a:pPr algn="ctr"/>
            <a:r>
              <a:rPr lang="ru-RU" sz="5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В. А. Сухомлинского </a:t>
            </a:r>
          </a:p>
          <a:p>
            <a:pPr algn="ctr"/>
            <a:r>
              <a:rPr lang="ru-RU" sz="54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«Моя мама»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814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643467" y="1939867"/>
            <a:ext cx="5294716" cy="2978264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 descr="Изображение выглядит как человек, дерево, мужчина, внешний&#10;&#10;Описание создано автоматически">
            <a:extLst>
              <a:ext uri="{FF2B5EF4-FFF2-40B4-BE49-F238E27FC236}">
                <a16:creationId xmlns:a16="http://schemas.microsoft.com/office/drawing/2014/main" id="{1FE3F943-F8F4-47D4-9DBD-9D3313FED0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817" y="1489811"/>
            <a:ext cx="5294715" cy="3878378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D101D4F-5491-462A-8D41-5718C3C1856E}"/>
              </a:ext>
            </a:extLst>
          </p:cNvPr>
          <p:cNvSpPr/>
          <p:nvPr/>
        </p:nvSpPr>
        <p:spPr>
          <a:xfrm>
            <a:off x="643466" y="2658533"/>
            <a:ext cx="5294716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Василий Александрович Сухомлинский</a:t>
            </a:r>
            <a:endParaRPr lang="ru-RU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615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16955" y="10"/>
            <a:ext cx="12191980" cy="68579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 flipH="1" flipV="1">
            <a:off x="5957916" y="2540000"/>
            <a:ext cx="45719" cy="4273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cs typeface="Aharoni" panose="02010803020104030203" pitchFamily="2" charset="-79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1FB4D89-517D-4D6D-93F9-9A45B3B6A4A5}"/>
              </a:ext>
            </a:extLst>
          </p:cNvPr>
          <p:cNvSpPr/>
          <p:nvPr/>
        </p:nvSpPr>
        <p:spPr>
          <a:xfrm>
            <a:off x="220133" y="152400"/>
            <a:ext cx="11457093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Признаки текста:</a:t>
            </a:r>
          </a:p>
          <a:p>
            <a:r>
              <a:rPr lang="ru-RU" sz="3600" dirty="0"/>
              <a:t>- </a:t>
            </a:r>
            <a:r>
              <a:rPr lang="ru-RU" sz="3600" dirty="0">
                <a:solidFill>
                  <a:srgbClr val="7030A0"/>
                </a:solidFill>
              </a:rPr>
              <a:t>связность;</a:t>
            </a:r>
          </a:p>
          <a:p>
            <a:r>
              <a:rPr lang="ru-RU" sz="3600" dirty="0">
                <a:solidFill>
                  <a:srgbClr val="7030A0"/>
                </a:solidFill>
              </a:rPr>
              <a:t>- последовательность; </a:t>
            </a:r>
          </a:p>
          <a:p>
            <a:pPr marL="285750" indent="-285750">
              <a:buFontTx/>
              <a:buChar char="-"/>
            </a:pPr>
            <a:r>
              <a:rPr lang="ru-RU" sz="3600" dirty="0">
                <a:solidFill>
                  <a:srgbClr val="7030A0"/>
                </a:solidFill>
              </a:rPr>
              <a:t>цельность; </a:t>
            </a:r>
          </a:p>
          <a:p>
            <a:pPr marL="285750" indent="-285750">
              <a:buFontTx/>
              <a:buChar char="-"/>
            </a:pPr>
            <a:r>
              <a:rPr lang="ru-RU" sz="3600" dirty="0">
                <a:solidFill>
                  <a:srgbClr val="7030A0"/>
                </a:solidFill>
              </a:rPr>
              <a:t>наличие абзацев; </a:t>
            </a:r>
          </a:p>
          <a:p>
            <a:pPr marL="285750" indent="-285750">
              <a:buFontTx/>
              <a:buChar char="-"/>
            </a:pPr>
            <a:r>
              <a:rPr lang="ru-RU" sz="3600" dirty="0">
                <a:solidFill>
                  <a:srgbClr val="7030A0"/>
                </a:solidFill>
              </a:rPr>
              <a:t>наличие темы, основной мысли текста;</a:t>
            </a:r>
          </a:p>
          <a:p>
            <a:pPr marL="285750" indent="-285750">
              <a:buFontTx/>
              <a:buChar char="-"/>
            </a:pPr>
            <a:r>
              <a:rPr lang="ru-RU" sz="3600" dirty="0">
                <a:solidFill>
                  <a:srgbClr val="7030A0"/>
                </a:solidFill>
              </a:rPr>
              <a:t>наличие заглавия; </a:t>
            </a:r>
          </a:p>
          <a:p>
            <a:pPr marL="285750" indent="-285750">
              <a:buFontTx/>
              <a:buChar char="-"/>
            </a:pPr>
            <a:endParaRPr lang="ru-RU" sz="3600" dirty="0">
              <a:solidFill>
                <a:srgbClr val="7030A0"/>
              </a:solidFill>
            </a:endParaRPr>
          </a:p>
          <a:p>
            <a:pPr algn="ctr"/>
            <a:r>
              <a:rPr lang="ru-RU" sz="3600" dirty="0">
                <a:solidFill>
                  <a:srgbClr val="FF0000"/>
                </a:solidFill>
              </a:rPr>
              <a:t>Текст – это сочетание предложений, связанных по смыслу и грамматически.</a:t>
            </a:r>
            <a:endParaRPr lang="ru-RU" sz="36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2777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5AB38CB8-8818-40AE-8387-0D50828820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8" r="5194"/>
          <a:stretch/>
        </p:blipFill>
        <p:spPr>
          <a:xfrm>
            <a:off x="6083786" y="-168318"/>
            <a:ext cx="6261330" cy="3932313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9" name="Объект 4" descr="Изображение выглядит как трава, внешний, человек, цветок&#10;&#10;Описание создано автоматически">
            <a:extLst>
              <a:ext uri="{FF2B5EF4-FFF2-40B4-BE49-F238E27FC236}">
                <a16:creationId xmlns:a16="http://schemas.microsoft.com/office/drawing/2014/main" id="{03392D5D-CEA9-4FA6-91D1-B30782275C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1" r="3" b="3"/>
          <a:stretch/>
        </p:blipFill>
        <p:spPr>
          <a:xfrm>
            <a:off x="6089904" y="2487168"/>
            <a:ext cx="6263640" cy="4215384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2901FED-4FC9-4ED5-8123-C98BCD1616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ACE8CC-C1AA-4F79-8B4D-026FDFFF5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0800000" flipV="1">
            <a:off x="-2" y="0"/>
            <a:ext cx="6488245" cy="1998133"/>
          </a:xfrm>
        </p:spPr>
        <p:txBody>
          <a:bodyPr>
            <a:normAutofit/>
          </a:bodyPr>
          <a:lstStyle/>
          <a:p>
            <a:b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</a:br>
            <a: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1. Озаглавьте текст.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AC3BB3E-6F46-4D92-961D-239AEBCC9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533" y="2353733"/>
            <a:ext cx="5490101" cy="467258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2. Определите тему текста.</a:t>
            </a:r>
          </a:p>
          <a:p>
            <a:pPr marL="0" indent="0">
              <a:buNone/>
            </a:pP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Arial Black" panose="020B0A04020102020204" pitchFamily="34" charset="0"/>
              </a:rPr>
              <a:t>3. Какова основная мысль текста?</a:t>
            </a:r>
          </a:p>
          <a:p>
            <a:pPr marL="0" indent="0">
              <a:buNone/>
            </a:pPr>
            <a:endParaRPr lang="ru-RU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en-US" sz="4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159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>
            <a:extLst>
              <a:ext uri="{FF2B5EF4-FFF2-40B4-BE49-F238E27FC236}">
                <a16:creationId xmlns:a16="http://schemas.microsoft.com/office/drawing/2014/main" id="{1D863617-0B71-47CB-8F6B-E2B4CD3DB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1752600"/>
            <a:ext cx="3460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4400" u="sng">
                <a:solidFill>
                  <a:srgbClr val="B53705"/>
                </a:solidFill>
              </a:rPr>
              <a:t>Стили текста.</a:t>
            </a:r>
          </a:p>
        </p:txBody>
      </p:sp>
      <p:grpSp>
        <p:nvGrpSpPr>
          <p:cNvPr id="8214" name="Group 22">
            <a:extLst>
              <a:ext uri="{FF2B5EF4-FFF2-40B4-BE49-F238E27FC236}">
                <a16:creationId xmlns:a16="http://schemas.microsoft.com/office/drawing/2014/main" id="{A5A7C3C9-511D-4DE8-B39E-33A526C7B318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2590800"/>
            <a:ext cx="5867400" cy="533400"/>
            <a:chOff x="960" y="672"/>
            <a:chExt cx="3696" cy="336"/>
          </a:xfrm>
        </p:grpSpPr>
        <p:sp>
          <p:nvSpPr>
            <p:cNvPr id="6161" name="Line 18">
              <a:extLst>
                <a:ext uri="{FF2B5EF4-FFF2-40B4-BE49-F238E27FC236}">
                  <a16:creationId xmlns:a16="http://schemas.microsoft.com/office/drawing/2014/main" id="{3D1F1570-A3FC-46D0-B3CC-0C30F19BB8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60" y="672"/>
              <a:ext cx="960" cy="28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2" name="Line 19">
              <a:extLst>
                <a:ext uri="{FF2B5EF4-FFF2-40B4-BE49-F238E27FC236}">
                  <a16:creationId xmlns:a16="http://schemas.microsoft.com/office/drawing/2014/main" id="{3D94ABF1-8C6B-4013-A3BC-DC82310ADB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64" y="672"/>
              <a:ext cx="432" cy="336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3" name="Line 20">
              <a:extLst>
                <a:ext uri="{FF2B5EF4-FFF2-40B4-BE49-F238E27FC236}">
                  <a16:creationId xmlns:a16="http://schemas.microsoft.com/office/drawing/2014/main" id="{2A628311-6CC2-4034-9C64-B9DFF35861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72" y="672"/>
              <a:ext cx="288" cy="336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64" name="Line 21">
              <a:extLst>
                <a:ext uri="{FF2B5EF4-FFF2-40B4-BE49-F238E27FC236}">
                  <a16:creationId xmlns:a16="http://schemas.microsoft.com/office/drawing/2014/main" id="{7976E500-E6F4-42E1-BA6F-1FB7CAAFD8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8" y="672"/>
              <a:ext cx="768" cy="28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01" name="Group 109">
            <a:extLst>
              <a:ext uri="{FF2B5EF4-FFF2-40B4-BE49-F238E27FC236}">
                <a16:creationId xmlns:a16="http://schemas.microsoft.com/office/drawing/2014/main" id="{8FBDB6FA-697E-4FF0-8612-3268BC6B30A8}"/>
              </a:ext>
            </a:extLst>
          </p:cNvPr>
          <p:cNvGrpSpPr>
            <a:grpSpLocks/>
          </p:cNvGrpSpPr>
          <p:nvPr/>
        </p:nvGrpSpPr>
        <p:grpSpPr bwMode="auto">
          <a:xfrm>
            <a:off x="8229600" y="3429000"/>
            <a:ext cx="2438400" cy="2586038"/>
            <a:chOff x="4224" y="1008"/>
            <a:chExt cx="1536" cy="1629"/>
          </a:xfrm>
        </p:grpSpPr>
        <p:sp>
          <p:nvSpPr>
            <p:cNvPr id="6159" name="Text Box 17">
              <a:extLst>
                <a:ext uri="{FF2B5EF4-FFF2-40B4-BE49-F238E27FC236}">
                  <a16:creationId xmlns:a16="http://schemas.microsoft.com/office/drawing/2014/main" id="{ECEBA074-59AB-47E4-8380-0F13F38E70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4" y="1008"/>
              <a:ext cx="1183" cy="294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8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/>
                <a:t>Разговорный</a:t>
              </a:r>
            </a:p>
          </p:txBody>
        </p:sp>
        <p:pic>
          <p:nvPicPr>
            <p:cNvPr id="6160" name="Picture 23" descr="bd04914_">
              <a:extLst>
                <a:ext uri="{FF2B5EF4-FFF2-40B4-BE49-F238E27FC236}">
                  <a16:creationId xmlns:a16="http://schemas.microsoft.com/office/drawing/2014/main" id="{1910A987-1E83-4892-8A1E-FD1DFAE11C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" y="1488"/>
              <a:ext cx="1392" cy="1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00" name="Group 108">
            <a:extLst>
              <a:ext uri="{FF2B5EF4-FFF2-40B4-BE49-F238E27FC236}">
                <a16:creationId xmlns:a16="http://schemas.microsoft.com/office/drawing/2014/main" id="{A5505120-C422-4745-A800-29C6D64F9857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3581400"/>
            <a:ext cx="2971800" cy="2173288"/>
            <a:chOff x="2544" y="1008"/>
            <a:chExt cx="1872" cy="1369"/>
          </a:xfrm>
        </p:grpSpPr>
        <p:sp>
          <p:nvSpPr>
            <p:cNvPr id="6157" name="Text Box 16">
              <a:extLst>
                <a:ext uri="{FF2B5EF4-FFF2-40B4-BE49-F238E27FC236}">
                  <a16:creationId xmlns:a16="http://schemas.microsoft.com/office/drawing/2014/main" id="{8E23782D-1059-4231-8AB8-AA1863BDC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1008"/>
              <a:ext cx="1552" cy="294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8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/>
                <a:t>Художественный</a:t>
              </a:r>
            </a:p>
          </p:txBody>
        </p:sp>
        <p:pic>
          <p:nvPicPr>
            <p:cNvPr id="6158" name="Picture 24" descr="bs00554_">
              <a:extLst>
                <a:ext uri="{FF2B5EF4-FFF2-40B4-BE49-F238E27FC236}">
                  <a16:creationId xmlns:a16="http://schemas.microsoft.com/office/drawing/2014/main" id="{B6E3A6B6-7780-4B56-8A77-0C896C368C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1440"/>
              <a:ext cx="1392" cy="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02" name="Group 110">
            <a:extLst>
              <a:ext uri="{FF2B5EF4-FFF2-40B4-BE49-F238E27FC236}">
                <a16:creationId xmlns:a16="http://schemas.microsoft.com/office/drawing/2014/main" id="{AC308EE8-E05E-4910-86C5-601AD04A628B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3352800"/>
            <a:ext cx="2286000" cy="2438400"/>
            <a:chOff x="144" y="912"/>
            <a:chExt cx="1440" cy="1536"/>
          </a:xfrm>
        </p:grpSpPr>
        <p:sp>
          <p:nvSpPr>
            <p:cNvPr id="6155" name="Text Box 14">
              <a:extLst>
                <a:ext uri="{FF2B5EF4-FFF2-40B4-BE49-F238E27FC236}">
                  <a16:creationId xmlns:a16="http://schemas.microsoft.com/office/drawing/2014/main" id="{026CDCA0-9E21-426F-B685-ADA9EF252D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912"/>
              <a:ext cx="1248" cy="524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8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/>
                <a:t>Официально-</a:t>
              </a:r>
            </a:p>
            <a:p>
              <a:pPr eaLnBrk="1" hangingPunct="1"/>
              <a:r>
                <a:rPr lang="ru-RU" altLang="ru-RU"/>
                <a:t>деловой</a:t>
              </a:r>
            </a:p>
          </p:txBody>
        </p:sp>
        <p:pic>
          <p:nvPicPr>
            <p:cNvPr id="6156" name="Picture 25" descr="PH01632J">
              <a:extLst>
                <a:ext uri="{FF2B5EF4-FFF2-40B4-BE49-F238E27FC236}">
                  <a16:creationId xmlns:a16="http://schemas.microsoft.com/office/drawing/2014/main" id="{888D518E-67FF-4D78-9079-DAEDA9D6E8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584"/>
              <a:ext cx="144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99" name="Group 107">
            <a:extLst>
              <a:ext uri="{FF2B5EF4-FFF2-40B4-BE49-F238E27FC236}">
                <a16:creationId xmlns:a16="http://schemas.microsoft.com/office/drawing/2014/main" id="{AC098244-5DD7-4F44-8C92-5AF88F0E69D2}"/>
              </a:ext>
            </a:extLst>
          </p:cNvPr>
          <p:cNvGrpSpPr>
            <a:grpSpLocks/>
          </p:cNvGrpSpPr>
          <p:nvPr/>
        </p:nvGrpSpPr>
        <p:grpSpPr bwMode="auto">
          <a:xfrm>
            <a:off x="3962401" y="3581400"/>
            <a:ext cx="2144713" cy="1989138"/>
            <a:chOff x="1536" y="1008"/>
            <a:chExt cx="1351" cy="1253"/>
          </a:xfrm>
        </p:grpSpPr>
        <p:sp>
          <p:nvSpPr>
            <p:cNvPr id="6153" name="Text Box 15">
              <a:extLst>
                <a:ext uri="{FF2B5EF4-FFF2-40B4-BE49-F238E27FC236}">
                  <a16:creationId xmlns:a16="http://schemas.microsoft.com/office/drawing/2014/main" id="{F8225E57-06B2-4DB3-B88B-A758F7C8D2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008"/>
              <a:ext cx="874" cy="294"/>
            </a:xfrm>
            <a:prstGeom prst="rect">
              <a:avLst/>
            </a:prstGeom>
            <a:solidFill>
              <a:srgbClr val="FFCC99"/>
            </a:solidFill>
            <a:ln w="9525">
              <a:solidFill>
                <a:srgbClr val="8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/>
                <a:t>Научный</a:t>
              </a:r>
            </a:p>
          </p:txBody>
        </p:sp>
        <p:pic>
          <p:nvPicPr>
            <p:cNvPr id="6154" name="Picture 104" descr="bs00559_">
              <a:extLst>
                <a:ext uri="{FF2B5EF4-FFF2-40B4-BE49-F238E27FC236}">
                  <a16:creationId xmlns:a16="http://schemas.microsoft.com/office/drawing/2014/main" id="{9F6DE9C1-A6FE-43D3-825E-B5A67E629A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1440"/>
              <a:ext cx="1255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97" name="Text Box 105">
            <a:extLst>
              <a:ext uri="{FF2B5EF4-FFF2-40B4-BE49-F238E27FC236}">
                <a16:creationId xmlns:a16="http://schemas.microsoft.com/office/drawing/2014/main" id="{5E9BBD29-E825-4FDA-A9B6-13D5708826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01" y="533400"/>
            <a:ext cx="7115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4400" b="1" i="1" dirty="0">
                <a:solidFill>
                  <a:srgbClr val="FFC000"/>
                </a:solidFill>
              </a:rPr>
              <a:t>Определите стиль текста.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CE852CB-52B0-4DE5-89EA-1EC36D2C5559}"/>
              </a:ext>
            </a:extLst>
          </p:cNvPr>
          <p:cNvSpPr/>
          <p:nvPr/>
        </p:nvSpPr>
        <p:spPr>
          <a:xfrm>
            <a:off x="7950200" y="0"/>
            <a:ext cx="392006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Шаг за шагом к ОГЭ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8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8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8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8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29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>
                <a16:creationId xmlns:a16="http://schemas.microsoft.com/office/drawing/2014/main" id="{1863DC96-3015-4C1D-90F4-46113BEC42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286000"/>
            <a:ext cx="29479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3600" b="1" u="sng" dirty="0">
                <a:solidFill>
                  <a:srgbClr val="FF9900"/>
                </a:solidFill>
              </a:rPr>
              <a:t>Типы текста.</a:t>
            </a:r>
          </a:p>
        </p:txBody>
      </p:sp>
      <p:grpSp>
        <p:nvGrpSpPr>
          <p:cNvPr id="9225" name="Group 9">
            <a:extLst>
              <a:ext uri="{FF2B5EF4-FFF2-40B4-BE49-F238E27FC236}">
                <a16:creationId xmlns:a16="http://schemas.microsoft.com/office/drawing/2014/main" id="{7598CA66-922F-4A86-9AFC-DAD64EE3ECC9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2895600"/>
            <a:ext cx="5029200" cy="533400"/>
            <a:chOff x="1104" y="576"/>
            <a:chExt cx="3168" cy="336"/>
          </a:xfrm>
        </p:grpSpPr>
        <p:sp>
          <p:nvSpPr>
            <p:cNvPr id="7184" name="Line 6">
              <a:extLst>
                <a:ext uri="{FF2B5EF4-FFF2-40B4-BE49-F238E27FC236}">
                  <a16:creationId xmlns:a16="http://schemas.microsoft.com/office/drawing/2014/main" id="{2458D540-6F1A-4DFA-B27F-0CC8E2D485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04" y="576"/>
              <a:ext cx="1056" cy="33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Line 7">
              <a:extLst>
                <a:ext uri="{FF2B5EF4-FFF2-40B4-BE49-F238E27FC236}">
                  <a16:creationId xmlns:a16="http://schemas.microsoft.com/office/drawing/2014/main" id="{2F6A561B-6946-491E-B787-C87A8B8BD7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576"/>
              <a:ext cx="0" cy="288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Line 8">
              <a:extLst>
                <a:ext uri="{FF2B5EF4-FFF2-40B4-BE49-F238E27FC236}">
                  <a16:creationId xmlns:a16="http://schemas.microsoft.com/office/drawing/2014/main" id="{8F553281-AD77-437F-8183-F999B6AD7B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576"/>
              <a:ext cx="912" cy="336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34" name="Group 18">
            <a:extLst>
              <a:ext uri="{FF2B5EF4-FFF2-40B4-BE49-F238E27FC236}">
                <a16:creationId xmlns:a16="http://schemas.microsoft.com/office/drawing/2014/main" id="{E1657FE2-3D1E-4520-AFA2-6432C0A6E26A}"/>
              </a:ext>
            </a:extLst>
          </p:cNvPr>
          <p:cNvGrpSpPr>
            <a:grpSpLocks/>
          </p:cNvGrpSpPr>
          <p:nvPr/>
        </p:nvGrpSpPr>
        <p:grpSpPr bwMode="auto">
          <a:xfrm>
            <a:off x="1524001" y="4648200"/>
            <a:ext cx="2646363" cy="1905000"/>
            <a:chOff x="109" y="960"/>
            <a:chExt cx="1667" cy="1200"/>
          </a:xfrm>
        </p:grpSpPr>
        <p:sp>
          <p:nvSpPr>
            <p:cNvPr id="7182" name="Text Box 3">
              <a:extLst>
                <a:ext uri="{FF2B5EF4-FFF2-40B4-BE49-F238E27FC236}">
                  <a16:creationId xmlns:a16="http://schemas.microsoft.com/office/drawing/2014/main" id="{F4DA7E18-D95B-4811-A2B3-AE4327CE8B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960"/>
              <a:ext cx="1093" cy="333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 b="1" i="1"/>
                <a:t>Описание</a:t>
              </a:r>
            </a:p>
          </p:txBody>
        </p:sp>
        <p:sp>
          <p:nvSpPr>
            <p:cNvPr id="7183" name="Text Box 10">
              <a:extLst>
                <a:ext uri="{FF2B5EF4-FFF2-40B4-BE49-F238E27FC236}">
                  <a16:creationId xmlns:a16="http://schemas.microsoft.com/office/drawing/2014/main" id="{FD1CBDC4-D788-45C9-AA27-23B454AFE0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" y="1488"/>
              <a:ext cx="1667" cy="6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3200">
                  <a:solidFill>
                    <a:srgbClr val="77480F"/>
                  </a:solidFill>
                </a:rPr>
                <a:t>Перечисление</a:t>
              </a:r>
            </a:p>
            <a:p>
              <a:pPr eaLnBrk="1" hangingPunct="1"/>
              <a:r>
                <a:rPr lang="ru-RU" altLang="ru-RU" sz="3200">
                  <a:solidFill>
                    <a:srgbClr val="77480F"/>
                  </a:solidFill>
                </a:rPr>
                <a:t>признаков</a:t>
              </a:r>
            </a:p>
          </p:txBody>
        </p:sp>
      </p:grpSp>
      <p:grpSp>
        <p:nvGrpSpPr>
          <p:cNvPr id="9235" name="Group 19">
            <a:extLst>
              <a:ext uri="{FF2B5EF4-FFF2-40B4-BE49-F238E27FC236}">
                <a16:creationId xmlns:a16="http://schemas.microsoft.com/office/drawing/2014/main" id="{DB01F3C6-F7E2-4B0E-81C1-C97B39E08CDB}"/>
              </a:ext>
            </a:extLst>
          </p:cNvPr>
          <p:cNvGrpSpPr>
            <a:grpSpLocks/>
          </p:cNvGrpSpPr>
          <p:nvPr/>
        </p:nvGrpSpPr>
        <p:grpSpPr bwMode="auto">
          <a:xfrm>
            <a:off x="4495800" y="4267201"/>
            <a:ext cx="2819400" cy="2270125"/>
            <a:chOff x="1920" y="960"/>
            <a:chExt cx="1776" cy="1430"/>
          </a:xfrm>
        </p:grpSpPr>
        <p:sp>
          <p:nvSpPr>
            <p:cNvPr id="7180" name="Text Box 4">
              <a:extLst>
                <a:ext uri="{FF2B5EF4-FFF2-40B4-BE49-F238E27FC236}">
                  <a16:creationId xmlns:a16="http://schemas.microsoft.com/office/drawing/2014/main" id="{A987B4C8-9777-430F-AE2D-116AB6C011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960"/>
              <a:ext cx="1439" cy="333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 b="1" i="1"/>
                <a:t>Рассуждение</a:t>
              </a:r>
            </a:p>
          </p:txBody>
        </p:sp>
        <p:sp>
          <p:nvSpPr>
            <p:cNvPr id="7181" name="Text Box 11">
              <a:extLst>
                <a:ext uri="{FF2B5EF4-FFF2-40B4-BE49-F238E27FC236}">
                  <a16:creationId xmlns:a16="http://schemas.microsoft.com/office/drawing/2014/main" id="{893D93B8-8954-4026-8DC7-7F3090A0F3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1488"/>
              <a:ext cx="1776" cy="9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ru-RU" altLang="ru-RU" sz="2900" dirty="0">
                  <a:solidFill>
                    <a:srgbClr val="B53705"/>
                  </a:solidFill>
                </a:rPr>
                <a:t>Тезис-</a:t>
              </a:r>
            </a:p>
            <a:p>
              <a:pPr algn="ctr" eaLnBrk="1" hangingPunct="1"/>
              <a:r>
                <a:rPr lang="ru-RU" altLang="ru-RU" sz="2900" dirty="0">
                  <a:solidFill>
                    <a:srgbClr val="B53705"/>
                  </a:solidFill>
                </a:rPr>
                <a:t>-доказательства-</a:t>
              </a:r>
            </a:p>
            <a:p>
              <a:pPr algn="ctr" eaLnBrk="1" hangingPunct="1"/>
              <a:r>
                <a:rPr lang="ru-RU" altLang="ru-RU" sz="2900" dirty="0">
                  <a:solidFill>
                    <a:srgbClr val="B53705"/>
                  </a:solidFill>
                </a:rPr>
                <a:t>-вывод</a:t>
              </a:r>
            </a:p>
          </p:txBody>
        </p:sp>
      </p:grpSp>
      <p:grpSp>
        <p:nvGrpSpPr>
          <p:cNvPr id="9236" name="Group 20">
            <a:extLst>
              <a:ext uri="{FF2B5EF4-FFF2-40B4-BE49-F238E27FC236}">
                <a16:creationId xmlns:a16="http://schemas.microsoft.com/office/drawing/2014/main" id="{9FCCC544-8494-4C37-9E47-8E921DA87997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733801"/>
            <a:ext cx="3048000" cy="2759075"/>
            <a:chOff x="3696" y="960"/>
            <a:chExt cx="1920" cy="1738"/>
          </a:xfrm>
        </p:grpSpPr>
        <p:sp>
          <p:nvSpPr>
            <p:cNvPr id="7178" name="Text Box 5">
              <a:extLst>
                <a:ext uri="{FF2B5EF4-FFF2-40B4-BE49-F238E27FC236}">
                  <a16:creationId xmlns:a16="http://schemas.microsoft.com/office/drawing/2014/main" id="{6790F1D7-2BD0-4A19-9D67-69CDEB2E17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960"/>
              <a:ext cx="1680" cy="333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2800" b="1" i="1"/>
                <a:t>Повествование</a:t>
              </a:r>
            </a:p>
          </p:txBody>
        </p:sp>
        <p:sp>
          <p:nvSpPr>
            <p:cNvPr id="7179" name="Text Box 12">
              <a:extLst>
                <a:ext uri="{FF2B5EF4-FFF2-40B4-BE49-F238E27FC236}">
                  <a16:creationId xmlns:a16="http://schemas.microsoft.com/office/drawing/2014/main" id="{0D6B5524-B912-48A5-BBF7-274B9C0199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1488"/>
              <a:ext cx="1776" cy="12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ru-RU" altLang="ru-RU" sz="3000">
                  <a:solidFill>
                    <a:srgbClr val="77480F"/>
                  </a:solidFill>
                </a:rPr>
                <a:t>Завязка-разв.действ.-</a:t>
              </a:r>
            </a:p>
            <a:p>
              <a:pPr eaLnBrk="1" hangingPunct="1"/>
              <a:r>
                <a:rPr lang="ru-RU" altLang="ru-RU" sz="3000">
                  <a:solidFill>
                    <a:srgbClr val="77480F"/>
                  </a:solidFill>
                </a:rPr>
                <a:t>-кульминация-развязка</a:t>
              </a:r>
            </a:p>
          </p:txBody>
        </p:sp>
      </p:grpSp>
      <p:grpSp>
        <p:nvGrpSpPr>
          <p:cNvPr id="9232" name="Group 16">
            <a:extLst>
              <a:ext uri="{FF2B5EF4-FFF2-40B4-BE49-F238E27FC236}">
                <a16:creationId xmlns:a16="http://schemas.microsoft.com/office/drawing/2014/main" id="{953F3483-ACCA-46F3-BFC7-2087543F8B1D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228600"/>
            <a:ext cx="8382000" cy="1905000"/>
            <a:chOff x="240" y="2832"/>
            <a:chExt cx="5280" cy="1200"/>
          </a:xfrm>
        </p:grpSpPr>
        <p:sp>
          <p:nvSpPr>
            <p:cNvPr id="7176" name="AutoShape 13">
              <a:extLst>
                <a:ext uri="{FF2B5EF4-FFF2-40B4-BE49-F238E27FC236}">
                  <a16:creationId xmlns:a16="http://schemas.microsoft.com/office/drawing/2014/main" id="{A13E3C18-3BA2-4364-A08B-4EA9A20E0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2832"/>
              <a:ext cx="5280" cy="1200"/>
            </a:xfrm>
            <a:prstGeom prst="ribbon2">
              <a:avLst>
                <a:gd name="adj1" fmla="val 12500"/>
                <a:gd name="adj2" fmla="val 50000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ru-RU" altLang="ru-RU"/>
            </a:p>
          </p:txBody>
        </p:sp>
        <p:sp>
          <p:nvSpPr>
            <p:cNvPr id="7177" name="Text Box 15">
              <a:extLst>
                <a:ext uri="{FF2B5EF4-FFF2-40B4-BE49-F238E27FC236}">
                  <a16:creationId xmlns:a16="http://schemas.microsoft.com/office/drawing/2014/main" id="{3D0895F1-7636-404F-AFDE-C4403FB959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976"/>
              <a:ext cx="2304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ru-RU" altLang="ru-RU" sz="3600" i="1"/>
                <a:t>Определите тип текста.</a:t>
              </a:r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B5AEF86-F873-46C9-A4A4-39746B8BB539}"/>
              </a:ext>
            </a:extLst>
          </p:cNvPr>
          <p:cNvSpPr/>
          <p:nvPr/>
        </p:nvSpPr>
        <p:spPr>
          <a:xfrm>
            <a:off x="7772400" y="0"/>
            <a:ext cx="493445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Шаг за шагом к ОГЭ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448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026">
            <a:extLst>
              <a:ext uri="{FF2B5EF4-FFF2-40B4-BE49-F238E27FC236}">
                <a16:creationId xmlns:a16="http://schemas.microsoft.com/office/drawing/2014/main" id="{12482AE4-3D95-4AF8-9442-9B85F4B0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228600"/>
            <a:ext cx="4953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Средства художественной выразительности текста</a:t>
            </a:r>
            <a:r>
              <a:rPr lang="ru-RU" altLang="ru-RU" sz="3200" dirty="0"/>
              <a:t> </a:t>
            </a:r>
          </a:p>
        </p:txBody>
      </p:sp>
      <p:sp>
        <p:nvSpPr>
          <p:cNvPr id="14341" name="Text Box 1029">
            <a:extLst>
              <a:ext uri="{FF2B5EF4-FFF2-40B4-BE49-F238E27FC236}">
                <a16:creationId xmlns:a16="http://schemas.microsoft.com/office/drawing/2014/main" id="{B9ED7E97-8882-4144-97B9-C7A2335BC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0" y="1524001"/>
            <a:ext cx="51181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u="sng" dirty="0"/>
              <a:t>Лексический повтор-</a:t>
            </a:r>
            <a:r>
              <a:rPr lang="ru-RU" altLang="ru-RU" sz="2800" b="1" dirty="0">
                <a:solidFill>
                  <a:srgbClr val="336699"/>
                </a:solidFill>
              </a:rPr>
              <a:t> это слово, которое намеренно повторяется.</a:t>
            </a:r>
          </a:p>
          <a:p>
            <a:pPr eaLnBrk="1" hangingPunct="1"/>
            <a:r>
              <a:rPr lang="ru-RU" altLang="ru-RU" sz="2800" b="1" i="1" dirty="0">
                <a:solidFill>
                  <a:srgbClr val="FF0000"/>
                </a:solidFill>
              </a:rPr>
              <a:t>Летит, летит степная птица.</a:t>
            </a:r>
          </a:p>
        </p:txBody>
      </p:sp>
      <p:sp>
        <p:nvSpPr>
          <p:cNvPr id="14343" name="Text Box 1031">
            <a:extLst>
              <a:ext uri="{FF2B5EF4-FFF2-40B4-BE49-F238E27FC236}">
                <a16:creationId xmlns:a16="http://schemas.microsoft.com/office/drawing/2014/main" id="{621A9DDF-B547-4E86-ABC9-35DF2E3018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000" y="3667781"/>
            <a:ext cx="45593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u="sng" dirty="0"/>
              <a:t>Эпитет- это </a:t>
            </a: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</a:rPr>
              <a:t>художественное определение предмета (яркое и образное)</a:t>
            </a:r>
          </a:p>
        </p:txBody>
      </p:sp>
      <p:sp>
        <p:nvSpPr>
          <p:cNvPr id="14344" name="Text Box 1032">
            <a:extLst>
              <a:ext uri="{FF2B5EF4-FFF2-40B4-BE49-F238E27FC236}">
                <a16:creationId xmlns:a16="http://schemas.microsoft.com/office/drawing/2014/main" id="{A1B6A082-E7A3-4043-BD72-BB452C164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725" y="5710895"/>
            <a:ext cx="32496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i="1" dirty="0">
                <a:solidFill>
                  <a:srgbClr val="FF0000"/>
                </a:solidFill>
              </a:rPr>
              <a:t>Дремучий лес</a:t>
            </a:r>
          </a:p>
        </p:txBody>
      </p:sp>
      <p:sp>
        <p:nvSpPr>
          <p:cNvPr id="14339" name="Text Box 1027">
            <a:extLst>
              <a:ext uri="{FF2B5EF4-FFF2-40B4-BE49-F238E27FC236}">
                <a16:creationId xmlns:a16="http://schemas.microsoft.com/office/drawing/2014/main" id="{A2F90DB3-4AC1-4458-9EED-9BAB62DF7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00" y="1772961"/>
            <a:ext cx="5613400" cy="52322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u="sng" dirty="0"/>
              <a:t>Метафора</a:t>
            </a:r>
            <a:r>
              <a:rPr lang="ru-RU" altLang="ru-RU" sz="2800" b="1" dirty="0">
                <a:solidFill>
                  <a:srgbClr val="336699"/>
                </a:solidFill>
              </a:rPr>
              <a:t>- скрытое сравнение.</a:t>
            </a:r>
          </a:p>
        </p:txBody>
      </p:sp>
      <p:sp>
        <p:nvSpPr>
          <p:cNvPr id="14340" name="Text Box 1028">
            <a:extLst>
              <a:ext uri="{FF2B5EF4-FFF2-40B4-BE49-F238E27FC236}">
                <a16:creationId xmlns:a16="http://schemas.microsoft.com/office/drawing/2014/main" id="{37B19D2C-8167-41C2-8DB4-705AD6A86B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4262" y="2667000"/>
            <a:ext cx="4918076" cy="523220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i="1" dirty="0">
                <a:solidFill>
                  <a:srgbClr val="FF0000"/>
                </a:solidFill>
              </a:rPr>
              <a:t>Костер рябины красной</a:t>
            </a:r>
          </a:p>
        </p:txBody>
      </p:sp>
      <p:sp>
        <p:nvSpPr>
          <p:cNvPr id="14345" name="Text Box 1033">
            <a:extLst>
              <a:ext uri="{FF2B5EF4-FFF2-40B4-BE49-F238E27FC236}">
                <a16:creationId xmlns:a16="http://schemas.microsoft.com/office/drawing/2014/main" id="{346DF6AA-C321-4AD4-9D23-85FC4FFF0D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5900" y="3999372"/>
            <a:ext cx="3454399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u="sng" dirty="0"/>
              <a:t>Гипербола</a:t>
            </a:r>
            <a:r>
              <a:rPr lang="ru-RU" altLang="ru-RU" sz="2800" b="1" dirty="0"/>
              <a:t>- </a:t>
            </a:r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</a:rPr>
              <a:t>это </a:t>
            </a:r>
          </a:p>
          <a:p>
            <a:pPr eaLnBrk="1" hangingPunct="1"/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</a:rPr>
              <a:t>художественное </a:t>
            </a:r>
          </a:p>
          <a:p>
            <a:pPr eaLnBrk="1" hangingPunct="1"/>
            <a:r>
              <a:rPr lang="ru-RU" altLang="ru-RU" sz="2800" b="1" dirty="0">
                <a:solidFill>
                  <a:schemeClr val="accent1">
                    <a:lumMod val="75000"/>
                  </a:schemeClr>
                </a:solidFill>
              </a:rPr>
              <a:t>преувеличение.</a:t>
            </a:r>
          </a:p>
        </p:txBody>
      </p:sp>
      <p:sp>
        <p:nvSpPr>
          <p:cNvPr id="14346" name="Text Box 1034">
            <a:extLst>
              <a:ext uri="{FF2B5EF4-FFF2-40B4-BE49-F238E27FC236}">
                <a16:creationId xmlns:a16="http://schemas.microsoft.com/office/drawing/2014/main" id="{EE85E2C6-D4FD-4184-86A4-07FF8B910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5710895"/>
            <a:ext cx="46794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366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sz="2800" b="1" i="1" dirty="0">
                <a:solidFill>
                  <a:srgbClr val="FF0000"/>
                </a:solidFill>
              </a:rPr>
              <a:t>Богатырский сон на 12 </a:t>
            </a:r>
            <a:r>
              <a:rPr lang="ru-RU" altLang="ru-RU" sz="2800" b="1" i="1" dirty="0" err="1">
                <a:solidFill>
                  <a:srgbClr val="FF0000"/>
                </a:solidFill>
              </a:rPr>
              <a:t>ден</a:t>
            </a:r>
            <a:r>
              <a:rPr lang="ru-RU" altLang="ru-RU" sz="2800" b="1" i="1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6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1" grpId="0" autoUpdateAnimBg="0"/>
      <p:bldP spid="14343" grpId="0" autoUpdateAnimBg="0"/>
      <p:bldP spid="14344" grpId="0" autoUpdateAnimBg="0"/>
      <p:bldP spid="14339" grpId="0" animBg="1" autoUpdateAnimBg="0"/>
      <p:bldP spid="14340" grpId="0" animBg="1" autoUpdateAnimBg="0"/>
      <p:bldP spid="14345" grpId="0" autoUpdateAnimBg="0"/>
      <p:bldP spid="1434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>
            <a:extLst>
              <a:ext uri="{FF2B5EF4-FFF2-40B4-BE49-F238E27FC236}">
                <a16:creationId xmlns:a16="http://schemas.microsoft.com/office/drawing/2014/main" id="{2E1D8C4F-07BB-4F1C-93EC-BA6FE5280122}"/>
              </a:ext>
            </a:extLst>
          </p:cNvPr>
          <p:cNvGrpSpPr>
            <a:grpSpLocks/>
          </p:cNvGrpSpPr>
          <p:nvPr/>
        </p:nvGrpSpPr>
        <p:grpSpPr bwMode="auto">
          <a:xfrm>
            <a:off x="2855914" y="1779588"/>
            <a:ext cx="6408737" cy="3486150"/>
            <a:chOff x="839" y="1121"/>
            <a:chExt cx="4037" cy="2196"/>
          </a:xfrm>
        </p:grpSpPr>
        <p:sp>
          <p:nvSpPr>
            <p:cNvPr id="3077" name="Oval 3">
              <a:extLst>
                <a:ext uri="{FF2B5EF4-FFF2-40B4-BE49-F238E27FC236}">
                  <a16:creationId xmlns:a16="http://schemas.microsoft.com/office/drawing/2014/main" id="{B255F835-BC39-44CD-B8D9-5696EDF8E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9" y="1151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8" name="Oval 4">
              <a:extLst>
                <a:ext uri="{FF2B5EF4-FFF2-40B4-BE49-F238E27FC236}">
                  <a16:creationId xmlns:a16="http://schemas.microsoft.com/office/drawing/2014/main" id="{0E3F9451-E9A0-461F-8571-419B40613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1863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79" name="Oval 5">
              <a:extLst>
                <a:ext uri="{FF2B5EF4-FFF2-40B4-BE49-F238E27FC236}">
                  <a16:creationId xmlns:a16="http://schemas.microsoft.com/office/drawing/2014/main" id="{6EEF0C53-E231-497C-AACE-7D72DE23E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1507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0" name="Oval 6">
              <a:extLst>
                <a:ext uri="{FF2B5EF4-FFF2-40B4-BE49-F238E27FC236}">
                  <a16:creationId xmlns:a16="http://schemas.microsoft.com/office/drawing/2014/main" id="{6D2CCEE2-2BD9-4920-9526-275D5D0E7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2219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1" name="Oval 7">
              <a:extLst>
                <a:ext uri="{FF2B5EF4-FFF2-40B4-BE49-F238E27FC236}">
                  <a16:creationId xmlns:a16="http://schemas.microsoft.com/office/drawing/2014/main" id="{0339974A-5BA8-418F-8A55-F56A065D3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2576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2" name="Oval 8">
              <a:extLst>
                <a:ext uri="{FF2B5EF4-FFF2-40B4-BE49-F238E27FC236}">
                  <a16:creationId xmlns:a16="http://schemas.microsoft.com/office/drawing/2014/main" id="{6C99735B-7812-4C93-9E2D-9AF93D508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1" y="2932"/>
              <a:ext cx="368" cy="32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24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83" name="Line 9">
              <a:extLst>
                <a:ext uri="{FF2B5EF4-FFF2-40B4-BE49-F238E27FC236}">
                  <a16:creationId xmlns:a16="http://schemas.microsoft.com/office/drawing/2014/main" id="{B2BC4DBE-B51B-4B0D-94F9-9B807DF3B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2" y="1121"/>
              <a:ext cx="0" cy="21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4" name="Line 10">
              <a:extLst>
                <a:ext uri="{FF2B5EF4-FFF2-40B4-BE49-F238E27FC236}">
                  <a16:creationId xmlns:a16="http://schemas.microsoft.com/office/drawing/2014/main" id="{B3C6D8E6-A9FF-4B1E-B304-779C627CD5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" y="1121"/>
              <a:ext cx="0" cy="21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85" name="Rectangle 11">
              <a:extLst>
                <a:ext uri="{FF2B5EF4-FFF2-40B4-BE49-F238E27FC236}">
                  <a16:creationId xmlns:a16="http://schemas.microsoft.com/office/drawing/2014/main" id="{9A3DD862-2DF2-4A5B-BDE3-F09DA5D32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" y="1175"/>
              <a:ext cx="1721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ЧЕ</a:t>
              </a:r>
            </a:p>
          </p:txBody>
        </p:sp>
        <p:sp>
          <p:nvSpPr>
            <p:cNvPr id="3086" name="Rectangle 12">
              <a:extLst>
                <a:ext uri="{FF2B5EF4-FFF2-40B4-BE49-F238E27FC236}">
                  <a16:creationId xmlns:a16="http://schemas.microsoft.com/office/drawing/2014/main" id="{CF77B7CE-F5BD-4C07-A830-DD4025FC6D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1179"/>
              <a:ext cx="712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ОВЕК</a:t>
              </a:r>
            </a:p>
          </p:txBody>
        </p:sp>
        <p:sp>
          <p:nvSpPr>
            <p:cNvPr id="3087" name="Rectangle 13">
              <a:extLst>
                <a:ext uri="{FF2B5EF4-FFF2-40B4-BE49-F238E27FC236}">
                  <a16:creationId xmlns:a16="http://schemas.microsoft.com/office/drawing/2014/main" id="{EC35F8F9-B137-42C9-AED7-F681D06D3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6" y="1541"/>
              <a:ext cx="594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</a:t>
              </a:r>
            </a:p>
          </p:txBody>
        </p:sp>
        <p:sp>
          <p:nvSpPr>
            <p:cNvPr id="3088" name="Rectangle 14">
              <a:extLst>
                <a:ext uri="{FF2B5EF4-FFF2-40B4-BE49-F238E27FC236}">
                  <a16:creationId xmlns:a16="http://schemas.microsoft.com/office/drawing/2014/main" id="{63048C58-B142-4A4E-B4C1-C2096AD36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1537"/>
              <a:ext cx="1721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</a:t>
              </a:r>
            </a:p>
          </p:txBody>
        </p:sp>
        <p:sp>
          <p:nvSpPr>
            <p:cNvPr id="3089" name="Rectangle 15">
              <a:extLst>
                <a:ext uri="{FF2B5EF4-FFF2-40B4-BE49-F238E27FC236}">
                  <a16:creationId xmlns:a16="http://schemas.microsoft.com/office/drawing/2014/main" id="{FC9742F4-FCF2-490C-A302-6A6E1C00B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1911"/>
              <a:ext cx="1306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ОГ</a:t>
              </a:r>
            </a:p>
          </p:txBody>
        </p:sp>
        <p:sp>
          <p:nvSpPr>
            <p:cNvPr id="3090" name="Rectangle 16">
              <a:extLst>
                <a:ext uri="{FF2B5EF4-FFF2-40B4-BE49-F238E27FC236}">
                  <a16:creationId xmlns:a16="http://schemas.microsoft.com/office/drawing/2014/main" id="{A5A94EED-8D61-4C0B-BFAC-23EF3C426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2267"/>
              <a:ext cx="1425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БРОТА</a:t>
              </a:r>
            </a:p>
          </p:txBody>
        </p:sp>
        <p:sp>
          <p:nvSpPr>
            <p:cNvPr id="3091" name="Rectangle 17">
              <a:extLst>
                <a:ext uri="{FF2B5EF4-FFF2-40B4-BE49-F238E27FC236}">
                  <a16:creationId xmlns:a16="http://schemas.microsoft.com/office/drawing/2014/main" id="{510B48CA-1B4D-478F-B4C6-7D5F66AA0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2592"/>
              <a:ext cx="95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ru-RU" altLang="ru-RU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92" name="Rectangle 18">
              <a:extLst>
                <a:ext uri="{FF2B5EF4-FFF2-40B4-BE49-F238E27FC236}">
                  <a16:creationId xmlns:a16="http://schemas.microsoft.com/office/drawing/2014/main" id="{3BAAB1D4-9233-4D73-A422-27736F829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2592"/>
              <a:ext cx="632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ЕРА</a:t>
              </a:r>
            </a:p>
          </p:txBody>
        </p:sp>
        <p:sp>
          <p:nvSpPr>
            <p:cNvPr id="3093" name="Rectangle 19">
              <a:extLst>
                <a:ext uri="{FF2B5EF4-FFF2-40B4-BE49-F238E27FC236}">
                  <a16:creationId xmlns:a16="http://schemas.microsoft.com/office/drawing/2014/main" id="{273E2895-D3C7-4907-8324-358D32B6E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2948"/>
              <a:ext cx="95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СЧАСТ</a:t>
              </a:r>
            </a:p>
          </p:txBody>
        </p:sp>
        <p:sp>
          <p:nvSpPr>
            <p:cNvPr id="3094" name="Rectangle 20">
              <a:extLst>
                <a:ext uri="{FF2B5EF4-FFF2-40B4-BE49-F238E27FC236}">
                  <a16:creationId xmlns:a16="http://schemas.microsoft.com/office/drawing/2014/main" id="{61830E6A-2974-4BBE-BAE8-81748A5B1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5" y="2948"/>
              <a:ext cx="890" cy="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400" b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</a:t>
              </a:r>
            </a:p>
          </p:txBody>
        </p:sp>
      </p:grpSp>
      <p:sp>
        <p:nvSpPr>
          <p:cNvPr id="3075" name="Rectangle 21">
            <a:extLst>
              <a:ext uri="{FF2B5EF4-FFF2-40B4-BE49-F238E27FC236}">
                <a16:creationId xmlns:a16="http://schemas.microsoft.com/office/drawing/2014/main" id="{35DFA725-192C-49C9-978A-2521AB3B4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75" y="1768475"/>
            <a:ext cx="395288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ЛЮБОВЬ</a:t>
            </a:r>
          </a:p>
        </p:txBody>
      </p:sp>
      <p:sp>
        <p:nvSpPr>
          <p:cNvPr id="3076" name="TextBox 1">
            <a:extLst>
              <a:ext uri="{FF2B5EF4-FFF2-40B4-BE49-F238E27FC236}">
                <a16:creationId xmlns:a16="http://schemas.microsoft.com/office/drawing/2014/main" id="{AE7FD491-25ED-4D78-91BC-09D3A281F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1114" y="3522663"/>
            <a:ext cx="3952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C00000"/>
                </a:solidFill>
              </a:rPr>
              <a:t>Д</a:t>
            </a:r>
          </a:p>
        </p:txBody>
      </p:sp>
    </p:spTree>
  </p:cSld>
  <p:clrMapOvr>
    <a:masterClrMapping/>
  </p:clrMapOvr>
  <p:transition>
    <p:check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60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6CF9E-A7AC-474C-9EB1-8BF4B41DBD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8668" y="2245810"/>
            <a:ext cx="7505132" cy="13557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Все начинается с любви…</a:t>
            </a:r>
          </a:p>
        </p:txBody>
      </p:sp>
      <p:pic>
        <p:nvPicPr>
          <p:cNvPr id="9" name="Рисунок 8" descr="Изображение выглядит как трава, радуга, внешний, природа&#10;&#10;Описание создано автоматически">
            <a:extLst>
              <a:ext uri="{FF2B5EF4-FFF2-40B4-BE49-F238E27FC236}">
                <a16:creationId xmlns:a16="http://schemas.microsoft.com/office/drawing/2014/main" id="{1EA57C91-2B8D-4053-8FAD-6E54245ACE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19" r="1" b="45529"/>
          <a:stretch/>
        </p:blipFill>
        <p:spPr>
          <a:xfrm>
            <a:off x="3649318" y="1"/>
            <a:ext cx="8542682" cy="213047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17" name="Объект 16" descr="Изображение выглядит как человек, одежда, девочка, дерево&#10;&#10;Описание создано автоматически">
            <a:extLst>
              <a:ext uri="{FF2B5EF4-FFF2-40B4-BE49-F238E27FC236}">
                <a16:creationId xmlns:a16="http://schemas.microsoft.com/office/drawing/2014/main" id="{30FC8D37-71B5-4BA9-9CD5-2EA9926CC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5" r="2" b="13146"/>
          <a:stretch/>
        </p:blipFill>
        <p:spPr>
          <a:xfrm>
            <a:off x="20" y="-6955"/>
            <a:ext cx="4475120" cy="2130473"/>
          </a:xfrm>
          <a:custGeom>
            <a:avLst/>
            <a:gdLst>
              <a:gd name="connsiteX0" fmla="*/ 0 w 4475140"/>
              <a:gd name="connsiteY0" fmla="*/ 0 h 2130473"/>
              <a:gd name="connsiteX1" fmla="*/ 1074821 w 4475140"/>
              <a:gd name="connsiteY1" fmla="*/ 0 h 2130473"/>
              <a:gd name="connsiteX2" fmla="*/ 1074821 w 4475140"/>
              <a:gd name="connsiteY2" fmla="*/ 239 h 2130473"/>
              <a:gd name="connsiteX3" fmla="*/ 4475140 w 4475140"/>
              <a:gd name="connsiteY3" fmla="*/ 239 h 2130473"/>
              <a:gd name="connsiteX4" fmla="*/ 3488563 w 4475140"/>
              <a:gd name="connsiteY4" fmla="*/ 2130473 h 2130473"/>
              <a:gd name="connsiteX5" fmla="*/ 0 w 4475140"/>
              <a:gd name="connsiteY5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30473">
                <a:moveTo>
                  <a:pt x="0" y="0"/>
                </a:moveTo>
                <a:lnTo>
                  <a:pt x="1074821" y="0"/>
                </a:lnTo>
                <a:lnTo>
                  <a:pt x="1074821" y="239"/>
                </a:lnTo>
                <a:lnTo>
                  <a:pt x="4475140" y="239"/>
                </a:lnTo>
                <a:lnTo>
                  <a:pt x="3488563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6" name="Рисунок 5" descr="Изображение выглядит как человек, внешний, дерево, девочка&#10;&#10;Описание создано автоматически">
            <a:extLst>
              <a:ext uri="{FF2B5EF4-FFF2-40B4-BE49-F238E27FC236}">
                <a16:creationId xmlns:a16="http://schemas.microsoft.com/office/drawing/2014/main" id="{14903098-BC0A-45F3-94F5-C0494BE94F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8" b="4"/>
          <a:stretch/>
        </p:blipFill>
        <p:spPr>
          <a:xfrm>
            <a:off x="20" y="2279768"/>
            <a:ext cx="3484262" cy="2244420"/>
          </a:xfrm>
          <a:prstGeom prst="rect">
            <a:avLst/>
          </a:prstGeom>
        </p:spPr>
      </p:pic>
      <p:pic>
        <p:nvPicPr>
          <p:cNvPr id="18" name="Объект 12" descr="Изображение выглядит как растение, цветок&#10;&#10;Описание создано автоматически">
            <a:extLst>
              <a:ext uri="{FF2B5EF4-FFF2-40B4-BE49-F238E27FC236}">
                <a16:creationId xmlns:a16="http://schemas.microsoft.com/office/drawing/2014/main" id="{FFF1E691-CFA4-4F0C-93E7-AEDEF90970C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6" r="1" b="17034"/>
          <a:stretch/>
        </p:blipFill>
        <p:spPr>
          <a:xfrm>
            <a:off x="7716860" y="4683320"/>
            <a:ext cx="4475140" cy="2174680"/>
          </a:xfrm>
          <a:custGeom>
            <a:avLst/>
            <a:gdLst>
              <a:gd name="connsiteX0" fmla="*/ 1006941 w 4475140"/>
              <a:gd name="connsiteY0" fmla="*/ 0 h 2174680"/>
              <a:gd name="connsiteX1" fmla="*/ 4475140 w 4475140"/>
              <a:gd name="connsiteY1" fmla="*/ 0 h 2174680"/>
              <a:gd name="connsiteX2" fmla="*/ 4475140 w 4475140"/>
              <a:gd name="connsiteY2" fmla="*/ 2174680 h 2174680"/>
              <a:gd name="connsiteX3" fmla="*/ 3400319 w 4475140"/>
              <a:gd name="connsiteY3" fmla="*/ 2174680 h 2174680"/>
              <a:gd name="connsiteX4" fmla="*/ 3400319 w 4475140"/>
              <a:gd name="connsiteY4" fmla="*/ 2174202 h 2174680"/>
              <a:gd name="connsiteX5" fmla="*/ 0 w 4475140"/>
              <a:gd name="connsiteY5" fmla="*/ 2174202 h 21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74680">
                <a:moveTo>
                  <a:pt x="1006941" y="0"/>
                </a:moveTo>
                <a:lnTo>
                  <a:pt x="4475140" y="0"/>
                </a:lnTo>
                <a:lnTo>
                  <a:pt x="4475140" y="2174680"/>
                </a:lnTo>
                <a:lnTo>
                  <a:pt x="3400319" y="2174680"/>
                </a:lnTo>
                <a:lnTo>
                  <a:pt x="3400319" y="2174202"/>
                </a:lnTo>
                <a:lnTo>
                  <a:pt x="0" y="2174202"/>
                </a:lnTo>
                <a:close/>
              </a:path>
            </a:pathLst>
          </a:cu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60A5D7C-AB6F-4120-851A-48D494E695C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03" r="-2" b="18740"/>
          <a:stretch/>
        </p:blipFill>
        <p:spPr>
          <a:xfrm>
            <a:off x="20" y="4682839"/>
            <a:ext cx="8563356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2394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4">
            <a:extLst>
              <a:ext uri="{FF2B5EF4-FFF2-40B4-BE49-F238E27FC236}">
                <a16:creationId xmlns:a16="http://schemas.microsoft.com/office/drawing/2014/main" id="{D2E1A51D-BAA7-40C5-B327-5FE5CE950B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9" b="20501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9C4C5-570C-4A89-B7E2-C47ADD1AA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В начале было слово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138A7B22-5230-4CBB-BB6A-6A372BE788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63" y="3464600"/>
            <a:ext cx="4592637" cy="2525950"/>
          </a:xfrm>
        </p:spPr>
      </p:pic>
    </p:spTree>
    <p:extLst>
      <p:ext uri="{BB962C8B-B14F-4D97-AF65-F5344CB8AC3E}">
        <p14:creationId xmlns:p14="http://schemas.microsoft.com/office/powerpoint/2010/main" val="1786499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4">
            <a:extLst>
              <a:ext uri="{FF2B5EF4-FFF2-40B4-BE49-F238E27FC236}">
                <a16:creationId xmlns:a16="http://schemas.microsoft.com/office/drawing/2014/main" id="{D2E1A51D-BAA7-40C5-B327-5FE5CE950B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9" b="20501"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9C4C5-570C-4A89-B7E2-C47ADD1AA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87866"/>
            <a:ext cx="4913585" cy="34036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</a:rPr>
              <a:t>В начале было слово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716F83E-971D-41D4-9E2A-31D5CF5D260E}"/>
              </a:ext>
            </a:extLst>
          </p:cNvPr>
          <p:cNvSpPr/>
          <p:nvPr/>
        </p:nvSpPr>
        <p:spPr>
          <a:xfrm>
            <a:off x="2556933" y="3742267"/>
            <a:ext cx="7664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БОГ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ЕСТЬ </a:t>
            </a:r>
            <a:r>
              <a:rPr lang="ru-RU" sz="5400" b="1" u="sng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……….</a:t>
            </a:r>
            <a:endParaRPr lang="ru-RU" sz="5400" b="1" u="sng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93637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>
            <a:off x="1693333" y="4758268"/>
            <a:ext cx="543559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cs typeface="Aharoni" panose="02010803020104030203" pitchFamily="2" charset="-79"/>
              </a:rPr>
              <a:t>СЕРДЦЕ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521A705-863F-4379-8024-F24B40DA288F}"/>
              </a:ext>
            </a:extLst>
          </p:cNvPr>
          <p:cNvSpPr/>
          <p:nvPr/>
        </p:nvSpPr>
        <p:spPr>
          <a:xfrm>
            <a:off x="355599" y="711201"/>
            <a:ext cx="118364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Чувство любви рождается в нашем сердце, от сердца исходят слова нежности, ласки, доброты, теплоты.</a:t>
            </a:r>
            <a:endParaRPr lang="ru-RU" sz="4800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E6B3C9-218E-4061-ACE0-AA3DB1912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9" y="3380897"/>
            <a:ext cx="3234267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52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4E6B3C9-218E-4061-ACE0-AA3DB1912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9" y="3380897"/>
            <a:ext cx="3234267" cy="304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4FE2A6F-6BFF-4FA0-9AD7-3F1C51CAAFDC}"/>
              </a:ext>
            </a:extLst>
          </p:cNvPr>
          <p:cNvSpPr/>
          <p:nvPr/>
        </p:nvSpPr>
        <p:spPr>
          <a:xfrm>
            <a:off x="1253067" y="846667"/>
            <a:ext cx="7890933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  ?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добрая, нежная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любит, жалеет, заботится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Люблю ее больше всех</a:t>
            </a:r>
          </a:p>
          <a:p>
            <a:pPr algn="just">
              <a:spcAft>
                <a:spcPts val="0"/>
              </a:spcAft>
            </a:pP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 человек</a:t>
            </a:r>
            <a:endParaRPr lang="ru-RU" sz="40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Объект 13">
            <a:extLst>
              <a:ext uri="{FF2B5EF4-FFF2-40B4-BE49-F238E27FC236}">
                <a16:creationId xmlns:a16="http://schemas.microsoft.com/office/drawing/2014/main" id="{C6073370-C20D-4CF0-9655-3DD230A3C2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106" y="220133"/>
            <a:ext cx="3506427" cy="192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46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BF636D8F-5D3A-4794-B64E-B147D6A8FA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"/>
          <a:stretch/>
        </p:blipFill>
        <p:spPr>
          <a:xfrm>
            <a:off x="1143919" y="643467"/>
            <a:ext cx="9904162" cy="557106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ECBB5D8-6E55-4976-97E9-412E76E38E1C}"/>
              </a:ext>
            </a:extLst>
          </p:cNvPr>
          <p:cNvSpPr/>
          <p:nvPr/>
        </p:nvSpPr>
        <p:spPr>
          <a:xfrm>
            <a:off x="1439333" y="1151467"/>
            <a:ext cx="91380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Мать</a:t>
            </a:r>
            <a:r>
              <a:rPr lang="ru-RU" sz="3600" i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— это имя Бога на устах и в сердцах маленьких детей</a:t>
            </a:r>
          </a:p>
          <a:p>
            <a:r>
              <a:rPr lang="ru-RU" sz="2800" dirty="0">
                <a:solidFill>
                  <a:srgbClr val="000000"/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2800" i="1" dirty="0"/>
              <a:t>Уильям Теккерей. </a:t>
            </a:r>
          </a:p>
        </p:txBody>
      </p:sp>
      <p:pic>
        <p:nvPicPr>
          <p:cNvPr id="3" name="Рисунок 2" descr="Изображение выглядит как трава, внешний, небо, растение&#10;&#10;Описание создано автоматически">
            <a:extLst>
              <a:ext uri="{FF2B5EF4-FFF2-40B4-BE49-F238E27FC236}">
                <a16:creationId xmlns:a16="http://schemas.microsoft.com/office/drawing/2014/main" id="{F7B129C8-9DDC-4C34-8CFE-CB9A74C1EE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334" y="2996568"/>
            <a:ext cx="4047067" cy="300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66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небо, фотография, одежда&#10;&#10;Описание создано автоматически">
            <a:extLst>
              <a:ext uri="{FF2B5EF4-FFF2-40B4-BE49-F238E27FC236}">
                <a16:creationId xmlns:a16="http://schemas.microsoft.com/office/drawing/2014/main" id="{866E3472-1FEB-4775-B7F5-262A8C6C86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3591"/>
          <a:stretch/>
        </p:blipFill>
        <p:spPr>
          <a:xfrm>
            <a:off x="625166" y="1123527"/>
            <a:ext cx="3236050" cy="460480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D67800-37AC-4E14-89B0-F79DCB3FB8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16560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Объект 4" descr="Изображение выглядит как небо&#10;&#10;Описание создано автоматически">
            <a:extLst>
              <a:ext uri="{FF2B5EF4-FFF2-40B4-BE49-F238E27FC236}">
                <a16:creationId xmlns:a16="http://schemas.microsoft.com/office/drawing/2014/main" id="{E45ED995-90EA-4012-9FDF-A373D44547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43" r="17797" b="-2"/>
          <a:stretch/>
        </p:blipFill>
        <p:spPr>
          <a:xfrm>
            <a:off x="4310676" y="1877340"/>
            <a:ext cx="3537345" cy="3097173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0F1788F-A5AE-4188-8274-F7F2E3833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9959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16D880-445F-4341-8714-41C7C00ABB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 t="4691" r="4522"/>
          <a:stretch/>
        </p:blipFill>
        <p:spPr>
          <a:xfrm>
            <a:off x="8162336" y="1236073"/>
            <a:ext cx="3517120" cy="4379709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43D61D5-24C2-46F2-8B0F-ED54FD31951D}"/>
              </a:ext>
            </a:extLst>
          </p:cNvPr>
          <p:cNvSpPr/>
          <p:nvPr/>
        </p:nvSpPr>
        <p:spPr>
          <a:xfrm flipH="1" flipV="1">
            <a:off x="5957916" y="2540000"/>
            <a:ext cx="45719" cy="4273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6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cs typeface="Aharoni" panose="02010803020104030203" pitchFamily="2" charset="-79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229241-51C7-4F22-9F88-D057D1EB3AEA}"/>
              </a:ext>
            </a:extLst>
          </p:cNvPr>
          <p:cNvSpPr txBox="1"/>
          <p:nvPr/>
        </p:nvSpPr>
        <p:spPr>
          <a:xfrm>
            <a:off x="4332017" y="2481997"/>
            <a:ext cx="4469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 Black" panose="020B0A04020102020204" pitchFamily="34" charset="0"/>
              </a:rPr>
              <a:t>Образ Богоматери </a:t>
            </a:r>
          </a:p>
          <a:p>
            <a:r>
              <a:rPr lang="ru-RU" sz="2400" b="1" dirty="0">
                <a:latin typeface="Arial Black" panose="020B0A04020102020204" pitchFamily="34" charset="0"/>
              </a:rPr>
              <a:t>олицетворяет материнское </a:t>
            </a:r>
          </a:p>
          <a:p>
            <a:r>
              <a:rPr lang="ru-RU" sz="2400" b="1" dirty="0">
                <a:latin typeface="Arial Black" panose="020B0A04020102020204" pitchFamily="34" charset="0"/>
              </a:rPr>
              <a:t>                    сердце. </a:t>
            </a:r>
          </a:p>
        </p:txBody>
      </p:sp>
    </p:spTree>
    <p:extLst>
      <p:ext uri="{BB962C8B-B14F-4D97-AF65-F5344CB8AC3E}">
        <p14:creationId xmlns:p14="http://schemas.microsoft.com/office/powerpoint/2010/main" val="8257840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309</Words>
  <Application>Microsoft Office PowerPoint</Application>
  <PresentationFormat>Широкоэкранный</PresentationFormat>
  <Paragraphs>99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Все начинается с любви…</vt:lpstr>
      <vt:lpstr>В начале было слово</vt:lpstr>
      <vt:lpstr>В начале было слово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1. Озаглавьте текст.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21</cp:revision>
  <dcterms:created xsi:type="dcterms:W3CDTF">2019-02-12T17:57:58Z</dcterms:created>
  <dcterms:modified xsi:type="dcterms:W3CDTF">2020-01-06T07:46:48Z</dcterms:modified>
</cp:coreProperties>
</file>