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65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7" r:id="rId10"/>
  </p:sldIdLst>
  <p:sldSz cx="18288000" cy="10287000"/>
  <p:notesSz cx="6858000" cy="9144000"/>
  <p:embeddedFontLst>
    <p:embeddedFont>
      <p:font typeface="Arial Black" panose="020B0A04020102020204" pitchFamily="34" charset="0"/>
      <p:bold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alibri (MS) Italics" panose="020B0604020202020204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83117" autoAdjust="0"/>
  </p:normalViewPr>
  <p:slideViewPr>
    <p:cSldViewPr>
      <p:cViewPr varScale="1">
        <p:scale>
          <a:sx n="48" d="100"/>
          <a:sy n="48" d="100"/>
        </p:scale>
        <p:origin x="63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31A5D-8915-4783-86D1-F4D7F3A26E0C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C98075-ACA6-448B-8C35-CCBB30561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065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C98075-ACA6-448B-8C35-CCBB305617C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968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016252" y="256455"/>
            <a:ext cx="16271748" cy="3218974"/>
            <a:chOff x="0" y="-9525"/>
            <a:chExt cx="21695664" cy="429196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1695663" cy="4282440"/>
            </a:xfrm>
            <a:custGeom>
              <a:avLst/>
              <a:gdLst/>
              <a:ahLst/>
              <a:cxnLst/>
              <a:rect l="l" t="t" r="r" b="b"/>
              <a:pathLst>
                <a:path w="21695663" h="4282440">
                  <a:moveTo>
                    <a:pt x="0" y="0"/>
                  </a:moveTo>
                  <a:lnTo>
                    <a:pt x="21695663" y="0"/>
                  </a:lnTo>
                  <a:lnTo>
                    <a:pt x="21695663" y="4282440"/>
                  </a:lnTo>
                  <a:lnTo>
                    <a:pt x="0" y="4282440"/>
                  </a:lnTo>
                  <a:close/>
                </a:path>
              </a:pathLst>
            </a:custGeom>
            <a:blipFill>
              <a:blip r:embed="rId2">
                <a:alphaModFix amt="0"/>
              </a:blip>
              <a:stretch>
                <a:fillRect t="-204642" b="-201976"/>
              </a:stretch>
            </a:blipFill>
          </p:spPr>
        </p:sp>
        <p:sp>
          <p:nvSpPr>
            <p:cNvPr id="5" name="TextBox 5"/>
            <p:cNvSpPr txBox="1"/>
            <p:nvPr/>
          </p:nvSpPr>
          <p:spPr>
            <a:xfrm>
              <a:off x="0" y="-9525"/>
              <a:ext cx="21695664" cy="429196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10800"/>
                </a:lnSpc>
              </a:pPr>
              <a:r>
                <a:rPr lang="en-US" sz="8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Peace Sans"/>
                  <a:ea typeface="Peace Sans"/>
                  <a:cs typeface="Peace Sans"/>
                  <a:sym typeface="Peace Sans"/>
                </a:rPr>
                <a:t>2026</a:t>
              </a:r>
              <a:r>
                <a:rPr lang="en-US" sz="8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Peace Sans"/>
                  <a:ea typeface="Peace Sans"/>
                  <a:cs typeface="Peace Sans"/>
                  <a:sym typeface="Peace Sans"/>
                </a:rPr>
                <a:t> — Год единства народов России</a:t>
              </a:r>
            </a:p>
          </p:txBody>
        </p:sp>
      </p:grpSp>
      <p:sp>
        <p:nvSpPr>
          <p:cNvPr id="7" name="Freeform 7"/>
          <p:cNvSpPr/>
          <p:nvPr/>
        </p:nvSpPr>
        <p:spPr>
          <a:xfrm>
            <a:off x="746113" y="0"/>
            <a:ext cx="1645920" cy="10287000"/>
          </a:xfrm>
          <a:custGeom>
            <a:avLst/>
            <a:gdLst/>
            <a:ahLst/>
            <a:cxnLst/>
            <a:rect l="l" t="t" r="r" b="b"/>
            <a:pathLst>
              <a:path w="1645920" h="10287000">
                <a:moveTo>
                  <a:pt x="0" y="0"/>
                </a:moveTo>
                <a:lnTo>
                  <a:pt x="1645920" y="0"/>
                </a:lnTo>
                <a:lnTo>
                  <a:pt x="164592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pic>
        <p:nvPicPr>
          <p:cNvPr id="8" name="Рисунок 7" descr="ChatGPT Image 24 дек. 2025 г., 10_33_03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0235" t="20939" r="4617" b="23994"/>
          <a:stretch>
            <a:fillRect/>
          </a:stretch>
        </p:blipFill>
        <p:spPr>
          <a:xfrm>
            <a:off x="2597509" y="3357550"/>
            <a:ext cx="15409391" cy="6643734"/>
          </a:xfrm>
          <a:prstGeom prst="round2DiagRect">
            <a:avLst>
              <a:gd name="adj1" fmla="val 50000"/>
              <a:gd name="adj2" fmla="val 0"/>
            </a:avLst>
          </a:prstGeom>
          <a:ln w="28575" cap="sq">
            <a:solidFill>
              <a:srgbClr val="CC9900"/>
            </a:solidFill>
            <a:miter lim="800000"/>
          </a:ln>
          <a:effectLst/>
        </p:spPr>
      </p:pic>
      <p:sp>
        <p:nvSpPr>
          <p:cNvPr id="9" name="Freeform 8"/>
          <p:cNvSpPr/>
          <p:nvPr/>
        </p:nvSpPr>
        <p:spPr>
          <a:xfrm>
            <a:off x="428564" y="-36"/>
            <a:ext cx="2286016" cy="2857520"/>
          </a:xfrm>
          <a:custGeom>
            <a:avLst/>
            <a:gdLst/>
            <a:ahLst/>
            <a:cxnLst/>
            <a:rect l="l" t="t" r="r" b="b"/>
            <a:pathLst>
              <a:path w="3065286" h="3746460">
                <a:moveTo>
                  <a:pt x="0" y="0"/>
                </a:moveTo>
                <a:lnTo>
                  <a:pt x="3065286" y="0"/>
                </a:lnTo>
                <a:lnTo>
                  <a:pt x="3065286" y="3746461"/>
                </a:lnTo>
                <a:lnTo>
                  <a:pt x="0" y="374646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95128" y="354388"/>
            <a:ext cx="13866912" cy="5448086"/>
          </a:xfrm>
          <a:custGeom>
            <a:avLst/>
            <a:gdLst/>
            <a:ahLst/>
            <a:cxnLst/>
            <a:rect l="l" t="t" r="r" b="b"/>
            <a:pathLst>
              <a:path w="21945600" h="4166955">
                <a:moveTo>
                  <a:pt x="0" y="0"/>
                </a:moveTo>
                <a:lnTo>
                  <a:pt x="21945600" y="0"/>
                </a:lnTo>
                <a:lnTo>
                  <a:pt x="21945600" y="4166955"/>
                </a:lnTo>
                <a:lnTo>
                  <a:pt x="0" y="4166955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2700">
            <a:noFill/>
          </a:ln>
        </p:spPr>
        <p:txBody>
          <a:bodyPr/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48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«Россия будет жива, пока жив последний человек, для которого слово «Отечество» значит что-то личное, а не просто географическая карта»</a:t>
            </a:r>
            <a:r>
              <a:rPr lang="ru-RU" sz="4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4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Д.С. </a:t>
            </a:r>
            <a:r>
              <a:rPr lang="ru-RU" sz="4800" b="1" dirty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4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ихачев</a:t>
            </a:r>
            <a:endParaRPr lang="ru-RU" sz="4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8A108F-7D62-4283-8789-91FB666C4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0444" y="5151062"/>
            <a:ext cx="8458200" cy="4781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1A4B8AFD-9070-4A1B-9AFE-F979E01548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559068"/>
              </p:ext>
            </p:extLst>
          </p:nvPr>
        </p:nvGraphicFramePr>
        <p:xfrm>
          <a:off x="914400" y="2180258"/>
          <a:ext cx="16088598" cy="78105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77472">
                  <a:extLst>
                    <a:ext uri="{9D8B030D-6E8A-4147-A177-3AD203B41FA5}">
                      <a16:colId xmlns:a16="http://schemas.microsoft.com/office/drawing/2014/main" val="3172052695"/>
                    </a:ext>
                  </a:extLst>
                </a:gridCol>
                <a:gridCol w="9011126">
                  <a:extLst>
                    <a:ext uri="{9D8B030D-6E8A-4147-A177-3AD203B41FA5}">
                      <a16:colId xmlns:a16="http://schemas.microsoft.com/office/drawing/2014/main" val="1170600945"/>
                    </a:ext>
                  </a:extLst>
                </a:gridCol>
              </a:tblGrid>
              <a:tr h="86217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95250" marB="95250" anchor="ctr"/>
                </a:tc>
                <a:extLst>
                  <a:ext uri="{0D108BD9-81ED-4DB2-BD59-A6C34878D82A}">
                    <a16:rowId xmlns:a16="http://schemas.microsoft.com/office/drawing/2014/main" val="404416656"/>
                  </a:ext>
                </a:extLst>
              </a:tr>
              <a:tr h="86217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численность населения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147,2 млн человек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0" marT="95250" marB="95250" anchor="ctr"/>
                </a:tc>
                <a:extLst>
                  <a:ext uri="{0D108BD9-81ED-4DB2-BD59-A6C34878D82A}">
                    <a16:rowId xmlns:a16="http://schemas.microsoft.com/office/drawing/2014/main" val="2052226333"/>
                  </a:ext>
                </a:extLst>
              </a:tr>
              <a:tr h="86217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национальностей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более 190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0" marT="95250" marB="95250" anchor="ctr"/>
                </a:tc>
                <a:extLst>
                  <a:ext uri="{0D108BD9-81ED-4DB2-BD59-A6C34878D82A}">
                    <a16:rowId xmlns:a16="http://schemas.microsoft.com/office/drawing/2014/main" val="905591804"/>
                  </a:ext>
                </a:extLst>
              </a:tr>
              <a:tr h="241332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Крупнейшие народы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русские (80,85%), татары (3,61%), чеченцы, башкиры, чуваши, аварцы и др.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0" marT="95250" marB="95250" anchor="ctr"/>
                </a:tc>
                <a:extLst>
                  <a:ext uri="{0D108BD9-81ED-4DB2-BD59-A6C34878D82A}">
                    <a16:rowId xmlns:a16="http://schemas.microsoft.com/office/drawing/2014/main" val="2970508892"/>
                  </a:ext>
                </a:extLst>
              </a:tr>
              <a:tr h="86217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Языки</a:t>
                      </a:r>
                      <a:endParaRPr lang="ru-RU" sz="3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более 270 языков и диалектов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0" marT="95250" marB="95250" anchor="ctr"/>
                </a:tc>
                <a:extLst>
                  <a:ext uri="{0D108BD9-81ED-4DB2-BD59-A6C34878D82A}">
                    <a16:rowId xmlns:a16="http://schemas.microsoft.com/office/drawing/2014/main" val="3448935223"/>
                  </a:ext>
                </a:extLst>
              </a:tr>
              <a:tr h="16377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Государствообразующий народ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народ (закреплено в поправках к Конституции 2020 г.)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0" marT="95250" marB="95250" anchor="ctr"/>
                </a:tc>
                <a:extLst>
                  <a:ext uri="{0D108BD9-81ED-4DB2-BD59-A6C34878D82A}">
                    <a16:rowId xmlns:a16="http://schemas.microsoft.com/office/drawing/2014/main" val="404859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7AAFE2FB-C2DC-4D9B-BFF0-2D4F06C3A2A8}"/>
              </a:ext>
            </a:extLst>
          </p:cNvPr>
          <p:cNvSpPr txBox="1"/>
          <p:nvPr/>
        </p:nvSpPr>
        <p:spPr>
          <a:xfrm>
            <a:off x="1799184" y="1039044"/>
            <a:ext cx="15049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Arial Black" panose="020B0A04020102020204" pitchFamily="34" charset="0"/>
              </a:rPr>
              <a:t>Данные Всероссийской переписи населения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F5C58569-8D86-487A-A8F1-F57966FDD7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144772"/>
              </p:ext>
            </p:extLst>
          </p:nvPr>
        </p:nvGraphicFramePr>
        <p:xfrm>
          <a:off x="2303240" y="895029"/>
          <a:ext cx="15337704" cy="87129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72608">
                  <a:extLst>
                    <a:ext uri="{9D8B030D-6E8A-4147-A177-3AD203B41FA5}">
                      <a16:colId xmlns:a16="http://schemas.microsoft.com/office/drawing/2014/main" val="3962713170"/>
                    </a:ext>
                  </a:extLst>
                </a:gridCol>
                <a:gridCol w="9865096">
                  <a:extLst>
                    <a:ext uri="{9D8B030D-6E8A-4147-A177-3AD203B41FA5}">
                      <a16:colId xmlns:a16="http://schemas.microsoft.com/office/drawing/2014/main" val="2973632727"/>
                    </a:ext>
                  </a:extLst>
                </a:gridCol>
              </a:tblGrid>
              <a:tr h="114900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Регион</a:t>
                      </a: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Основные народы</a:t>
                      </a:r>
                    </a:p>
                  </a:txBody>
                  <a:tcPr marL="152400" marR="152400" marT="95250" marB="95250" anchor="ctr"/>
                </a:tc>
                <a:extLst>
                  <a:ext uri="{0D108BD9-81ED-4DB2-BD59-A6C34878D82A}">
                    <a16:rowId xmlns:a16="http://schemas.microsoft.com/office/drawing/2014/main" val="2422991650"/>
                  </a:ext>
                </a:extLst>
              </a:tr>
              <a:tr h="150592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Республика Татарстан</a:t>
                      </a: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татары (53,2%), русские (39,7%), чуваши и др.</a:t>
                      </a:r>
                    </a:p>
                  </a:txBody>
                  <a:tcPr marL="152400" marR="0" marT="95250" marB="95250" anchor="ctr"/>
                </a:tc>
                <a:extLst>
                  <a:ext uri="{0D108BD9-81ED-4DB2-BD59-A6C34878D82A}">
                    <a16:rowId xmlns:a16="http://schemas.microsoft.com/office/drawing/2014/main" val="1181928414"/>
                  </a:ext>
                </a:extLst>
              </a:tr>
              <a:tr h="2095997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Республика Дагестан</a:t>
                      </a: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аварцы, даргинцы, кумыки, лезгины, лакцы, русские и др. (более 30 народов)</a:t>
                      </a:r>
                    </a:p>
                  </a:txBody>
                  <a:tcPr marL="152400" marR="0" marT="95250" marB="95250" anchor="ctr"/>
                </a:tc>
                <a:extLst>
                  <a:ext uri="{0D108BD9-81ED-4DB2-BD59-A6C34878D82A}">
                    <a16:rowId xmlns:a16="http://schemas.microsoft.com/office/drawing/2014/main" val="2394628336"/>
                  </a:ext>
                </a:extLst>
              </a:tr>
              <a:tr h="125759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Ямало-Ненецкий АО</a:t>
                      </a: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русские, украинцы, ненцы, ханты, коми и др.</a:t>
                      </a:r>
                    </a:p>
                  </a:txBody>
                  <a:tcPr marL="152400" marR="0" marT="95250" marB="95250" anchor="ctr"/>
                </a:tc>
                <a:extLst>
                  <a:ext uri="{0D108BD9-81ED-4DB2-BD59-A6C34878D82A}">
                    <a16:rowId xmlns:a16="http://schemas.microsoft.com/office/drawing/2014/main" val="2101809091"/>
                  </a:ext>
                </a:extLst>
              </a:tr>
              <a:tr h="270444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Москва</a:t>
                      </a:r>
                    </a:p>
                  </a:txBody>
                  <a:tcPr marL="0" marR="152400" marT="95250" marB="9525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3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русские, татары, украинцы, армяне, азербайджанцы, евреи, грузины и др.</a:t>
                      </a:r>
                    </a:p>
                  </a:txBody>
                  <a:tcPr marL="152400" marR="0" marT="95250" marB="95250" anchor="ctr"/>
                </a:tc>
                <a:extLst>
                  <a:ext uri="{0D108BD9-81ED-4DB2-BD59-A6C34878D82A}">
                    <a16:rowId xmlns:a16="http://schemas.microsoft.com/office/drawing/2014/main" val="307051104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CC8E54C-BE3B-4FD1-873A-E66EDBF7F4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819" y="433137"/>
            <a:ext cx="4725929" cy="39182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B503F1B-079B-4197-87AB-20B86BF547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6646" y="552622"/>
            <a:ext cx="6540985" cy="367930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4352C7D-6FE5-459D-B740-ACCCABBBEC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54" y="4526476"/>
            <a:ext cx="8934310" cy="331388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17D7420-4039-44CB-8491-F5514405A6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68536" y="5640557"/>
            <a:ext cx="7533710" cy="4237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42249" y="2058254"/>
            <a:ext cx="9421831" cy="7670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ru-RU" sz="4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Любой конфликт легче предотвратить, чем разрешить</a:t>
            </a:r>
            <a:r>
              <a:rPr lang="ru-RU" sz="48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Для этого нужно:</a:t>
            </a:r>
            <a:endParaRPr lang="ru-RU" sz="4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tabLst>
                <a:tab pos="457200" algn="l"/>
              </a:tabLst>
            </a:pPr>
            <a:r>
              <a:rPr lang="ru-RU" sz="48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Знать и уважать культуру других народов;</a:t>
            </a:r>
            <a:endParaRPr lang="ru-RU" sz="4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tabLst>
                <a:tab pos="457200" algn="l"/>
              </a:tabLst>
            </a:pPr>
            <a:r>
              <a:rPr lang="ru-RU" sz="48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Критически относиться к информации в соцсетях;</a:t>
            </a:r>
            <a:endParaRPr lang="ru-RU" sz="4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tabLst>
                <a:tab pos="457200" algn="l"/>
              </a:tabLst>
            </a:pPr>
            <a:r>
              <a:rPr lang="ru-RU" sz="48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поддаваться эмоциям и стереотипам;</a:t>
            </a:r>
            <a:endParaRPr lang="ru-RU" sz="4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ts val="5160"/>
              </a:lnSpc>
            </a:pPr>
            <a:endParaRPr dirty="0"/>
          </a:p>
        </p:txBody>
      </p:sp>
      <p:pic>
        <p:nvPicPr>
          <p:cNvPr id="10" name="Рисунок 9" descr="ChatGPT Image 24 дек. 2025 г., 22_49_3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DFD"/>
              </a:clrFrom>
              <a:clrTo>
                <a:srgbClr val="FEFDFD">
                  <a:alpha val="0"/>
                </a:srgbClr>
              </a:clrTo>
            </a:clrChange>
          </a:blip>
          <a:srcRect l="17651" t="3308" r="17651" b="3308"/>
          <a:stretch>
            <a:fillRect/>
          </a:stretch>
        </p:blipFill>
        <p:spPr>
          <a:xfrm>
            <a:off x="9632394" y="1656450"/>
            <a:ext cx="8389062" cy="807249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3959424" y="1655237"/>
            <a:ext cx="11881320" cy="5129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ru-RU" sz="40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Примерные направления (для вдохновения):</a:t>
            </a:r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00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Фестиваль национальных культур;</a:t>
            </a:r>
            <a:endParaRPr lang="ru-RU" sz="4000" dirty="0">
              <a:solidFill>
                <a:srgbClr val="0F1115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00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Неделя национальной кухни;</a:t>
            </a:r>
            <a:endParaRPr lang="ru-RU" sz="4000" dirty="0">
              <a:solidFill>
                <a:srgbClr val="0F1115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00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 чтецов «Мы одна страна»;</a:t>
            </a:r>
            <a:endParaRPr lang="ru-RU" sz="4000" dirty="0">
              <a:solidFill>
                <a:srgbClr val="0F1115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00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Выставка «Народы России»</a:t>
            </a:r>
            <a:endParaRPr lang="ru-RU" sz="4000" dirty="0">
              <a:solidFill>
                <a:srgbClr val="0F1115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00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Дискуссионный клуб «Диалог культур»;</a:t>
            </a:r>
            <a:endParaRPr lang="ru-RU" sz="4000" dirty="0">
              <a:solidFill>
                <a:srgbClr val="0F1115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00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 «История моей семьи в истории страны».</a:t>
            </a:r>
            <a:endParaRPr lang="ru-RU" sz="4000" dirty="0">
              <a:solidFill>
                <a:srgbClr val="0F1115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ts val="6599"/>
              </a:lnSpc>
              <a:spcBef>
                <a:spcPct val="0"/>
              </a:spcBef>
            </a:pPr>
            <a:endParaRPr lang="en-US" sz="5499" i="1" dirty="0">
              <a:solidFill>
                <a:srgbClr val="000000"/>
              </a:solidFill>
              <a:latin typeface="Calibri (MS) Italics"/>
              <a:ea typeface="Calibri (MS) Italics"/>
              <a:cs typeface="Calibri (MS) Italics"/>
              <a:sym typeface="Calibri (MS) Itali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285820" y="451909"/>
            <a:ext cx="15573483" cy="2676272"/>
            <a:chOff x="0" y="0"/>
            <a:chExt cx="22384010" cy="356836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384010" cy="3568362"/>
            </a:xfrm>
            <a:custGeom>
              <a:avLst/>
              <a:gdLst/>
              <a:ahLst/>
              <a:cxnLst/>
              <a:rect l="l" t="t" r="r" b="b"/>
              <a:pathLst>
                <a:path w="22384010" h="3568362">
                  <a:moveTo>
                    <a:pt x="0" y="0"/>
                  </a:moveTo>
                  <a:lnTo>
                    <a:pt x="22384010" y="0"/>
                  </a:lnTo>
                  <a:lnTo>
                    <a:pt x="22384010" y="3568362"/>
                  </a:lnTo>
                  <a:lnTo>
                    <a:pt x="0" y="3568362"/>
                  </a:lnTo>
                  <a:close/>
                </a:path>
              </a:pathLst>
            </a:custGeom>
          </p:spPr>
        </p:sp>
        <p:sp>
          <p:nvSpPr>
            <p:cNvPr id="5" name="TextBox 5"/>
            <p:cNvSpPr txBox="1"/>
            <p:nvPr/>
          </p:nvSpPr>
          <p:spPr>
            <a:xfrm>
              <a:off x="513395" y="0"/>
              <a:ext cx="21562580" cy="111432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000"/>
                </a:lnSpc>
                <a:spcBef>
                  <a:spcPct val="0"/>
                </a:spcBef>
              </a:pPr>
              <a:endParaRPr lang="en-US" sz="4800" b="1" dirty="0">
                <a:solidFill>
                  <a:srgbClr val="C00000"/>
                </a:solidFill>
                <a:latin typeface="Peace Sans"/>
                <a:ea typeface="Peace Sans"/>
                <a:cs typeface="Peace Sans"/>
                <a:sym typeface="Peace Sans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F6EEAB6-94B6-4A53-967C-4F9C037000B9}"/>
              </a:ext>
            </a:extLst>
          </p:cNvPr>
          <p:cNvSpPr txBox="1"/>
          <p:nvPr/>
        </p:nvSpPr>
        <p:spPr>
          <a:xfrm>
            <a:off x="752732" y="451909"/>
            <a:ext cx="10479500" cy="3980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ru-RU" sz="36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Правила составления </a:t>
            </a:r>
            <a:r>
              <a:rPr lang="ru-RU" sz="3600" b="1" i="1" dirty="0" err="1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sz="36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tabLst>
                <a:tab pos="457200" algn="l"/>
              </a:tabLst>
            </a:pPr>
            <a:r>
              <a:rPr lang="ru-RU" sz="36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 существительное (тема);</a:t>
            </a:r>
            <a:endParaRPr lang="ru-RU" sz="3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tabLst>
                <a:tab pos="457200" algn="l"/>
              </a:tabLst>
            </a:pPr>
            <a:r>
              <a:rPr lang="ru-RU" sz="36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прилагательных (описание);</a:t>
            </a:r>
            <a:endParaRPr lang="ru-RU" sz="3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tabLst>
                <a:tab pos="457200" algn="l"/>
              </a:tabLst>
            </a:pPr>
            <a:r>
              <a:rPr lang="ru-RU" sz="36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Три глагола (действие);</a:t>
            </a:r>
            <a:endParaRPr lang="ru-RU" sz="3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tabLst>
                <a:tab pos="457200" algn="l"/>
              </a:tabLst>
            </a:pPr>
            <a:r>
              <a:rPr lang="ru-RU" sz="36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Фраза из четырёх слов (отношение к теме);</a:t>
            </a:r>
            <a:endParaRPr lang="ru-RU" sz="3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tabLst>
                <a:tab pos="457200" algn="l"/>
              </a:tabLst>
            </a:pPr>
            <a:r>
              <a:rPr lang="ru-RU" sz="36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Синоним-ассоциация (одно слово).</a:t>
            </a:r>
            <a:endParaRPr lang="ru-RU" sz="3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58FA71-BECA-461E-9780-6472A66E5099}"/>
              </a:ext>
            </a:extLst>
          </p:cNvPr>
          <p:cNvSpPr txBox="1"/>
          <p:nvPr/>
        </p:nvSpPr>
        <p:spPr>
          <a:xfrm>
            <a:off x="5402439" y="4639213"/>
            <a:ext cx="11659586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ru-RU" sz="54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ru-RU" sz="54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br>
              <a:rPr lang="ru-RU" sz="5400" b="1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Многонациональная</a:t>
            </a:r>
            <a:r>
              <a:rPr lang="ru-RU" sz="54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великая</a:t>
            </a:r>
            <a:br>
              <a:rPr lang="ru-RU" sz="54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Объединяет, сохраняет, развивается</a:t>
            </a:r>
            <a:br>
              <a:rPr lang="ru-RU" sz="54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Сила России — в единстве народов</a:t>
            </a:r>
            <a:br>
              <a:rPr lang="ru-RU" sz="54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</a:t>
            </a:r>
            <a:endParaRPr lang="ru-RU" sz="5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4582F72-14A1-4205-8BBB-16B169AEC862}"/>
              </a:ext>
            </a:extLst>
          </p:cNvPr>
          <p:cNvSpPr txBox="1"/>
          <p:nvPr/>
        </p:nvSpPr>
        <p:spPr>
          <a:xfrm>
            <a:off x="1871192" y="1687116"/>
            <a:ext cx="13753528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44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Живут в России разные народы с давних пор.</a:t>
            </a:r>
            <a:br>
              <a:rPr lang="ru-RU" sz="44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Одним тайга по нраву, другим — степной простор.</a:t>
            </a:r>
            <a:br>
              <a:rPr lang="ru-RU" sz="44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каждого народа язык свой и наряд.</a:t>
            </a:r>
            <a:br>
              <a:rPr lang="ru-RU" sz="44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Один черкеску носит, другой надел халат.</a:t>
            </a:r>
            <a:br>
              <a:rPr lang="ru-RU" sz="44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Один рыбак с рожденья, другой — оленевод,</a:t>
            </a:r>
            <a:br>
              <a:rPr lang="ru-RU" sz="44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Один кумыс готовит, другой готовит мед.</a:t>
            </a:r>
            <a:br>
              <a:rPr lang="ru-RU" sz="44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Одним милее осень, другим милей — весна,</a:t>
            </a:r>
            <a:br>
              <a:rPr lang="ru-RU" sz="44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Родина — Россия у нас у всех одна!</a:t>
            </a:r>
            <a:endParaRPr lang="ru-RU" sz="4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  <a:spcAft>
                <a:spcPts val="800"/>
              </a:spcAft>
            </a:pPr>
            <a:r>
              <a:rPr lang="ru-RU" sz="44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 Степанов</a:t>
            </a:r>
            <a:endParaRPr lang="ru-RU" sz="4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80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373</Words>
  <Application>Microsoft Office PowerPoint</Application>
  <PresentationFormat>Произвольный</PresentationFormat>
  <Paragraphs>48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Peace Sans</vt:lpstr>
      <vt:lpstr>Times New Roman</vt:lpstr>
      <vt:lpstr>Arial Black</vt:lpstr>
      <vt:lpstr>Calibri</vt:lpstr>
      <vt:lpstr>Symbol</vt:lpstr>
      <vt:lpstr>Calibri (MS) Italics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2026 — Год единства народов России</dc:title>
  <dc:creator>User</dc:creator>
  <cp:lastModifiedBy>Пользователь</cp:lastModifiedBy>
  <cp:revision>35</cp:revision>
  <dcterms:created xsi:type="dcterms:W3CDTF">2006-08-16T00:00:00Z</dcterms:created>
  <dcterms:modified xsi:type="dcterms:W3CDTF">2026-04-01T15:16:52Z</dcterms:modified>
  <dc:identifier>DAG8X3fgiHo</dc:identifier>
</cp:coreProperties>
</file>