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2"/>
  </p:notesMasterIdLst>
  <p:sldIdLst>
    <p:sldId id="257" r:id="rId2"/>
    <p:sldId id="261" r:id="rId3"/>
    <p:sldId id="262" r:id="rId4"/>
    <p:sldId id="279" r:id="rId5"/>
    <p:sldId id="287" r:id="rId6"/>
    <p:sldId id="284" r:id="rId7"/>
    <p:sldId id="256" r:id="rId8"/>
    <p:sldId id="281" r:id="rId9"/>
    <p:sldId id="285" r:id="rId10"/>
    <p:sldId id="286" r:id="rId11"/>
    <p:sldId id="270" r:id="rId12"/>
    <p:sldId id="273" r:id="rId13"/>
    <p:sldId id="282" r:id="rId14"/>
    <p:sldId id="290" r:id="rId15"/>
    <p:sldId id="291" r:id="rId16"/>
    <p:sldId id="272" r:id="rId17"/>
    <p:sldId id="260" r:id="rId18"/>
    <p:sldId id="271" r:id="rId19"/>
    <p:sldId id="288" r:id="rId20"/>
    <p:sldId id="289" r:id="rId2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8DB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14" d="100"/>
          <a:sy n="114" d="100"/>
        </p:scale>
        <p:origin x="-1470" y="-3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image" Target="../media/image4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image" Target="../media/image6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image" Target="../media/image10.wmf"/><Relationship Id="rId1" Type="http://schemas.openxmlformats.org/officeDocument/2006/relationships/image" Target="../media/image9.wmf"/><Relationship Id="rId4" Type="http://schemas.openxmlformats.org/officeDocument/2006/relationships/image" Target="../media/image12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0FE416C0-D09A-4A6C-9FDA-373129A0CFA4}" type="datetimeFigureOut">
              <a:rPr lang="ru-RU"/>
              <a:pPr>
                <a:defRPr/>
              </a:pPr>
              <a:t>04.08.2022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D1AF3AF1-0EAE-4330-B54C-6EAFFDC1F87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842021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Триггер – эффект исчезновение на зеленый прямоугольник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03980F-8390-4092-BFB6-402BB8E84A00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 useBgFill="1">
        <p:nvSpPr>
          <p:cNvPr id="5" name="Скругленный прямоугольник 10"/>
          <p:cNvSpPr/>
          <p:nvPr/>
        </p:nvSpPr>
        <p:spPr>
          <a:xfrm>
            <a:off x="65088" y="69850"/>
            <a:ext cx="9013825" cy="6691313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ик 11"/>
          <p:cNvSpPr/>
          <p:nvPr/>
        </p:nvSpPr>
        <p:spPr>
          <a:xfrm>
            <a:off x="63500" y="1449388"/>
            <a:ext cx="9020175" cy="1527175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Прямоугольник 12"/>
          <p:cNvSpPr/>
          <p:nvPr/>
        </p:nvSpPr>
        <p:spPr>
          <a:xfrm>
            <a:off x="63500" y="1397000"/>
            <a:ext cx="9020175" cy="12065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Прямоугольник 14"/>
          <p:cNvSpPr/>
          <p:nvPr/>
        </p:nvSpPr>
        <p:spPr>
          <a:xfrm>
            <a:off x="63500" y="2976563"/>
            <a:ext cx="9020175" cy="111125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1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E628F5-0A0A-4E30-9CD9-B874ED62CAC8}" type="datetimeFigureOut">
              <a:rPr lang="ru-RU"/>
              <a:pPr>
                <a:defRPr/>
              </a:pPr>
              <a:t>04.08.2022</a:t>
            </a:fld>
            <a:endParaRPr lang="ru-RU"/>
          </a:p>
        </p:txBody>
      </p:sp>
      <p:sp>
        <p:nvSpPr>
          <p:cNvPr id="12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A3E6FDE6-58DC-431B-98FA-D88570FE2FF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C29E2C-3D64-4E0F-B0A2-0F291654CF51}" type="datetimeFigureOut">
              <a:rPr lang="ru-RU"/>
              <a:pPr>
                <a:defRPr/>
              </a:pPr>
              <a:t>04.08.2022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68757F-BF4E-4CB5-B68A-AC56389D289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8E04ED-AFD1-4044-9F4D-033EB4F1B7A2}" type="datetimeFigureOut">
              <a:rPr lang="ru-RU"/>
              <a:pPr>
                <a:defRPr/>
              </a:pPr>
              <a:t>04.08.2022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D3DD3E-F7E0-4F10-B427-66FAABF209F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D42E2C-C4FF-4541-93DD-266A6F4383FD}" type="datetimeFigureOut">
              <a:rPr lang="ru-RU"/>
              <a:pPr>
                <a:defRPr/>
              </a:pPr>
              <a:t>04.08.2022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ADD775-3909-499A-8C59-159FF49F88C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 useBgFill="1">
        <p:nvSpPr>
          <p:cNvPr id="5" name="Скругленный прямоугольник 10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ик 11"/>
          <p:cNvSpPr/>
          <p:nvPr/>
        </p:nvSpPr>
        <p:spPr>
          <a:xfrm flipV="1">
            <a:off x="69850" y="2376488"/>
            <a:ext cx="9013825" cy="92075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Прямоугольник 12"/>
          <p:cNvSpPr/>
          <p:nvPr/>
        </p:nvSpPr>
        <p:spPr>
          <a:xfrm>
            <a:off x="69850" y="2341563"/>
            <a:ext cx="9013825" cy="46037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Прямоугольник 14"/>
          <p:cNvSpPr/>
          <p:nvPr/>
        </p:nvSpPr>
        <p:spPr>
          <a:xfrm>
            <a:off x="68263" y="2468563"/>
            <a:ext cx="9015412" cy="4603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/>
          <a:lstStyle>
            <a:lvl1pPr algn="l">
              <a:buNone/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53C29B-092D-4881-BD5F-E18A4370E649}" type="datetimeFigureOut">
              <a:rPr lang="ru-RU"/>
              <a:pPr>
                <a:defRPr/>
              </a:pPr>
              <a:t>04.08.2022</a:t>
            </a:fld>
            <a:endParaRPr lang="ru-RU"/>
          </a:p>
        </p:txBody>
      </p:sp>
      <p:sp>
        <p:nvSpPr>
          <p:cNvPr id="10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46050" y="6208713"/>
            <a:ext cx="4572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4865FE-5D77-4FEB-9EAD-5D3B725B0C0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012582-C2A0-4D52-AC45-9B0E74E12AAC}" type="datetimeFigureOut">
              <a:rPr lang="ru-RU"/>
              <a:pPr>
                <a:defRPr/>
              </a:pPr>
              <a:t>04.08.2022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9598DE-3252-40EF-95D8-E82D2F61741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anchor="b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anchor="b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Содержимое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340789-2CFB-4C74-946C-2BACBEECCEAA}" type="datetimeFigureOut">
              <a:rPr lang="ru-RU"/>
              <a:pPr>
                <a:defRPr/>
              </a:pPr>
              <a:t>04.08.2022</a:t>
            </a:fld>
            <a:endParaRPr lang="ru-RU"/>
          </a:p>
        </p:txBody>
      </p:sp>
      <p:sp>
        <p:nvSpPr>
          <p:cNvPr id="8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A3FF44-9DA2-45A4-BCF6-76C07774626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3B81B5-5B6A-449D-B6A1-4AAB07853904}" type="datetimeFigureOut">
              <a:rPr lang="ru-RU"/>
              <a:pPr>
                <a:defRPr/>
              </a:pPr>
              <a:t>04.08.2022</a:t>
            </a:fld>
            <a:endParaRPr lang="ru-RU"/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48EC91-998D-47C7-B6EE-EBF9B9830BD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B8BE21-4ACC-4C2A-B15A-7D69D8FAC0D8}" type="datetimeFigureOut">
              <a:rPr lang="ru-RU"/>
              <a:pPr>
                <a:defRPr/>
              </a:pPr>
              <a:t>04.08.2022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92A518-7F9A-4B59-B80F-300656F917C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 useBgFill="1">
        <p:nvSpPr>
          <p:cNvPr id="6" name="Скругленный прямоугольник 10"/>
          <p:cNvSpPr/>
          <p:nvPr/>
        </p:nvSpPr>
        <p:spPr>
          <a:xfrm>
            <a:off x="63500" y="69850"/>
            <a:ext cx="9013825" cy="6692900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/>
          <a:lstStyle>
            <a:lvl1pPr algn="l">
              <a:buNone/>
              <a:defRPr sz="40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0605D9-E523-4040-B9CF-7CF48B4ABD31}" type="datetimeFigureOut">
              <a:rPr lang="ru-RU"/>
              <a:pPr>
                <a:defRPr/>
              </a:pPr>
              <a:t>04.08.2022</a:t>
            </a:fld>
            <a:endParaRPr lang="ru-RU"/>
          </a:p>
        </p:txBody>
      </p:sp>
      <p:sp>
        <p:nvSpPr>
          <p:cNvPr id="8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0F9F0D-65AF-4E7A-8B14-1146A79F53E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9"/>
          <p:cNvSpPr/>
          <p:nvPr/>
        </p:nvSpPr>
        <p:spPr>
          <a:xfrm flipV="1">
            <a:off x="68263" y="4683125"/>
            <a:ext cx="9007475" cy="92075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ик 10"/>
          <p:cNvSpPr/>
          <p:nvPr/>
        </p:nvSpPr>
        <p:spPr>
          <a:xfrm>
            <a:off x="68263" y="4649788"/>
            <a:ext cx="9007475" cy="46037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Прямоугольник 11"/>
          <p:cNvSpPr/>
          <p:nvPr/>
        </p:nvSpPr>
        <p:spPr>
          <a:xfrm>
            <a:off x="68263" y="4773613"/>
            <a:ext cx="9007475" cy="47625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8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29EAE9-85EB-4DEC-A2D2-69C7F0054F3B}" type="datetimeFigureOut">
              <a:rPr lang="ru-RU"/>
              <a:pPr>
                <a:defRPr/>
              </a:pPr>
              <a:t>04.08.2022</a:t>
            </a:fld>
            <a:endParaRPr lang="ru-RU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46050" y="6208713"/>
            <a:ext cx="4572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C1F7A2-DFD2-4EBA-B1E7-CAC5D8BEE71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98DBE4"/>
            </a:gs>
            <a:gs pos="50000">
              <a:schemeClr val="bg1">
                <a:shade val="80000"/>
                <a:satMod val="155000"/>
              </a:schemeClr>
            </a:gs>
            <a:gs pos="100000">
              <a:schemeClr val="bg1">
                <a:tint val="95000"/>
                <a:satMod val="20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 useBgFill="1">
        <p:nvSpPr>
          <p:cNvPr id="8" name="Скругленный прямоугольник 7"/>
          <p:cNvSpPr/>
          <p:nvPr/>
        </p:nvSpPr>
        <p:spPr>
          <a:xfrm>
            <a:off x="63500" y="69850"/>
            <a:ext cx="9013825" cy="6692900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28" name="Заголовок 21"/>
          <p:cNvSpPr>
            <a:spLocks noGrp="1"/>
          </p:cNvSpPr>
          <p:nvPr>
            <p:ph type="title"/>
          </p:nvPr>
        </p:nvSpPr>
        <p:spPr bwMode="auto">
          <a:xfrm>
            <a:off x="914400" y="274638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9144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  <a:endParaRPr lang="en-US" altLang="ru-RU" smtClean="0"/>
          </a:p>
        </p:txBody>
      </p:sp>
      <p:sp>
        <p:nvSpPr>
          <p:cNvPr id="1029" name="Текст 12"/>
          <p:cNvSpPr>
            <a:spLocks noGrp="1"/>
          </p:cNvSpPr>
          <p:nvPr>
            <p:ph type="body" idx="1"/>
          </p:nvPr>
        </p:nvSpPr>
        <p:spPr bwMode="auto">
          <a:xfrm>
            <a:off x="914400" y="1447800"/>
            <a:ext cx="77724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40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fld id="{9C91B40B-BB8A-4E56-934B-893976497F8A}" type="datetimeFigureOut">
              <a:rPr lang="ru-RU"/>
              <a:pPr>
                <a:defRPr/>
              </a:pPr>
              <a:t>04.08.2022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fontAlgn="auto" latinLnBrk="0" hangingPunct="1">
              <a:spcBef>
                <a:spcPts val="0"/>
              </a:spcBef>
              <a:spcAft>
                <a:spcPts val="0"/>
              </a:spcAft>
              <a:defRPr kumimoji="0" sz="140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46050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fld id="{EA14CE59-B591-46C1-B97B-EAA89E2EC5B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3" r:id="rId1"/>
    <p:sldLayoutId id="2147483766" r:id="rId2"/>
    <p:sldLayoutId id="2147483774" r:id="rId3"/>
    <p:sldLayoutId id="2147483767" r:id="rId4"/>
    <p:sldLayoutId id="2147483768" r:id="rId5"/>
    <p:sldLayoutId id="2147483769" r:id="rId6"/>
    <p:sldLayoutId id="2147483770" r:id="rId7"/>
    <p:sldLayoutId id="2147483775" r:id="rId8"/>
    <p:sldLayoutId id="2147483776" r:id="rId9"/>
    <p:sldLayoutId id="2147483771" r:id="rId10"/>
    <p:sldLayoutId id="2147483772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ts val="575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indent="-228600" algn="l" rtl="0" eaLnBrk="0" fontAlgn="base" hangingPunct="0">
        <a:spcBef>
          <a:spcPts val="375"/>
        </a:spcBef>
        <a:spcAft>
          <a:spcPct val="0"/>
        </a:spcAft>
        <a:buClr>
          <a:schemeClr val="accent2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325" indent="-228600" algn="l" rtl="0" eaLnBrk="0" fontAlgn="base" hangingPunct="0">
        <a:spcBef>
          <a:spcPts val="375"/>
        </a:spcBef>
        <a:spcAft>
          <a:spcPct val="0"/>
        </a:spcAft>
        <a:buClr>
          <a:srgbClr val="B2C1DB"/>
        </a:buClr>
        <a:buSzPct val="8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228600" algn="l" rtl="0" eaLnBrk="0" fontAlgn="base" hangingPunct="0">
        <a:spcBef>
          <a:spcPts val="375"/>
        </a:spcBef>
        <a:spcAft>
          <a:spcPct val="0"/>
        </a:spcAft>
        <a:buClr>
          <a:srgbClr val="9BBB59"/>
        </a:buClr>
        <a:buSzPct val="80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0" fontAlgn="base" hangingPunct="0">
        <a:spcBef>
          <a:spcPts val="375"/>
        </a:spcBef>
        <a:spcAft>
          <a:spcPct val="0"/>
        </a:spcAft>
        <a:buClr>
          <a:srgbClr val="9BBB59"/>
        </a:buClr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8.wm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" Target="slide12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.bin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10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7.bin"/><Relationship Id="rId11" Type="http://schemas.openxmlformats.org/officeDocument/2006/relationships/image" Target="../media/image12.wmf"/><Relationship Id="rId5" Type="http://schemas.openxmlformats.org/officeDocument/2006/relationships/image" Target="../media/image9.wmf"/><Relationship Id="rId10" Type="http://schemas.openxmlformats.org/officeDocument/2006/relationships/oleObject" Target="../embeddings/oleObject9.bin"/><Relationship Id="rId4" Type="http://schemas.openxmlformats.org/officeDocument/2006/relationships/oleObject" Target="../embeddings/oleObject6.bin"/><Relationship Id="rId9" Type="http://schemas.openxmlformats.org/officeDocument/2006/relationships/image" Target="../media/image11.w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5" Type="http://schemas.openxmlformats.org/officeDocument/2006/relationships/slide" Target="slide16.xml"/><Relationship Id="rId4" Type="http://schemas.openxmlformats.org/officeDocument/2006/relationships/image" Target="../media/image13.wmf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" Target="slide19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://works.fio.ru/samara/r5/diofant.html" TargetMode="Externa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5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4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7.wmf"/><Relationship Id="rId5" Type="http://schemas.openxmlformats.org/officeDocument/2006/relationships/oleObject" Target="../embeddings/oleObject4.bin"/><Relationship Id="rId4" Type="http://schemas.openxmlformats.org/officeDocument/2006/relationships/image" Target="../media/image6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179388" y="260350"/>
            <a:ext cx="3892550" cy="5865813"/>
          </a:xfrm>
        </p:spPr>
        <p:txBody>
          <a:bodyPr>
            <a:normAutofit fontScale="92500" lnSpcReduction="10000"/>
          </a:bodyPr>
          <a:lstStyle/>
          <a:p>
            <a:pPr marL="274320" indent="-274320"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</a:p>
          <a:p>
            <a:pPr marL="274320" indent="-274320"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None/>
              <a:defRPr/>
            </a:pP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74320" indent="-274320"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ru-RU" sz="4000" b="1" dirty="0" smtClean="0">
                <a:solidFill>
                  <a:srgbClr val="FF0000"/>
                </a:solidFill>
                <a:latin typeface="Monotype Corsiva" pitchFamily="66" charset="0"/>
                <a:cs typeface="Times New Roman" pitchFamily="18" charset="0"/>
              </a:rPr>
              <a:t>«Математика - гимнастика ума»</a:t>
            </a:r>
          </a:p>
          <a:p>
            <a:pPr marL="274320" indent="-274320"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None/>
              <a:defRPr/>
            </a:pP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74320" indent="-274320"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None/>
              <a:defRPr/>
            </a:pPr>
            <a:endParaRPr lang="ru-RU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74320" indent="-274320"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None/>
              <a:defRPr/>
            </a:pP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74320" indent="-274320"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None/>
              <a:defRPr/>
            </a:pPr>
            <a:endParaRPr lang="ru-RU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74320" indent="-274320"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None/>
              <a:defRPr/>
            </a:pP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74320" indent="-274320"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None/>
              <a:defRPr/>
            </a:pPr>
            <a:endParaRPr lang="ru-RU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74320" indent="-274320"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Александр Васильевич Суворов (1730-1800), русский полководец, не потерпевший ни одного поражения, 18 век.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1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140200" y="333375"/>
            <a:ext cx="4732338" cy="5964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Объект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07079522"/>
              </p:ext>
            </p:extLst>
          </p:nvPr>
        </p:nvGraphicFramePr>
        <p:xfrm>
          <a:off x="2411760" y="1670913"/>
          <a:ext cx="4640262" cy="4672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28" name="Equation" r:id="rId3" imgW="1841400" imgH="1854000" progId="Equation.DSMT4">
                  <p:embed/>
                </p:oleObj>
              </mc:Choice>
              <mc:Fallback>
                <p:oleObj name="Equation" r:id="rId3" imgW="1841400" imgH="18540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411760" y="1670913"/>
                        <a:ext cx="4640262" cy="46720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283284" y="332656"/>
            <a:ext cx="839317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sz="2800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Определите </a:t>
            </a:r>
            <a:r>
              <a:rPr lang="ru-RU" sz="2800" b="1" i="1" u="sng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верно</a:t>
            </a:r>
            <a:r>
              <a:rPr lang="ru-RU" sz="2800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составленное уравнение по условиям данной задачи:</a:t>
            </a:r>
            <a:endParaRPr lang="ru-RU" sz="2800" i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403648" y="980728"/>
            <a:ext cx="648072" cy="53942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50000"/>
              </a:lnSpc>
            </a:pPr>
            <a:r>
              <a:rPr lang="en-US" sz="36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36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250000"/>
              </a:lnSpc>
            </a:pPr>
            <a:r>
              <a:rPr lang="ru-RU" sz="36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</a:p>
          <a:p>
            <a:pPr>
              <a:lnSpc>
                <a:spcPct val="250000"/>
              </a:lnSpc>
            </a:pPr>
            <a:r>
              <a:rPr lang="ru-RU" sz="36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</a:p>
          <a:p>
            <a:pPr>
              <a:lnSpc>
                <a:spcPct val="250000"/>
              </a:lnSpc>
            </a:pPr>
            <a:r>
              <a:rPr lang="ru-RU" sz="36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</a:t>
            </a:r>
            <a:endParaRPr lang="en-US" sz="3600" b="1" i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94062" y="3717032"/>
            <a:ext cx="648072" cy="12392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50000"/>
              </a:lnSpc>
            </a:pPr>
            <a:r>
              <a:rPr lang="ru-RU" sz="36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</a:p>
        </p:txBody>
      </p:sp>
    </p:spTree>
    <p:extLst>
      <p:ext uri="{BB962C8B-B14F-4D97-AF65-F5344CB8AC3E}">
        <p14:creationId xmlns:p14="http://schemas.microsoft.com/office/powerpoint/2010/main" val="3127046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850" y="274638"/>
            <a:ext cx="8362950" cy="1066800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Квадратное уравнение как математическая</a:t>
            </a:r>
            <a:br>
              <a:rPr lang="ru-RU" sz="3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модель текстовой задачи.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339" name="Содержимое 2"/>
          <p:cNvSpPr>
            <a:spLocks noGrp="1"/>
          </p:cNvSpPr>
          <p:nvPr>
            <p:ph sz="quarter" idx="1"/>
          </p:nvPr>
        </p:nvSpPr>
        <p:spPr>
          <a:xfrm>
            <a:off x="395288" y="1484313"/>
            <a:ext cx="8291512" cy="4535487"/>
          </a:xfrm>
        </p:spPr>
        <p:txBody>
          <a:bodyPr/>
          <a:lstStyle/>
          <a:p>
            <a:pPr algn="ctr" eaLnBrk="1" hangingPunct="1">
              <a:buFont typeface="Wingdings 2" pitchFamily="18" charset="2"/>
              <a:buNone/>
            </a:pPr>
            <a:r>
              <a:rPr lang="ru-RU" altLang="ru-RU" b="1" dirty="0" smtClean="0">
                <a:latin typeface="Times New Roman" pitchFamily="18" charset="0"/>
                <a:cs typeface="Times New Roman" pitchFamily="18" charset="0"/>
              </a:rPr>
              <a:t>Выделим этапы решения задачи алгебраическим методом:</a:t>
            </a:r>
          </a:p>
          <a:p>
            <a:pPr eaLnBrk="1" hangingPunct="1"/>
            <a:r>
              <a:rPr lang="ru-RU" altLang="ru-RU" dirty="0" smtClean="0">
                <a:latin typeface="Times New Roman" pitchFamily="18" charset="0"/>
                <a:cs typeface="Times New Roman" pitchFamily="18" charset="0"/>
              </a:rPr>
              <a:t>1. Анализ условия задачи и его схематическая запись.</a:t>
            </a:r>
          </a:p>
          <a:p>
            <a:pPr eaLnBrk="1" hangingPunct="1"/>
            <a:r>
              <a:rPr lang="ru-RU" altLang="ru-RU" dirty="0" smtClean="0">
                <a:latin typeface="Times New Roman" pitchFamily="18" charset="0"/>
                <a:cs typeface="Times New Roman" pitchFamily="18" charset="0"/>
              </a:rPr>
              <a:t>2. Перевод естественной ситуации на математический язык (построение математической модели текстовой задачи</a:t>
            </a:r>
            <a:r>
              <a:rPr lang="ru-RU" altLang="ru-RU" b="1" i="1" dirty="0">
                <a:latin typeface="Times New Roman" pitchFamily="18" charset="0"/>
                <a:cs typeface="Times New Roman" pitchFamily="18" charset="0"/>
              </a:rPr>
              <a:t>(уравнение</a:t>
            </a:r>
            <a:r>
              <a:rPr lang="ru-RU" altLang="ru-RU" b="1" i="1" dirty="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ru-RU" altLang="ru-RU" dirty="0" smtClean="0">
                <a:latin typeface="Times New Roman" pitchFamily="18" charset="0"/>
                <a:cs typeface="Times New Roman" pitchFamily="18" charset="0"/>
              </a:rPr>
              <a:t>).</a:t>
            </a:r>
          </a:p>
          <a:p>
            <a:pPr eaLnBrk="1" hangingPunct="1"/>
            <a:r>
              <a:rPr lang="ru-RU" altLang="ru-RU" dirty="0" smtClean="0">
                <a:latin typeface="Times New Roman" pitchFamily="18" charset="0"/>
                <a:cs typeface="Times New Roman" pitchFamily="18" charset="0"/>
              </a:rPr>
              <a:t> 3. Решение уравнения, полученного при построении математической модели.</a:t>
            </a:r>
          </a:p>
          <a:p>
            <a:pPr eaLnBrk="1" hangingPunct="1"/>
            <a:r>
              <a:rPr lang="ru-RU" altLang="ru-RU" dirty="0" smtClean="0">
                <a:latin typeface="Times New Roman" pitchFamily="18" charset="0"/>
                <a:cs typeface="Times New Roman" pitchFamily="18" charset="0"/>
              </a:rPr>
              <a:t>4. Интерпретация полученного решения.</a:t>
            </a:r>
          </a:p>
          <a:p>
            <a:pPr eaLnBrk="1" hangingPunct="1">
              <a:buFont typeface="Wingdings 2" pitchFamily="18" charset="2"/>
              <a:buNone/>
            </a:pPr>
            <a:endParaRPr lang="ru-RU" altLang="ru-RU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8100392" y="6021288"/>
            <a:ext cx="720080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4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43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Прямоугольник 17"/>
          <p:cNvSpPr/>
          <p:nvPr/>
        </p:nvSpPr>
        <p:spPr>
          <a:xfrm>
            <a:off x="714348" y="785794"/>
            <a:ext cx="2786082" cy="500066"/>
          </a:xfrm>
          <a:prstGeom prst="rect">
            <a:avLst/>
          </a:prstGeom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3786182" y="357166"/>
            <a:ext cx="4429156" cy="500066"/>
          </a:xfrm>
          <a:prstGeom prst="rect">
            <a:avLst/>
          </a:prstGeom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642910" y="1643050"/>
            <a:ext cx="1214446" cy="500066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6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6">
                  <a:lumMod val="60000"/>
                  <a:lumOff val="40000"/>
                  <a:tint val="23500"/>
                  <a:satMod val="160000"/>
                </a:schemeClr>
              </a:gs>
            </a:gsLst>
            <a:lin ang="0" scaled="1"/>
            <a:tileRect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2857488" y="1285860"/>
            <a:ext cx="5572164" cy="428628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6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6">
                  <a:lumMod val="60000"/>
                  <a:lumOff val="40000"/>
                  <a:tint val="23500"/>
                  <a:satMod val="160000"/>
                </a:schemeClr>
              </a:gs>
            </a:gsLst>
            <a:lin ang="0" scaled="1"/>
            <a:tileRect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3643306" y="785794"/>
            <a:ext cx="5072098" cy="428628"/>
          </a:xfrm>
          <a:prstGeom prst="rect">
            <a:avLst/>
          </a:prstGeom>
          <a:gradFill flip="none" rotWithShape="1">
            <a:gsLst>
              <a:gs pos="0">
                <a:srgbClr val="FF0000">
                  <a:tint val="66000"/>
                  <a:satMod val="160000"/>
                </a:srgbClr>
              </a:gs>
              <a:gs pos="50000">
                <a:srgbClr val="FF0000">
                  <a:tint val="44500"/>
                  <a:satMod val="160000"/>
                </a:srgbClr>
              </a:gs>
              <a:gs pos="100000">
                <a:srgbClr val="FF0000">
                  <a:tint val="23500"/>
                  <a:satMod val="160000"/>
                </a:srgbClr>
              </a:gs>
            </a:gsLst>
            <a:lin ang="16200000" scaled="1"/>
            <a:tileRect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571472" y="357166"/>
            <a:ext cx="3143272" cy="357190"/>
          </a:xfrm>
          <a:prstGeom prst="rect">
            <a:avLst/>
          </a:prstGeom>
          <a:solidFill>
            <a:srgbClr val="FFFF00">
              <a:alpha val="38824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7454198"/>
              </p:ext>
            </p:extLst>
          </p:nvPr>
        </p:nvGraphicFramePr>
        <p:xfrm>
          <a:off x="357158" y="2285992"/>
          <a:ext cx="8001058" cy="2895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48433"/>
                <a:gridCol w="2074347"/>
                <a:gridCol w="1926180"/>
                <a:gridCol w="1852098"/>
              </a:tblGrid>
              <a:tr h="479317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u="sng" dirty="0" smtClean="0">
                          <a:solidFill>
                            <a:srgbClr val="0070C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S </a:t>
                      </a:r>
                      <a:endParaRPr lang="ru-RU" sz="2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u="sng" dirty="0" smtClean="0">
                          <a:solidFill>
                            <a:srgbClr val="0070C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V</a:t>
                      </a:r>
                      <a:r>
                        <a:rPr lang="ru-RU" sz="2800" u="sng" dirty="0" smtClean="0">
                          <a:solidFill>
                            <a:srgbClr val="0070C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sz="2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u="none" dirty="0" smtClean="0">
                          <a:solidFill>
                            <a:srgbClr val="0070C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t</a:t>
                      </a:r>
                      <a:endParaRPr lang="ru-RU" sz="2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827315"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Товарный поезд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mtClean="0"/>
                    </a:p>
                    <a:p>
                      <a:endParaRPr lang="ru-RU" smtClean="0"/>
                    </a:p>
                    <a:p>
                      <a:endParaRPr lang="ru-RU" smtClean="0"/>
                    </a:p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79317"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Скорый поезд</a:t>
                      </a:r>
                    </a:p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3143240" y="3071810"/>
            <a:ext cx="117532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400км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143240" y="4214818"/>
            <a:ext cx="117532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400км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143504" y="2928934"/>
            <a:ext cx="117051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dirty="0" err="1" smtClean="0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 км/ч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714876" y="4071942"/>
            <a:ext cx="188545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(х+20)км/ч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7410" name="Object 2"/>
          <p:cNvGraphicFramePr>
            <a:graphicFrameLocks noChangeAspect="1"/>
          </p:cNvGraphicFramePr>
          <p:nvPr/>
        </p:nvGraphicFramePr>
        <p:xfrm>
          <a:off x="6858016" y="2857496"/>
          <a:ext cx="1212850" cy="1214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98" name="Формула" r:id="rId4" imgW="393480" imgH="393480" progId="Equation.3">
                  <p:embed/>
                </p:oleObj>
              </mc:Choice>
              <mc:Fallback>
                <p:oleObj name="Формула" r:id="rId4" imgW="39348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8016" y="2857496"/>
                        <a:ext cx="1212850" cy="12144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411" name="Object 3"/>
          <p:cNvGraphicFramePr>
            <a:graphicFrameLocks noChangeAspect="1"/>
          </p:cNvGraphicFramePr>
          <p:nvPr/>
        </p:nvGraphicFramePr>
        <p:xfrm>
          <a:off x="6643688" y="4000500"/>
          <a:ext cx="1643062" cy="1214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99" name="Формула" r:id="rId6" imgW="533160" imgH="393480" progId="Equation.3">
                  <p:embed/>
                </p:oleObj>
              </mc:Choice>
              <mc:Fallback>
                <p:oleObj name="Формула" r:id="rId6" imgW="53316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43688" y="4000500"/>
                        <a:ext cx="1643062" cy="12144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412" name="Object 4"/>
          <p:cNvGraphicFramePr>
            <a:graphicFrameLocks noChangeAspect="1"/>
          </p:cNvGraphicFramePr>
          <p:nvPr/>
        </p:nvGraphicFramePr>
        <p:xfrm>
          <a:off x="4000496" y="5286388"/>
          <a:ext cx="857256" cy="11092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00" name="Формула" r:id="rId8" imgW="304560" imgH="393480" progId="Equation.3">
                  <p:embed/>
                </p:oleObj>
              </mc:Choice>
              <mc:Fallback>
                <p:oleObj name="Формула" r:id="rId8" imgW="30456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00496" y="5286388"/>
                        <a:ext cx="857256" cy="110922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357158" y="5500702"/>
            <a:ext cx="335264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Составим уравнение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7413" name="Object 5"/>
          <p:cNvGraphicFramePr>
            <a:graphicFrameLocks noChangeAspect="1"/>
          </p:cNvGraphicFramePr>
          <p:nvPr/>
        </p:nvGraphicFramePr>
        <p:xfrm>
          <a:off x="5357818" y="5214950"/>
          <a:ext cx="1370013" cy="1214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01" name="Формула" r:id="rId10" imgW="444240" imgH="393480" progId="Equation.3">
                  <p:embed/>
                </p:oleObj>
              </mc:Choice>
              <mc:Fallback>
                <p:oleObj name="Формула" r:id="rId10" imgW="44424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57818" y="5214950"/>
                        <a:ext cx="1370013" cy="12144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TextBox 21"/>
          <p:cNvSpPr txBox="1"/>
          <p:nvPr/>
        </p:nvSpPr>
        <p:spPr>
          <a:xfrm>
            <a:off x="4929190" y="5500702"/>
            <a:ext cx="32573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/>
              <a:t>-</a:t>
            </a:r>
            <a:endParaRPr lang="ru-RU" sz="3600" dirty="0"/>
          </a:p>
        </p:txBody>
      </p:sp>
      <p:sp>
        <p:nvSpPr>
          <p:cNvPr id="23" name="TextBox 22"/>
          <p:cNvSpPr txBox="1"/>
          <p:nvPr/>
        </p:nvSpPr>
        <p:spPr>
          <a:xfrm>
            <a:off x="6786578" y="5643578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=</a:t>
            </a:r>
            <a:endParaRPr lang="ru-RU" dirty="0"/>
          </a:p>
        </p:txBody>
      </p:sp>
      <p:sp>
        <p:nvSpPr>
          <p:cNvPr id="24" name="TextBox 23"/>
          <p:cNvSpPr txBox="1"/>
          <p:nvPr/>
        </p:nvSpPr>
        <p:spPr>
          <a:xfrm>
            <a:off x="7072330" y="5572140"/>
            <a:ext cx="3674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1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3857620" y="5286388"/>
            <a:ext cx="3857652" cy="1071570"/>
          </a:xfrm>
          <a:prstGeom prst="rect">
            <a:avLst/>
          </a:prstGeom>
          <a:solidFill>
            <a:srgbClr val="B4DE86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 час быстрее</a:t>
            </a:r>
          </a:p>
          <a:p>
            <a:pPr algn="ctr"/>
            <a:r>
              <a:rPr lang="ru-RU" sz="2800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разность</a:t>
            </a:r>
            <a:endParaRPr lang="ru-RU" sz="2800" i="1" dirty="0">
              <a:solidFill>
                <a:srgbClr val="C00000"/>
              </a:solidFill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3714744" y="5214950"/>
            <a:ext cx="4357718" cy="11430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Oval 14"/>
          <p:cNvSpPr>
            <a:spLocks noChangeArrowheads="1"/>
          </p:cNvSpPr>
          <p:nvPr/>
        </p:nvSpPr>
        <p:spPr bwMode="auto">
          <a:xfrm>
            <a:off x="8215338" y="3786190"/>
            <a:ext cx="500066" cy="357190"/>
          </a:xfrm>
          <a:prstGeom prst="ellipse">
            <a:avLst/>
          </a:prstGeom>
          <a:gradFill rotWithShape="1">
            <a:gsLst>
              <a:gs pos="0">
                <a:srgbClr val="FFFF66"/>
              </a:gs>
              <a:gs pos="50000">
                <a:schemeClr val="bg1"/>
              </a:gs>
              <a:gs pos="100000">
                <a:srgbClr val="FFFF66"/>
              </a:gs>
            </a:gsLst>
            <a:lin ang="18900000" scaled="1"/>
          </a:gradFill>
          <a:ln w="9525">
            <a:round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FF66"/>
            </a:extrusionClr>
          </a:sp3d>
        </p:spPr>
        <p:txBody>
          <a:bodyPr wrap="none" anchor="ctr">
            <a:flatTx/>
          </a:bodyPr>
          <a:lstStyle/>
          <a:p>
            <a:pPr algn="ctr"/>
            <a:r>
              <a:rPr lang="en-US" sz="8800" dirty="0">
                <a:solidFill>
                  <a:srgbClr val="FF0000"/>
                </a:solidFill>
              </a:rPr>
              <a:t>&gt;</a:t>
            </a:r>
            <a:endParaRPr lang="ru-RU" sz="8800" dirty="0">
              <a:solidFill>
                <a:srgbClr val="FF0000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2143108" y="1785926"/>
            <a:ext cx="672344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Пусть </a:t>
            </a:r>
            <a:r>
              <a:rPr lang="ru-RU" sz="2800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 км/ч скорость товарного поезда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Text Box 214"/>
          <p:cNvSpPr txBox="1">
            <a:spLocks noChangeArrowheads="1"/>
          </p:cNvSpPr>
          <p:nvPr/>
        </p:nvSpPr>
        <p:spPr bwMode="auto">
          <a:xfrm>
            <a:off x="2000232" y="1428736"/>
            <a:ext cx="5786478" cy="523220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chemeClr val="bg1"/>
              </a:gs>
              <a:gs pos="100000">
                <a:schemeClr val="accent1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ru-RU" sz="2400" b="1" i="1" dirty="0">
                <a:solidFill>
                  <a:srgbClr val="0033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Искомую величину обозначим за</a:t>
            </a:r>
            <a:r>
              <a:rPr lang="ru-RU" sz="2400" b="1" dirty="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sz="2800" b="1" i="1" dirty="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x</a:t>
            </a:r>
            <a:endParaRPr lang="ru-RU" sz="2800" i="1" dirty="0">
              <a:latin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00034" y="184358"/>
            <a:ext cx="828680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Расстояние в 400 км скорый поезд прошел на час 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быстрее товарного.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Какова скорость товарного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поезда, 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если скорость товарного поезда на 20км/ч меньше скорого?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2894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5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  <p:bldLst>
      <p:bldP spid="18" grpId="0" animBg="1"/>
      <p:bldP spid="17" grpId="0" animBg="1"/>
      <p:bldP spid="13" grpId="0" animBg="1"/>
      <p:bldP spid="13" grpId="1" animBg="1"/>
      <p:bldP spid="12" grpId="0" animBg="1"/>
      <p:bldP spid="12" grpId="1" animBg="1"/>
      <p:bldP spid="9" grpId="0" animBg="1"/>
      <p:bldP spid="6" grpId="0" animBg="1"/>
      <p:bldP spid="6" grpId="1" animBg="1"/>
      <p:bldP spid="7" grpId="0"/>
      <p:bldP spid="8" grpId="0"/>
      <p:bldP spid="11" grpId="0"/>
      <p:bldP spid="14" grpId="0"/>
      <p:bldP spid="20" grpId="0"/>
      <p:bldP spid="25" grpId="0" animBg="1"/>
      <p:bldP spid="26" grpId="0" animBg="1"/>
      <p:bldP spid="29" grpId="0" animBg="1"/>
      <p:bldP spid="31" grpId="0"/>
      <p:bldP spid="32" grpId="0" animBg="1"/>
      <p:bldP spid="32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323850" y="115888"/>
            <a:ext cx="7772400" cy="504825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Calibri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Calibri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Calibri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Calibri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Calibri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Calibri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Calibri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Calibri" pitchFamily="34" charset="0"/>
              </a:defRPr>
            </a:lvl9pPr>
          </a:lstStyle>
          <a:p>
            <a:pPr algn="ctr" eaLnBrk="1" hangingPunct="1"/>
            <a:r>
              <a:rPr lang="ru-RU" altLang="ru-RU" sz="3200" b="1" smtClean="0">
                <a:latin typeface="Times New Roman" pitchFamily="18" charset="0"/>
                <a:cs typeface="Times New Roman" pitchFamily="18" charset="0"/>
              </a:rPr>
              <a:t>Проверка:</a:t>
            </a:r>
            <a:endParaRPr lang="ru-RU" altLang="ru-RU" sz="32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50531223"/>
              </p:ext>
            </p:extLst>
          </p:nvPr>
        </p:nvGraphicFramePr>
        <p:xfrm>
          <a:off x="292100" y="495300"/>
          <a:ext cx="8240713" cy="5876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94" name="Equation" r:id="rId3" imgW="3365280" imgH="2400120" progId="Equation.DSMT4">
                  <p:embed/>
                </p:oleObj>
              </mc:Choice>
              <mc:Fallback>
                <p:oleObj name="Equation" r:id="rId3" imgW="3365280" imgH="240012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92100" y="495300"/>
                        <a:ext cx="8240713" cy="5876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Прямоугольник 2">
            <a:hlinkClick r:id="rId5" action="ppaction://hlinksldjump"/>
          </p:cNvPr>
          <p:cNvSpPr/>
          <p:nvPr/>
        </p:nvSpPr>
        <p:spPr>
          <a:xfrm>
            <a:off x="8096250" y="5949280"/>
            <a:ext cx="796230" cy="6480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8494365" y="6273316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Д</a:t>
            </a:r>
          </a:p>
        </p:txBody>
      </p:sp>
    </p:spTree>
    <p:extLst>
      <p:ext uri="{BB962C8B-B14F-4D97-AF65-F5344CB8AC3E}">
        <p14:creationId xmlns:p14="http://schemas.microsoft.com/office/powerpoint/2010/main" val="69269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17512"/>
          </a:xfrm>
        </p:spPr>
        <p:txBody>
          <a:bodyPr/>
          <a:lstStyle/>
          <a:p>
            <a:pPr algn="ctr" eaLnBrk="1" hangingPunct="1"/>
            <a:r>
              <a:rPr lang="ru-RU" altLang="ru-RU" sz="3200" b="1" dirty="0" smtClean="0">
                <a:latin typeface="Times New Roman" pitchFamily="18" charset="0"/>
                <a:cs typeface="Times New Roman" pitchFamily="18" charset="0"/>
              </a:rPr>
              <a:t>Самостоятельная работа</a:t>
            </a:r>
            <a:endParaRPr lang="ru-RU" altLang="ru-RU" sz="32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363" name="Объект 2"/>
          <p:cNvSpPr>
            <a:spLocks noGrp="1"/>
          </p:cNvSpPr>
          <p:nvPr>
            <p:ph sz="quarter" idx="1"/>
          </p:nvPr>
        </p:nvSpPr>
        <p:spPr>
          <a:xfrm>
            <a:off x="179388" y="692150"/>
            <a:ext cx="4032572" cy="5761186"/>
          </a:xfrm>
          <a:ln>
            <a:solidFill>
              <a:schemeClr val="tx2"/>
            </a:solidFill>
            <a:prstDash val="lgDash"/>
          </a:ln>
        </p:spPr>
        <p:txBody>
          <a:bodyPr/>
          <a:lstStyle/>
          <a:p>
            <a:pPr marL="0" indent="0" algn="just" eaLnBrk="1" hangingPunct="1">
              <a:buFont typeface="Arial" pitchFamily="34" charset="0"/>
              <a:buNone/>
            </a:pPr>
            <a:r>
              <a:rPr lang="ru-RU" altLang="ru-RU" sz="3200" b="1" dirty="0" smtClean="0"/>
              <a:t>В а р и а н т  1</a:t>
            </a:r>
          </a:p>
          <a:p>
            <a:pPr marL="0" indent="0" algn="just" eaLnBrk="1" hangingPunct="1">
              <a:buFont typeface="Arial" pitchFamily="34" charset="0"/>
              <a:buNone/>
            </a:pPr>
            <a:r>
              <a:rPr lang="ru-RU" altLang="ru-RU" sz="2800" dirty="0" smtClean="0"/>
              <a:t>	Одну сторону смотровой площадки полигона (квадратной формы) уменьшили на 2 м, а другую – на 1 м и получили участок прямоугольной формы площадью 6 м</a:t>
            </a:r>
            <a:r>
              <a:rPr lang="ru-RU" altLang="ru-RU" sz="2800" baseline="30000" dirty="0" smtClean="0"/>
              <a:t>2</a:t>
            </a:r>
            <a:r>
              <a:rPr lang="ru-RU" altLang="ru-RU" sz="2800" dirty="0" smtClean="0"/>
              <a:t>. Найдите длину стороны первоначальной площадки. </a:t>
            </a:r>
          </a:p>
          <a:p>
            <a:pPr marL="0" indent="0" algn="just" eaLnBrk="1" hangingPunct="1">
              <a:buFont typeface="Arial" pitchFamily="34" charset="0"/>
              <a:buNone/>
            </a:pPr>
            <a:endParaRPr lang="ru-RU" altLang="ru-RU" sz="3200" dirty="0" smtClean="0"/>
          </a:p>
        </p:txBody>
      </p:sp>
      <p:sp>
        <p:nvSpPr>
          <p:cNvPr id="15364" name="Объект 3"/>
          <p:cNvSpPr>
            <a:spLocks noGrp="1"/>
          </p:cNvSpPr>
          <p:nvPr>
            <p:ph sz="quarter" idx="2"/>
          </p:nvPr>
        </p:nvSpPr>
        <p:spPr>
          <a:xfrm>
            <a:off x="4932040" y="676963"/>
            <a:ext cx="3960118" cy="5761186"/>
          </a:xfrm>
          <a:ln>
            <a:solidFill>
              <a:srgbClr val="0070C0"/>
            </a:solidFill>
            <a:prstDash val="lgDash"/>
          </a:ln>
        </p:spPr>
        <p:txBody>
          <a:bodyPr/>
          <a:lstStyle/>
          <a:p>
            <a:pPr marL="0" indent="0" eaLnBrk="1" hangingPunct="1">
              <a:buFont typeface="Arial" pitchFamily="34" charset="0"/>
              <a:buNone/>
            </a:pPr>
            <a:r>
              <a:rPr lang="ru-RU" altLang="ru-RU" sz="3200" b="1" dirty="0" smtClean="0"/>
              <a:t>В а р и а н т  2</a:t>
            </a:r>
          </a:p>
          <a:p>
            <a:pPr marL="0" indent="0" algn="just" eaLnBrk="1" hangingPunct="1">
              <a:buFont typeface="Arial" pitchFamily="34" charset="0"/>
              <a:buNone/>
            </a:pPr>
            <a:r>
              <a:rPr lang="ru-RU" altLang="ru-RU" sz="2000" b="1" dirty="0" smtClean="0"/>
              <a:t>	</a:t>
            </a:r>
            <a:r>
              <a:rPr lang="ru-RU" altLang="ru-RU" sz="2800" dirty="0" smtClean="0"/>
              <a:t>Одну сторону смотровой площадки полигона (квадратной формы) увеличили на 2 м, а другую – на 1 м и получили участок прямоугольной формы площадью 12 м</a:t>
            </a:r>
            <a:r>
              <a:rPr lang="ru-RU" altLang="ru-RU" sz="2800" baseline="30000" dirty="0" smtClean="0"/>
              <a:t>2</a:t>
            </a:r>
            <a:r>
              <a:rPr lang="ru-RU" altLang="ru-RU" sz="2800" dirty="0" smtClean="0"/>
              <a:t>. Найдите длину стороны первоначальной площадки. </a:t>
            </a:r>
          </a:p>
        </p:txBody>
      </p:sp>
    </p:spTree>
    <p:extLst>
      <p:ext uri="{BB962C8B-B14F-4D97-AF65-F5344CB8AC3E}">
        <p14:creationId xmlns:p14="http://schemas.microsoft.com/office/powerpoint/2010/main" val="2721903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Заголовок 1"/>
          <p:cNvSpPr>
            <a:spLocks noGrp="1"/>
          </p:cNvSpPr>
          <p:nvPr>
            <p:ph type="title"/>
          </p:nvPr>
        </p:nvSpPr>
        <p:spPr>
          <a:xfrm>
            <a:off x="323850" y="115888"/>
            <a:ext cx="7772400" cy="504825"/>
          </a:xfrm>
        </p:spPr>
        <p:txBody>
          <a:bodyPr/>
          <a:lstStyle/>
          <a:p>
            <a:pPr algn="ctr" eaLnBrk="1" hangingPunct="1"/>
            <a:r>
              <a:rPr lang="ru-RU" altLang="ru-RU" sz="3200" b="1" dirty="0" smtClean="0">
                <a:latin typeface="Times New Roman" pitchFamily="18" charset="0"/>
                <a:cs typeface="Times New Roman" pitchFamily="18" charset="0"/>
              </a:rPr>
              <a:t>Проверка:</a:t>
            </a:r>
          </a:p>
        </p:txBody>
      </p:sp>
      <p:sp>
        <p:nvSpPr>
          <p:cNvPr id="16387" name="Содержимое 2"/>
          <p:cNvSpPr>
            <a:spLocks noGrp="1"/>
          </p:cNvSpPr>
          <p:nvPr>
            <p:ph sz="quarter" idx="1"/>
          </p:nvPr>
        </p:nvSpPr>
        <p:spPr>
          <a:xfrm>
            <a:off x="179388" y="549275"/>
            <a:ext cx="4254500" cy="4957763"/>
          </a:xfrm>
        </p:spPr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ru-RU" altLang="ru-RU" sz="2400" b="1" dirty="0" smtClean="0"/>
              <a:t>В а р и а н т 1.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altLang="ru-RU" sz="1800" b="1" dirty="0" smtClean="0"/>
              <a:t>Пусть </a:t>
            </a:r>
            <a:r>
              <a:rPr lang="ru-RU" altLang="ru-RU" sz="1800" b="1" i="1" dirty="0" smtClean="0"/>
              <a:t>х м – первоначальная сторона, тогда (х – 2)м и (х – 1) м – стороны полученной площадки. 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altLang="ru-RU" sz="1800" b="1" i="1" dirty="0" smtClean="0"/>
              <a:t>Зная, что площадь полученной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altLang="ru-RU" sz="1800" b="1" i="1" dirty="0" smtClean="0"/>
              <a:t>площадки равна 6 м</a:t>
            </a:r>
            <a:r>
              <a:rPr lang="ru-RU" altLang="ru-RU" sz="1800" b="1" i="1" baseline="30000" dirty="0" smtClean="0"/>
              <a:t>2</a:t>
            </a:r>
            <a:r>
              <a:rPr lang="ru-RU" altLang="ru-RU" sz="1800" b="1" i="1" dirty="0" smtClean="0"/>
              <a:t>, составим 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altLang="ru-RU" sz="1800" b="1" i="1" dirty="0" smtClean="0"/>
              <a:t>уравнение: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altLang="ru-RU" sz="1800" b="1" dirty="0" smtClean="0"/>
              <a:t>(</a:t>
            </a:r>
            <a:r>
              <a:rPr lang="ru-RU" altLang="ru-RU" sz="1800" b="1" i="1" dirty="0" smtClean="0"/>
              <a:t>х – 2) (х – 1) = 6;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altLang="ru-RU" sz="1800" b="1" i="1" dirty="0" smtClean="0"/>
              <a:t>х</a:t>
            </a:r>
            <a:r>
              <a:rPr lang="ru-RU" altLang="ru-RU" sz="1800" b="1" i="1" baseline="30000" dirty="0" smtClean="0"/>
              <a:t>2</a:t>
            </a:r>
            <a:r>
              <a:rPr lang="ru-RU" altLang="ru-RU" sz="1800" b="1" i="1" dirty="0" smtClean="0"/>
              <a:t> – х – 2х + 2 – 6 = 0;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altLang="ru-RU" sz="1800" b="1" i="1" dirty="0" smtClean="0"/>
              <a:t>х</a:t>
            </a:r>
            <a:r>
              <a:rPr lang="ru-RU" altLang="ru-RU" sz="1800" b="1" i="1" baseline="30000" dirty="0" smtClean="0"/>
              <a:t>2</a:t>
            </a:r>
            <a:r>
              <a:rPr lang="ru-RU" altLang="ru-RU" sz="1800" b="1" i="1" dirty="0" smtClean="0"/>
              <a:t> – 3х – 4 = 0;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altLang="ru-RU" sz="1800" i="1" dirty="0" smtClean="0"/>
              <a:t>D = (–3)</a:t>
            </a:r>
            <a:r>
              <a:rPr lang="ru-RU" altLang="ru-RU" sz="1800" i="1" baseline="30000" dirty="0" smtClean="0"/>
              <a:t>2</a:t>
            </a:r>
            <a:r>
              <a:rPr lang="ru-RU" altLang="ru-RU" sz="1800" i="1" dirty="0" smtClean="0"/>
              <a:t> – 4 · 1 · (–4) = 9 + 16 = 25;   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altLang="ru-RU" sz="1800" i="1" dirty="0" smtClean="0"/>
              <a:t>D &gt; 0;  2 корня.</a:t>
            </a:r>
          </a:p>
          <a:p>
            <a:pPr eaLnBrk="1" hangingPunct="1">
              <a:buFont typeface="Wingdings 2" pitchFamily="18" charset="2"/>
              <a:buNone/>
            </a:pPr>
            <a:r>
              <a:rPr lang="en-US" altLang="ru-RU" sz="1800" b="1" i="1" dirty="0" smtClean="0"/>
              <a:t>x</a:t>
            </a:r>
            <a:r>
              <a:rPr lang="en-US" altLang="ru-RU" sz="1800" b="1" i="1" baseline="-25000" dirty="0" smtClean="0"/>
              <a:t>1</a:t>
            </a:r>
            <a:r>
              <a:rPr lang="en-US" altLang="ru-RU" sz="1800" b="1" i="1" dirty="0" smtClean="0"/>
              <a:t> =  4;</a:t>
            </a:r>
            <a:r>
              <a:rPr lang="ru-RU" altLang="ru-RU" sz="1800" b="1" i="1" dirty="0" smtClean="0"/>
              <a:t>     </a:t>
            </a:r>
            <a:r>
              <a:rPr lang="en-US" altLang="ru-RU" sz="1800" b="1" i="1" dirty="0" smtClean="0"/>
              <a:t>x</a:t>
            </a:r>
            <a:r>
              <a:rPr lang="en-US" altLang="ru-RU" sz="1800" b="1" i="1" baseline="-25000" dirty="0" smtClean="0"/>
              <a:t>2</a:t>
            </a:r>
            <a:r>
              <a:rPr lang="en-US" altLang="ru-RU" sz="1800" b="1" i="1" dirty="0" smtClean="0"/>
              <a:t> =  –1.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altLang="ru-RU" sz="1800" b="1" dirty="0" smtClean="0"/>
              <a:t>Так  как  длина стороны выражается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altLang="ru-RU" sz="1800" b="1" dirty="0" smtClean="0"/>
              <a:t>положительным  числом,  то </a:t>
            </a:r>
            <a:r>
              <a:rPr lang="ru-RU" altLang="ru-RU" sz="1800" b="1" i="1" dirty="0" smtClean="0"/>
              <a:t>х</a:t>
            </a:r>
            <a:r>
              <a:rPr lang="ru-RU" altLang="ru-RU" sz="1800" b="1" i="1" baseline="-25000" dirty="0" smtClean="0"/>
              <a:t>2</a:t>
            </a:r>
            <a:r>
              <a:rPr lang="ru-RU" altLang="ru-RU" sz="1800" b="1" i="1" dirty="0" smtClean="0"/>
              <a:t> = –1 – не удовлетворяет условию задачи.</a:t>
            </a:r>
            <a:endParaRPr lang="ru-RU" altLang="ru-RU" sz="1800" b="1" dirty="0" smtClean="0"/>
          </a:p>
          <a:p>
            <a:pPr eaLnBrk="1" hangingPunct="1">
              <a:buFont typeface="Wingdings 2" pitchFamily="18" charset="2"/>
              <a:buNone/>
            </a:pPr>
            <a:r>
              <a:rPr lang="ru-RU" altLang="ru-RU" sz="1800" b="1" dirty="0" smtClean="0">
                <a:solidFill>
                  <a:srgbClr val="FF0000"/>
                </a:solidFill>
              </a:rPr>
              <a:t>О т в е т: 4 см.</a:t>
            </a:r>
          </a:p>
          <a:p>
            <a:pPr eaLnBrk="1" hangingPunct="1"/>
            <a:endParaRPr lang="ru-RU" altLang="ru-RU" sz="1600" dirty="0" smtClean="0"/>
          </a:p>
        </p:txBody>
      </p:sp>
      <p:sp>
        <p:nvSpPr>
          <p:cNvPr id="16388" name="Содержимое 3"/>
          <p:cNvSpPr>
            <a:spLocks noGrp="1"/>
          </p:cNvSpPr>
          <p:nvPr>
            <p:ph sz="quarter" idx="2"/>
          </p:nvPr>
        </p:nvSpPr>
        <p:spPr>
          <a:xfrm>
            <a:off x="4643438" y="476250"/>
            <a:ext cx="4321175" cy="4525963"/>
          </a:xfrm>
        </p:spPr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ru-RU" altLang="ru-RU" sz="2400" b="1" dirty="0" smtClean="0"/>
              <a:t>В а р и а н т 2.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altLang="ru-RU" sz="1800" b="1" dirty="0" smtClean="0"/>
              <a:t>Пусть </a:t>
            </a:r>
            <a:r>
              <a:rPr lang="ru-RU" altLang="ru-RU" sz="1800" b="1" i="1" dirty="0" smtClean="0"/>
              <a:t>х м – первоначальная сторона, тогда (х + 2)м и (х + 1) м – стороны полученной площадки. 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altLang="ru-RU" sz="1800" b="1" i="1" dirty="0" smtClean="0"/>
              <a:t>Зная, что площадь полученной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altLang="ru-RU" sz="1800" b="1" i="1" dirty="0" smtClean="0"/>
              <a:t>площадки равна 12 м</a:t>
            </a:r>
            <a:r>
              <a:rPr lang="ru-RU" altLang="ru-RU" sz="1800" b="1" i="1" baseline="30000" dirty="0" smtClean="0"/>
              <a:t>2</a:t>
            </a:r>
            <a:r>
              <a:rPr lang="ru-RU" altLang="ru-RU" sz="1800" b="1" i="1" dirty="0" smtClean="0"/>
              <a:t>, составим 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altLang="ru-RU" sz="1800" b="1" i="1" dirty="0" smtClean="0"/>
              <a:t>уравнение: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altLang="ru-RU" sz="1800" b="1" dirty="0" smtClean="0"/>
              <a:t>(</a:t>
            </a:r>
            <a:r>
              <a:rPr lang="ru-RU" altLang="ru-RU" sz="1800" b="1" i="1" dirty="0" smtClean="0"/>
              <a:t>х + 2) (х + 1) = 12;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altLang="ru-RU" sz="1800" b="1" i="1" dirty="0" smtClean="0"/>
              <a:t>х</a:t>
            </a:r>
            <a:r>
              <a:rPr lang="ru-RU" altLang="ru-RU" sz="1800" b="1" i="1" baseline="30000" dirty="0" smtClean="0"/>
              <a:t>2</a:t>
            </a:r>
            <a:r>
              <a:rPr lang="ru-RU" altLang="ru-RU" sz="1800" b="1" i="1" dirty="0" smtClean="0"/>
              <a:t> + х + 2х + 2 – 12 = 0;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altLang="ru-RU" sz="1800" b="1" i="1" dirty="0" smtClean="0"/>
              <a:t>х</a:t>
            </a:r>
            <a:r>
              <a:rPr lang="ru-RU" altLang="ru-RU" sz="1800" b="1" i="1" baseline="30000" dirty="0" smtClean="0"/>
              <a:t>2</a:t>
            </a:r>
            <a:r>
              <a:rPr lang="ru-RU" altLang="ru-RU" sz="1800" b="1" i="1" dirty="0" smtClean="0"/>
              <a:t> + 3х – 10 = 0;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altLang="ru-RU" sz="1800" i="1" dirty="0" smtClean="0"/>
              <a:t>D = 3</a:t>
            </a:r>
            <a:r>
              <a:rPr lang="ru-RU" altLang="ru-RU" sz="1800" i="1" baseline="30000" dirty="0" smtClean="0"/>
              <a:t>2</a:t>
            </a:r>
            <a:r>
              <a:rPr lang="ru-RU" altLang="ru-RU" sz="1800" i="1" dirty="0" smtClean="0"/>
              <a:t> – 4 · 1 · (–10) = 9 + 40 = 49;    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altLang="ru-RU" sz="1800" i="1" dirty="0" smtClean="0"/>
              <a:t>D &gt; 0;    2 корня.</a:t>
            </a:r>
          </a:p>
          <a:p>
            <a:pPr eaLnBrk="1" hangingPunct="1">
              <a:buFont typeface="Wingdings 2" pitchFamily="18" charset="2"/>
              <a:buNone/>
            </a:pPr>
            <a:r>
              <a:rPr lang="en-US" altLang="ru-RU" sz="1800" b="1" i="1" dirty="0" smtClean="0"/>
              <a:t>x</a:t>
            </a:r>
            <a:r>
              <a:rPr lang="en-US" altLang="ru-RU" sz="1800" b="1" i="1" baseline="-25000" dirty="0" smtClean="0"/>
              <a:t>1</a:t>
            </a:r>
            <a:r>
              <a:rPr lang="en-US" altLang="ru-RU" sz="1800" b="1" i="1" dirty="0" smtClean="0"/>
              <a:t> =  2;</a:t>
            </a:r>
            <a:r>
              <a:rPr lang="ru-RU" altLang="ru-RU" sz="1800" b="1" i="1" dirty="0" smtClean="0"/>
              <a:t>   </a:t>
            </a:r>
            <a:r>
              <a:rPr lang="en-US" altLang="ru-RU" sz="1800" b="1" i="1" dirty="0" smtClean="0"/>
              <a:t>x</a:t>
            </a:r>
            <a:r>
              <a:rPr lang="en-US" altLang="ru-RU" sz="1800" b="1" i="1" baseline="-25000" dirty="0" smtClean="0"/>
              <a:t>2</a:t>
            </a:r>
            <a:r>
              <a:rPr lang="en-US" altLang="ru-RU" sz="1800" b="1" i="1" dirty="0" smtClean="0"/>
              <a:t> =  –5.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altLang="ru-RU" sz="1800" b="1" dirty="0" smtClean="0"/>
              <a:t>Так  как  длина стороны  выражается 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altLang="ru-RU" sz="1800" b="1" dirty="0" smtClean="0"/>
              <a:t>положительным числом,  то </a:t>
            </a:r>
            <a:r>
              <a:rPr lang="ru-RU" altLang="ru-RU" sz="1800" b="1" i="1" dirty="0" smtClean="0"/>
              <a:t>х</a:t>
            </a:r>
            <a:r>
              <a:rPr lang="ru-RU" altLang="ru-RU" sz="1800" b="1" i="1" baseline="-25000" dirty="0" smtClean="0"/>
              <a:t>2</a:t>
            </a:r>
            <a:r>
              <a:rPr lang="ru-RU" altLang="ru-RU" sz="1800" b="1" i="1" dirty="0" smtClean="0"/>
              <a:t> = –5 – не  удовлетворяет условию задачи.</a:t>
            </a:r>
            <a:endParaRPr lang="ru-RU" altLang="ru-RU" sz="1800" b="1" dirty="0" smtClean="0"/>
          </a:p>
          <a:p>
            <a:pPr eaLnBrk="1" hangingPunct="1">
              <a:buFont typeface="Wingdings 2" pitchFamily="18" charset="2"/>
              <a:buNone/>
            </a:pPr>
            <a:r>
              <a:rPr lang="ru-RU" altLang="ru-RU" sz="1800" b="1" dirty="0" smtClean="0">
                <a:solidFill>
                  <a:srgbClr val="FF0000"/>
                </a:solidFill>
              </a:rPr>
              <a:t>О т в е т: 2 см.</a:t>
            </a:r>
          </a:p>
          <a:p>
            <a:pPr eaLnBrk="1" hangingPunct="1"/>
            <a:endParaRPr lang="ru-RU" altLang="ru-RU" sz="1800" b="1" dirty="0" smtClean="0"/>
          </a:p>
        </p:txBody>
      </p:sp>
      <p:sp>
        <p:nvSpPr>
          <p:cNvPr id="2" name="Прямоугольник 1">
            <a:hlinkClick r:id="rId2" action="ppaction://hlinksldjump"/>
          </p:cNvPr>
          <p:cNvSpPr/>
          <p:nvPr/>
        </p:nvSpPr>
        <p:spPr>
          <a:xfrm>
            <a:off x="8388424" y="6381328"/>
            <a:ext cx="576064" cy="3600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0934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Заголовок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633412"/>
          </a:xfrm>
        </p:spPr>
        <p:txBody>
          <a:bodyPr/>
          <a:lstStyle/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Домашнее задание:</a:t>
            </a:r>
          </a:p>
        </p:txBody>
      </p:sp>
      <p:sp>
        <p:nvSpPr>
          <p:cNvPr id="18435" name="Содержимое 2"/>
          <p:cNvSpPr>
            <a:spLocks noGrp="1"/>
          </p:cNvSpPr>
          <p:nvPr>
            <p:ph sz="quarter" idx="1"/>
          </p:nvPr>
        </p:nvSpPr>
        <p:spPr>
          <a:xfrm>
            <a:off x="900113" y="1052513"/>
            <a:ext cx="7772400" cy="4572000"/>
          </a:xfrm>
        </p:spPr>
        <p:txBody>
          <a:bodyPr/>
          <a:lstStyle/>
          <a:p>
            <a:r>
              <a:rPr lang="ru-RU" dirty="0" smtClean="0"/>
              <a:t>Базовый уровень:</a:t>
            </a:r>
          </a:p>
          <a:p>
            <a:pPr marL="0" indent="0">
              <a:buNone/>
            </a:pPr>
            <a:r>
              <a:rPr lang="ru-RU" b="1" dirty="0" smtClean="0"/>
              <a:t>                       № 569, № 572, № 578 (б),</a:t>
            </a:r>
          </a:p>
          <a:p>
            <a:r>
              <a:rPr lang="ru-RU" dirty="0" smtClean="0"/>
              <a:t>Повышенный уровень:</a:t>
            </a:r>
          </a:p>
          <a:p>
            <a:pPr marL="0" indent="0">
              <a:buNone/>
            </a:pPr>
            <a:r>
              <a:rPr lang="ru-RU" b="1" dirty="0"/>
              <a:t> </a:t>
            </a:r>
            <a:r>
              <a:rPr lang="ru-RU" b="1" dirty="0" smtClean="0"/>
              <a:t>                       № 570.</a:t>
            </a:r>
          </a:p>
          <a:p>
            <a:r>
              <a:rPr lang="ru-RU" dirty="0" smtClean="0"/>
              <a:t>Творческий уровень:</a:t>
            </a:r>
          </a:p>
          <a:p>
            <a:pPr marL="319088" lvl="1" indent="0">
              <a:buNone/>
            </a:pPr>
            <a:r>
              <a:rPr lang="ru-RU" b="1" dirty="0"/>
              <a:t> </a:t>
            </a:r>
            <a:r>
              <a:rPr lang="ru-RU" b="1" dirty="0" smtClean="0"/>
              <a:t>                   найти информацию о М. Штифеле.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Заголовок 1"/>
          <p:cNvSpPr>
            <a:spLocks noGrp="1"/>
          </p:cNvSpPr>
          <p:nvPr>
            <p:ph type="title"/>
          </p:nvPr>
        </p:nvSpPr>
        <p:spPr>
          <a:xfrm>
            <a:off x="611188" y="260350"/>
            <a:ext cx="7772400" cy="706438"/>
          </a:xfrm>
        </p:spPr>
        <p:txBody>
          <a:bodyPr/>
          <a:lstStyle/>
          <a:p>
            <a:pPr algn="ctr" eaLnBrk="1" hangingPunct="1"/>
            <a:r>
              <a:rPr lang="ru-RU" altLang="ru-RU" sz="3200" b="1" smtClean="0">
                <a:latin typeface="Times New Roman" pitchFamily="18" charset="0"/>
                <a:cs typeface="Times New Roman" pitchFamily="18" charset="0"/>
              </a:rPr>
              <a:t>Итоги урока.</a:t>
            </a:r>
            <a:endParaRPr lang="ru-RU" altLang="ru-RU" sz="320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411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ru-RU" dirty="0" smtClean="0"/>
              <a:t>Какие </a:t>
            </a:r>
            <a:r>
              <a:rPr lang="ru-RU" dirty="0" smtClean="0"/>
              <a:t>этапы выделяют при решении задачи алгебраическим методом?</a:t>
            </a:r>
          </a:p>
          <a:p>
            <a:pPr eaLnBrk="1" hangingPunct="1"/>
            <a:r>
              <a:rPr lang="ru-RU" smtClean="0"/>
              <a:t> </a:t>
            </a:r>
            <a:r>
              <a:rPr lang="ru-RU" dirty="0" smtClean="0"/>
              <a:t>В чём состоит интерпретация полученного решения задачи?</a:t>
            </a:r>
          </a:p>
          <a:p>
            <a:pPr eaLnBrk="1" hangingPunct="1"/>
            <a:r>
              <a:rPr lang="ru-RU" smtClean="0"/>
              <a:t> </a:t>
            </a:r>
            <a:r>
              <a:rPr lang="ru-RU" dirty="0" smtClean="0"/>
              <a:t>Когда полученное решение может противоречить условию задачи?</a:t>
            </a:r>
          </a:p>
          <a:p>
            <a:pPr eaLnBrk="1" hangingPunct="1"/>
            <a:r>
              <a:rPr lang="ru-RU" dirty="0" smtClean="0"/>
              <a:t>Какие способы решения квадратных уравнения вы использовали?</a:t>
            </a:r>
          </a:p>
          <a:p>
            <a:pPr eaLnBrk="1" hangingPunct="1">
              <a:buFont typeface="Wingdings 2" pitchFamily="18" charset="2"/>
              <a:buNone/>
            </a:pP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7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14480" y="785794"/>
            <a:ext cx="5500726" cy="120032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72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tx2">
                    <a:lumMod val="7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Arial" charset="0"/>
              </a:rPr>
              <a:t>МОЛОДЦЫ!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635216" y="2967335"/>
            <a:ext cx="8184806" cy="1015663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6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charset="0"/>
              </a:rPr>
              <a:t>СПАСИБО ЗА УРОК !</a:t>
            </a:r>
          </a:p>
        </p:txBody>
      </p:sp>
      <p:sp>
        <p:nvSpPr>
          <p:cNvPr id="4" name="Прямоугольник 3">
            <a:hlinkClick r:id="" action="ppaction://hlinkshowjump?jump=endshow"/>
          </p:cNvPr>
          <p:cNvSpPr/>
          <p:nvPr/>
        </p:nvSpPr>
        <p:spPr>
          <a:xfrm>
            <a:off x="8028384" y="6093296"/>
            <a:ext cx="504056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/>
          <p:cNvSpPr>
            <a:spLocks noGrp="1"/>
          </p:cNvSpPr>
          <p:nvPr>
            <p:ph type="title"/>
          </p:nvPr>
        </p:nvSpPr>
        <p:spPr>
          <a:xfrm>
            <a:off x="684213" y="274638"/>
            <a:ext cx="7643812" cy="633412"/>
          </a:xfrm>
        </p:spPr>
        <p:txBody>
          <a:bodyPr/>
          <a:lstStyle/>
          <a:p>
            <a:pPr algn="ctr" eaLnBrk="1" hangingPunct="1"/>
            <a:r>
              <a:rPr lang="ru-RU" altLang="ru-RU" sz="3600" b="1" smtClean="0">
                <a:latin typeface="Times New Roman" pitchFamily="18" charset="0"/>
                <a:cs typeface="Times New Roman" pitchFamily="18" charset="0"/>
              </a:rPr>
              <a:t>Решить задачу:</a:t>
            </a:r>
          </a:p>
        </p:txBody>
      </p:sp>
      <p:sp>
        <p:nvSpPr>
          <p:cNvPr id="11267" name="Содержимое 2"/>
          <p:cNvSpPr>
            <a:spLocks noGrp="1"/>
          </p:cNvSpPr>
          <p:nvPr>
            <p:ph sz="quarter" idx="1"/>
          </p:nvPr>
        </p:nvSpPr>
        <p:spPr>
          <a:xfrm>
            <a:off x="684213" y="1125538"/>
            <a:ext cx="7772400" cy="4572000"/>
          </a:xfrm>
        </p:spPr>
        <p:txBody>
          <a:bodyPr/>
          <a:lstStyle/>
          <a:p>
            <a:pPr algn="just" eaLnBrk="1" hangingPunct="1">
              <a:buFont typeface="Wingdings 2" pitchFamily="18" charset="2"/>
              <a:buNone/>
            </a:pPr>
            <a:r>
              <a:rPr lang="ru-RU" altLang="ru-RU" dirty="0" smtClean="0"/>
              <a:t>    	Две группы разведчиков отправились одновременно из одного пункта – одна на север со скоростью 4 км/ч, а другая на запад со скоростью 3 км/ч. Через какое время расстояние между группами окажется равным 16 км. </a:t>
            </a:r>
          </a:p>
        </p:txBody>
      </p:sp>
    </p:spTree>
    <p:extLst>
      <p:ext uri="{BB962C8B-B14F-4D97-AF65-F5344CB8AC3E}">
        <p14:creationId xmlns:p14="http://schemas.microsoft.com/office/powerpoint/2010/main" val="177188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1"/>
          <p:cNvSpPr>
            <a:spLocks noGrp="1"/>
          </p:cNvSpPr>
          <p:nvPr>
            <p:ph type="title"/>
          </p:nvPr>
        </p:nvSpPr>
        <p:spPr>
          <a:xfrm>
            <a:off x="179388" y="274638"/>
            <a:ext cx="8229600" cy="490537"/>
          </a:xfrm>
        </p:spPr>
        <p:txBody>
          <a:bodyPr/>
          <a:lstStyle/>
          <a:p>
            <a:pPr algn="ctr" eaLnBrk="1" hangingPunct="1"/>
            <a:r>
              <a:rPr lang="ru-RU" altLang="ru-RU" sz="3600" b="1" smtClean="0">
                <a:latin typeface="Times New Roman" pitchFamily="18" charset="0"/>
                <a:cs typeface="Times New Roman" pitchFamily="18" charset="0"/>
              </a:rPr>
              <a:t>И г р а  «Дешифровщик»</a:t>
            </a:r>
          </a:p>
        </p:txBody>
      </p:sp>
      <p:sp>
        <p:nvSpPr>
          <p:cNvPr id="8195" name="Содержимое 2"/>
          <p:cNvSpPr>
            <a:spLocks noGrp="1"/>
          </p:cNvSpPr>
          <p:nvPr>
            <p:ph sz="quarter" idx="1"/>
          </p:nvPr>
        </p:nvSpPr>
        <p:spPr>
          <a:xfrm>
            <a:off x="395288" y="836613"/>
            <a:ext cx="7921625" cy="5289550"/>
          </a:xfrm>
        </p:spPr>
        <p:txBody>
          <a:bodyPr/>
          <a:lstStyle/>
          <a:p>
            <a:pPr algn="just" eaLnBrk="1" hangingPunct="1">
              <a:buNone/>
            </a:pPr>
            <a:r>
              <a:rPr lang="ru-RU" altLang="ru-RU" sz="2000" b="1" dirty="0" smtClean="0">
                <a:latin typeface="Times New Roman" pitchFamily="18" charset="0"/>
                <a:cs typeface="Times New Roman" pitchFamily="18" charset="0"/>
              </a:rPr>
              <a:t>            </a:t>
            </a:r>
            <a:r>
              <a:rPr lang="ru-RU" sz="2400" dirty="0"/>
              <a:t>Приемы решения </a:t>
            </a:r>
            <a:r>
              <a:rPr lang="ru-RU" sz="2400" dirty="0" smtClean="0"/>
              <a:t>_______ уравнений </a:t>
            </a:r>
            <a:r>
              <a:rPr lang="ru-RU" sz="2400" dirty="0"/>
              <a:t>без обращения к геометрии дает </a:t>
            </a:r>
            <a:r>
              <a:rPr lang="ru-RU" sz="2400" dirty="0">
                <a:hlinkClick r:id="rId2"/>
              </a:rPr>
              <a:t>Диофант Александрийский</a:t>
            </a:r>
            <a:r>
              <a:rPr lang="ru-RU" sz="2400" dirty="0"/>
              <a:t> (III в.). В дошедших до нас шести из 13 книг «Арифметика» содержатся задачи с решениями. Способ </a:t>
            </a:r>
            <a:r>
              <a:rPr lang="ru-RU" sz="2400" dirty="0" smtClean="0"/>
              <a:t>решения </a:t>
            </a:r>
            <a:r>
              <a:rPr lang="ru-RU" sz="2400" dirty="0"/>
              <a:t>полных </a:t>
            </a:r>
            <a:r>
              <a:rPr lang="ru-RU" sz="2400" dirty="0" smtClean="0"/>
              <a:t>_____________уравнений </a:t>
            </a:r>
            <a:r>
              <a:rPr lang="ru-RU" sz="2400" dirty="0"/>
              <a:t>Диофант изложил в книгах «Арифметика», которые не сохранились. Общее правило решения </a:t>
            </a:r>
            <a:r>
              <a:rPr lang="ru-RU" sz="2400" dirty="0" smtClean="0"/>
              <a:t>этих </a:t>
            </a:r>
            <a:r>
              <a:rPr lang="ru-RU" sz="2400" dirty="0"/>
              <a:t>уравнений, было сформулировано немецким математиком </a:t>
            </a:r>
            <a:r>
              <a:rPr lang="ru-RU" sz="2400" dirty="0" smtClean="0"/>
              <a:t>______________________(</a:t>
            </a:r>
            <a:r>
              <a:rPr lang="ru-RU" sz="2400" dirty="0"/>
              <a:t>1487 - 1567). </a:t>
            </a:r>
            <a:endParaRPr lang="ru-RU" sz="2000" dirty="0" smtClean="0"/>
          </a:p>
          <a:p>
            <a:pPr eaLnBrk="1" hangingPunct="1">
              <a:buNone/>
            </a:pPr>
            <a:r>
              <a:rPr lang="ru-RU" altLang="ru-RU" sz="2000" b="1" dirty="0" smtClean="0">
                <a:latin typeface="Times New Roman" pitchFamily="18" charset="0"/>
                <a:cs typeface="Times New Roman" pitchFamily="18" charset="0"/>
              </a:rPr>
              <a:t>            </a:t>
            </a:r>
            <a:r>
              <a:rPr lang="ru-RU" alt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Вы узнаете, кем  было сформулировано правило решения _____________ уравнений, если правильно выполните все задания и составите слово из полученных букв.</a:t>
            </a:r>
          </a:p>
          <a:p>
            <a:pPr eaLnBrk="1" hangingPunct="1">
              <a:buFont typeface="Wingdings 2" pitchFamily="18" charset="2"/>
              <a:buNone/>
            </a:pPr>
            <a:endParaRPr lang="ru-RU" altLang="ru-RU" sz="20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Wingdings 2" pitchFamily="18" charset="2"/>
              <a:buNone/>
            </a:pPr>
            <a:r>
              <a:rPr lang="ru-RU" altLang="ru-RU" sz="2000" i="1" dirty="0" smtClean="0">
                <a:latin typeface="Times New Roman" pitchFamily="18" charset="0"/>
                <a:cs typeface="Times New Roman" pitchFamily="18" charset="0"/>
              </a:rPr>
              <a:t>       </a:t>
            </a:r>
            <a:endParaRPr lang="ru-RU" altLang="ru-RU" sz="20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33" t="32460" r="52671" b="35081"/>
          <a:stretch/>
        </p:blipFill>
        <p:spPr bwMode="auto">
          <a:xfrm>
            <a:off x="323528" y="260648"/>
            <a:ext cx="5184576" cy="68984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5364088" y="274638"/>
            <a:ext cx="3322712" cy="706090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Calibri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Calibri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Calibri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Calibri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Calibri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Calibri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Calibri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Calibri" pitchFamily="34" charset="0"/>
              </a:defRPr>
            </a:lvl9pPr>
          </a:lstStyle>
          <a:p>
            <a:pPr algn="ctr" eaLnBrk="1" hangingPunct="1"/>
            <a:r>
              <a:rPr lang="ru-RU" altLang="ru-RU" sz="3600" b="1" smtClean="0">
                <a:latin typeface="Times New Roman" pitchFamily="18" charset="0"/>
                <a:cs typeface="Times New Roman" pitchFamily="18" charset="0"/>
              </a:rPr>
              <a:t>Р е ш е н и е:</a:t>
            </a:r>
            <a:endParaRPr lang="ru-RU" altLang="ru-RU" sz="36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3132138" y="1052513"/>
            <a:ext cx="5616575" cy="5073650"/>
          </a:xfrm>
          <a:prstGeom prst="rect">
            <a:avLst/>
          </a:prstGeom>
        </p:spPr>
        <p:txBody>
          <a:bodyPr>
            <a:normAutofit fontScale="47500" lnSpcReduction="20000"/>
          </a:bodyPr>
          <a:lstStyle>
            <a:lvl1pPr marL="273050" indent="-273050" algn="l" rtl="0" eaLnBrk="0" fontAlgn="base" hangingPunct="0">
              <a:spcBef>
                <a:spcPts val="575"/>
              </a:spcBef>
              <a:spcAft>
                <a:spcPct val="0"/>
              </a:spcAft>
              <a:buClr>
                <a:schemeClr val="accent1"/>
              </a:buClr>
              <a:buSzPct val="85000"/>
              <a:buFont typeface="Wingdings 2" pitchFamily="18" charset="2"/>
              <a:buChar char="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7688" indent="-228600" algn="l" rtl="0" eaLnBrk="0" fontAlgn="base" hangingPunct="0">
              <a:spcBef>
                <a:spcPts val="375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 2" pitchFamily="18" charset="2"/>
              <a:buChar char="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22325" indent="-228600" algn="l" rtl="0" eaLnBrk="0" fontAlgn="base" hangingPunct="0">
              <a:spcBef>
                <a:spcPts val="375"/>
              </a:spcBef>
              <a:spcAft>
                <a:spcPct val="0"/>
              </a:spcAft>
              <a:buClr>
                <a:srgbClr val="B2C1DB"/>
              </a:buClr>
              <a:buSzPct val="85000"/>
              <a:buFont typeface="Wingdings 2" pitchFamily="18" charset="2"/>
              <a:buChar char="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6963" indent="-228600" algn="l" rtl="0" eaLnBrk="0" fontAlgn="base" hangingPunct="0">
              <a:spcBef>
                <a:spcPts val="375"/>
              </a:spcBef>
              <a:spcAft>
                <a:spcPct val="0"/>
              </a:spcAft>
              <a:buClr>
                <a:srgbClr val="9BBB59"/>
              </a:buClr>
              <a:buSzPct val="80000"/>
              <a:buFont typeface="Wingdings 2" pitchFamily="18" charset="2"/>
              <a:buChar char="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0" fontAlgn="base" hangingPunct="0">
              <a:spcBef>
                <a:spcPts val="375"/>
              </a:spcBef>
              <a:spcAft>
                <a:spcPct val="0"/>
              </a:spcAft>
              <a:buClr>
                <a:srgbClr val="9BBB59"/>
              </a:buClr>
              <a:buChar char="o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45920" indent="-228600" algn="l" rtl="0" eaLnBrk="1" latinLnBrk="0" hangingPunct="1">
              <a:spcBef>
                <a:spcPts val="370"/>
              </a:spcBef>
              <a:buClr>
                <a:schemeClr val="accent3"/>
              </a:buClr>
              <a:buChar char="•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228600" algn="l" rtl="0" eaLnBrk="1" latinLnBrk="0" hangingPunct="1">
              <a:spcBef>
                <a:spcPts val="370"/>
              </a:spcBef>
              <a:buClr>
                <a:schemeClr val="accent2"/>
              </a:buClr>
              <a:buChar char="•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228600" algn="l" rtl="0" eaLnBrk="1" latinLnBrk="0" hangingPunct="1">
              <a:spcBef>
                <a:spcPts val="370"/>
              </a:spcBef>
              <a:buClr>
                <a:schemeClr val="accent1">
                  <a:tint val="60000"/>
                </a:schemeClr>
              </a:buClr>
              <a:buChar char="•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228600" algn="l" rtl="0" eaLnBrk="1" latinLnBrk="0" hangingPunct="1">
              <a:spcBef>
                <a:spcPts val="370"/>
              </a:spcBef>
              <a:buClr>
                <a:schemeClr val="accent2">
                  <a:tint val="60000"/>
                </a:schemeClr>
              </a:buClr>
              <a:buChar char="•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74320" indent="-274320"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ru-RU" sz="3600" dirty="0" smtClean="0"/>
              <a:t>Пусть </a:t>
            </a:r>
            <a:r>
              <a:rPr lang="ru-RU" sz="5100" b="1" i="1" dirty="0" smtClean="0"/>
              <a:t>t </a:t>
            </a:r>
            <a:r>
              <a:rPr lang="ru-RU" sz="3600" i="1" dirty="0" smtClean="0"/>
              <a:t>ч – время, через которое расстояние между</a:t>
            </a:r>
          </a:p>
          <a:p>
            <a:pPr marL="274320" indent="-274320"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ru-RU" sz="3600" i="1" dirty="0" smtClean="0"/>
              <a:t>группами будет 16 км.</a:t>
            </a:r>
          </a:p>
          <a:p>
            <a:pPr marL="274320" indent="-274320"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ru-RU" sz="3600" i="1" dirty="0" smtClean="0"/>
              <a:t> За это время один разведчик</a:t>
            </a:r>
          </a:p>
          <a:p>
            <a:pPr marL="274320" indent="-274320"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ru-RU" sz="3600" i="1" dirty="0" smtClean="0"/>
              <a:t>прошёл на север 4t км, а второй на запад 3t км. </a:t>
            </a:r>
          </a:p>
          <a:p>
            <a:pPr marL="274320" indent="-274320"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ru-RU" sz="3600" i="1" dirty="0" smtClean="0"/>
              <a:t>Расстояние между ними равно длине отрезка АВ и </a:t>
            </a:r>
          </a:p>
          <a:p>
            <a:pPr marL="274320" indent="-274320"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ru-RU" sz="3600" i="1" dirty="0" smtClean="0"/>
              <a:t>вычисляется </a:t>
            </a:r>
            <a:r>
              <a:rPr lang="ru-RU" sz="3600" b="1" i="1" dirty="0" smtClean="0"/>
              <a:t>по теореме Пифагора</a:t>
            </a:r>
            <a:r>
              <a:rPr lang="ru-RU" sz="3600" i="1" dirty="0" smtClean="0"/>
              <a:t>:</a:t>
            </a:r>
          </a:p>
          <a:p>
            <a:pPr marL="274320" indent="-274320"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ru-RU" sz="5100" b="1" i="1" dirty="0" smtClean="0"/>
              <a:t> (АВ)</a:t>
            </a:r>
            <a:r>
              <a:rPr lang="ru-RU" sz="5100" b="1" i="1" baseline="30000" dirty="0" smtClean="0"/>
              <a:t>2</a:t>
            </a:r>
            <a:r>
              <a:rPr lang="ru-RU" sz="5100" b="1" i="1" dirty="0" smtClean="0"/>
              <a:t> = (АС)</a:t>
            </a:r>
            <a:r>
              <a:rPr lang="ru-RU" sz="5100" b="1" i="1" baseline="30000" dirty="0" smtClean="0"/>
              <a:t>2</a:t>
            </a:r>
            <a:r>
              <a:rPr lang="ru-RU" sz="5100" b="1" i="1" dirty="0" smtClean="0"/>
              <a:t> + (ВС)</a:t>
            </a:r>
            <a:r>
              <a:rPr lang="ru-RU" sz="5100" b="1" i="1" baseline="30000" dirty="0" smtClean="0"/>
              <a:t>2</a:t>
            </a:r>
            <a:r>
              <a:rPr lang="ru-RU" sz="5100" b="1" i="1" dirty="0" smtClean="0"/>
              <a:t>. </a:t>
            </a:r>
          </a:p>
          <a:p>
            <a:pPr marL="274320" indent="-274320"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ru-RU" sz="3600" i="1" dirty="0" smtClean="0"/>
              <a:t>Зная, что длина отрезка АВ равна 16 км, составляем уравнение:</a:t>
            </a:r>
          </a:p>
          <a:p>
            <a:pPr marL="274320" indent="-274320"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en-US" sz="3800" dirty="0" smtClean="0"/>
              <a:t>(16)</a:t>
            </a:r>
            <a:r>
              <a:rPr lang="en-US" sz="3800" baseline="30000" dirty="0" smtClean="0"/>
              <a:t>2</a:t>
            </a:r>
            <a:r>
              <a:rPr lang="en-US" sz="3800" dirty="0" smtClean="0"/>
              <a:t> = (</a:t>
            </a:r>
            <a:r>
              <a:rPr lang="ru-RU" sz="3800" dirty="0" smtClean="0"/>
              <a:t>3</a:t>
            </a:r>
            <a:r>
              <a:rPr lang="en-US" sz="3800" i="1" dirty="0" smtClean="0"/>
              <a:t>t)</a:t>
            </a:r>
            <a:r>
              <a:rPr lang="en-US" sz="3800" i="1" baseline="30000" dirty="0" smtClean="0"/>
              <a:t>2</a:t>
            </a:r>
            <a:r>
              <a:rPr lang="en-US" sz="3800" i="1" dirty="0" smtClean="0"/>
              <a:t> + (4t)</a:t>
            </a:r>
            <a:r>
              <a:rPr lang="en-US" sz="3800" i="1" baseline="30000" dirty="0" smtClean="0"/>
              <a:t>2</a:t>
            </a:r>
            <a:r>
              <a:rPr lang="en-US" sz="3800" i="1" dirty="0" smtClean="0"/>
              <a:t>;</a:t>
            </a:r>
          </a:p>
          <a:p>
            <a:pPr marL="274320" indent="-274320"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en-US" sz="3800" dirty="0" smtClean="0"/>
              <a:t>256 = </a:t>
            </a:r>
            <a:r>
              <a:rPr lang="ru-RU" sz="3800" dirty="0" smtClean="0"/>
              <a:t>9</a:t>
            </a:r>
            <a:r>
              <a:rPr lang="en-US" sz="3800" i="1" dirty="0" smtClean="0"/>
              <a:t>t</a:t>
            </a:r>
            <a:r>
              <a:rPr lang="en-US" sz="3800" i="1" baseline="30000" dirty="0" smtClean="0"/>
              <a:t>2</a:t>
            </a:r>
            <a:r>
              <a:rPr lang="en-US" sz="3800" i="1" dirty="0" smtClean="0"/>
              <a:t> + 16t</a:t>
            </a:r>
            <a:r>
              <a:rPr lang="en-US" sz="3800" i="1" baseline="30000" dirty="0" smtClean="0"/>
              <a:t>2</a:t>
            </a:r>
            <a:r>
              <a:rPr lang="en-US" sz="3800" i="1" dirty="0" smtClean="0"/>
              <a:t>;</a:t>
            </a:r>
          </a:p>
          <a:p>
            <a:pPr marL="274320" indent="-274320"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ru-RU" sz="3800" dirty="0" smtClean="0"/>
              <a:t>25</a:t>
            </a:r>
            <a:r>
              <a:rPr lang="en-US" sz="3800" i="1" dirty="0" smtClean="0"/>
              <a:t>t</a:t>
            </a:r>
            <a:r>
              <a:rPr lang="en-US" sz="3800" i="1" baseline="30000" dirty="0" smtClean="0"/>
              <a:t>2</a:t>
            </a:r>
            <a:r>
              <a:rPr lang="en-US" sz="3800" i="1" dirty="0" smtClean="0"/>
              <a:t> = 256;</a:t>
            </a:r>
          </a:p>
          <a:p>
            <a:pPr marL="274320" indent="-274320"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en-US" sz="3800" i="1" dirty="0" smtClean="0"/>
              <a:t>t</a:t>
            </a:r>
            <a:r>
              <a:rPr lang="en-US" sz="3800" i="1" baseline="30000" dirty="0" smtClean="0"/>
              <a:t>2</a:t>
            </a:r>
            <a:r>
              <a:rPr lang="en-US" sz="3800" i="1" dirty="0" smtClean="0"/>
              <a:t> = </a:t>
            </a:r>
            <a:r>
              <a:rPr lang="ru-RU" sz="3800" i="1" dirty="0" smtClean="0"/>
              <a:t>256/25</a:t>
            </a:r>
            <a:endParaRPr lang="en-US" sz="3800" i="1" dirty="0" smtClean="0"/>
          </a:p>
          <a:p>
            <a:pPr marL="274320" indent="-274320"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en-US" sz="3800" i="1" dirty="0" smtClean="0"/>
              <a:t>t </a:t>
            </a:r>
            <a:r>
              <a:rPr lang="ru-RU" sz="3800" i="1" dirty="0" smtClean="0"/>
              <a:t>=</a:t>
            </a:r>
            <a:r>
              <a:rPr lang="en-US" sz="3800" i="1" dirty="0" smtClean="0"/>
              <a:t> ±</a:t>
            </a:r>
            <a:r>
              <a:rPr lang="ru-RU" sz="3800" i="1" dirty="0" smtClean="0"/>
              <a:t>3</a:t>
            </a:r>
            <a:r>
              <a:rPr lang="en-US" sz="3800" i="1" dirty="0" smtClean="0"/>
              <a:t>,</a:t>
            </a:r>
            <a:r>
              <a:rPr lang="ru-RU" sz="3800" i="1" dirty="0" smtClean="0"/>
              <a:t>2</a:t>
            </a:r>
            <a:r>
              <a:rPr lang="en-US" sz="3800" i="1" dirty="0" smtClean="0"/>
              <a:t>.</a:t>
            </a:r>
          </a:p>
          <a:p>
            <a:pPr marL="274320" indent="-274320"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ru-RU" sz="3600" dirty="0" smtClean="0"/>
              <a:t>Так как время выражается положительным числом, то </a:t>
            </a:r>
          </a:p>
          <a:p>
            <a:pPr marL="274320" indent="-274320"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ru-RU" sz="3600" i="1" dirty="0" smtClean="0"/>
              <a:t>t ≈ –3,2 не удовлетворяет условию задачи.</a:t>
            </a:r>
          </a:p>
          <a:p>
            <a:pPr marL="274320" indent="-274320"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ru-RU" sz="3600" dirty="0" smtClean="0"/>
              <a:t>О т в е т: 3,2 ч.</a:t>
            </a:r>
          </a:p>
          <a:p>
            <a:pPr marL="274320" indent="-274320"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Char char=""/>
              <a:defRPr/>
            </a:pPr>
            <a:endParaRPr lang="ru-RU" i="1" dirty="0" smtClean="0"/>
          </a:p>
          <a:p>
            <a:pPr marL="274320" indent="-274320"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Char char=""/>
              <a:defRPr/>
            </a:pPr>
            <a:endParaRPr lang="ru-RU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33" t="32460" r="52671" b="35081"/>
          <a:stretch/>
        </p:blipFill>
        <p:spPr bwMode="auto">
          <a:xfrm>
            <a:off x="475928" y="413049"/>
            <a:ext cx="2158411" cy="28719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634339" y="1772816"/>
            <a:ext cx="4977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4 </a:t>
            </a:r>
            <a:r>
              <a:rPr lang="en-US" dirty="0" smtClean="0"/>
              <a:t>t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1306233" y="2915653"/>
            <a:ext cx="4977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3 </a:t>
            </a:r>
            <a:r>
              <a:rPr lang="en-US" dirty="0" smtClean="0"/>
              <a:t>t</a:t>
            </a:r>
            <a:endParaRPr lang="ru-RU" dirty="0"/>
          </a:p>
        </p:txBody>
      </p:sp>
      <p:sp>
        <p:nvSpPr>
          <p:cNvPr id="6" name="Прямоугольник 5">
            <a:hlinkClick r:id="rId3" action="ppaction://hlinksldjump"/>
          </p:cNvPr>
          <p:cNvSpPr/>
          <p:nvPr/>
        </p:nvSpPr>
        <p:spPr>
          <a:xfrm>
            <a:off x="8604448" y="6237312"/>
            <a:ext cx="360040" cy="3600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42041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title"/>
          </p:nvPr>
        </p:nvSpPr>
        <p:spPr>
          <a:xfrm>
            <a:off x="230188" y="201613"/>
            <a:ext cx="8229600" cy="563562"/>
          </a:xfrm>
        </p:spPr>
        <p:txBody>
          <a:bodyPr/>
          <a:lstStyle/>
          <a:p>
            <a:pPr algn="ctr" eaLnBrk="1" hangingPunct="1"/>
            <a:r>
              <a:rPr lang="ru-RU" altLang="ru-RU" sz="3600" b="1" smtClean="0">
                <a:latin typeface="Times New Roman" pitchFamily="18" charset="0"/>
                <a:cs typeface="Times New Roman" pitchFamily="18" charset="0"/>
              </a:rPr>
              <a:t>И г р а  «Дешифровщик»</a:t>
            </a:r>
            <a:endParaRPr lang="ru-RU" altLang="ru-RU" sz="3600" b="1" smtClean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0077057"/>
              </p:ext>
            </p:extLst>
          </p:nvPr>
        </p:nvGraphicFramePr>
        <p:xfrm>
          <a:off x="1187450" y="4868863"/>
          <a:ext cx="6624639" cy="161513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36071"/>
                <a:gridCol w="736071"/>
                <a:gridCol w="736071"/>
                <a:gridCol w="736071"/>
                <a:gridCol w="736071"/>
                <a:gridCol w="736071"/>
                <a:gridCol w="736071"/>
                <a:gridCol w="736071"/>
                <a:gridCol w="736071"/>
              </a:tblGrid>
              <a:tr h="792163"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/>
                        <a:t>1</a:t>
                      </a:r>
                      <a:endParaRPr lang="ru-RU" sz="3200" dirty="0"/>
                    </a:p>
                  </a:txBody>
                  <a:tcPr marL="91439" marR="91439" marT="45724" marB="45724"/>
                </a:tc>
                <a:tc>
                  <a:txBody>
                    <a:bodyPr/>
                    <a:lstStyle/>
                    <a:p>
                      <a:pPr algn="ctr"/>
                      <a:endParaRPr lang="ru-RU" sz="3200" dirty="0"/>
                    </a:p>
                  </a:txBody>
                  <a:tcPr marL="91439" marR="91439" marT="45724" marB="4572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/>
                        <a:t>2</a:t>
                      </a:r>
                      <a:endParaRPr lang="ru-RU" sz="3200" dirty="0"/>
                    </a:p>
                  </a:txBody>
                  <a:tcPr marL="91439" marR="91439" marT="45724" marB="4572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/>
                        <a:t>3</a:t>
                      </a:r>
                      <a:endParaRPr lang="ru-RU" sz="3200" dirty="0"/>
                    </a:p>
                  </a:txBody>
                  <a:tcPr marL="91439" marR="91439" marT="45724" marB="4572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/>
                        <a:t>4</a:t>
                      </a:r>
                      <a:endParaRPr lang="ru-RU" sz="3200" dirty="0"/>
                    </a:p>
                  </a:txBody>
                  <a:tcPr marL="91439" marR="91439" marT="45724" marB="4572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/>
                        <a:t>5</a:t>
                      </a:r>
                      <a:endParaRPr lang="ru-RU" sz="3200" dirty="0"/>
                    </a:p>
                  </a:txBody>
                  <a:tcPr marL="91439" marR="91439" marT="45724" marB="4572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/>
                        <a:t>6</a:t>
                      </a:r>
                      <a:endParaRPr lang="ru-RU" sz="3200" dirty="0"/>
                    </a:p>
                  </a:txBody>
                  <a:tcPr marL="91439" marR="91439" marT="45724" marB="4572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/>
                        <a:t>7</a:t>
                      </a:r>
                      <a:endParaRPr lang="ru-RU" sz="3200" dirty="0"/>
                    </a:p>
                  </a:txBody>
                  <a:tcPr marL="91439" marR="91439" marT="45724" marB="4572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/>
                        <a:t>8</a:t>
                      </a:r>
                      <a:endParaRPr lang="ru-RU" sz="3200" dirty="0"/>
                    </a:p>
                  </a:txBody>
                  <a:tcPr marL="91439" marR="91439" marT="45724" marB="45724"/>
                </a:tc>
              </a:tr>
              <a:tr h="792163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 </a:t>
                      </a:r>
                      <a:endParaRPr lang="ru-RU" sz="2800" dirty="0"/>
                    </a:p>
                  </a:txBody>
                  <a:tcPr marL="91439" marR="91439" marT="45724" marB="4572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dirty="0" smtClean="0"/>
                        <a:t>.</a:t>
                      </a:r>
                      <a:endParaRPr lang="ru-RU" sz="4800" dirty="0"/>
                    </a:p>
                  </a:txBody>
                  <a:tcPr marL="91439" marR="91439" marT="45724" marB="4572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 </a:t>
                      </a:r>
                      <a:endParaRPr lang="ru-RU" sz="2800" dirty="0"/>
                    </a:p>
                  </a:txBody>
                  <a:tcPr marL="91439" marR="91439" marT="45724" marB="4572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 </a:t>
                      </a:r>
                      <a:endParaRPr lang="ru-RU" sz="2800" dirty="0"/>
                    </a:p>
                  </a:txBody>
                  <a:tcPr marL="91439" marR="91439" marT="45724" marB="4572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 </a:t>
                      </a:r>
                      <a:endParaRPr lang="ru-RU" sz="2800" dirty="0"/>
                    </a:p>
                  </a:txBody>
                  <a:tcPr marL="91439" marR="91439" marT="45724" marB="4572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 </a:t>
                      </a:r>
                      <a:endParaRPr lang="ru-RU" sz="2800" dirty="0"/>
                    </a:p>
                  </a:txBody>
                  <a:tcPr marL="91439" marR="91439" marT="45724" marB="45724"/>
                </a:tc>
                <a:tc>
                  <a:txBody>
                    <a:bodyPr/>
                    <a:lstStyle/>
                    <a:p>
                      <a:pPr algn="ctr"/>
                      <a:endParaRPr lang="ru-RU" sz="2800" dirty="0"/>
                    </a:p>
                  </a:txBody>
                  <a:tcPr marL="91439" marR="91439" marT="45724" marB="4572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 </a:t>
                      </a:r>
                      <a:endParaRPr lang="ru-RU" sz="2800" dirty="0"/>
                    </a:p>
                  </a:txBody>
                  <a:tcPr marL="91439" marR="91439" marT="45724" marB="45724"/>
                </a:tc>
                <a:tc>
                  <a:txBody>
                    <a:bodyPr/>
                    <a:lstStyle/>
                    <a:p>
                      <a:pPr algn="ctr"/>
                      <a:endParaRPr lang="ru-RU" sz="2800" dirty="0"/>
                    </a:p>
                  </a:txBody>
                  <a:tcPr marL="91439" marR="91439" marT="45724" marB="45724"/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323850" y="765175"/>
            <a:ext cx="8135938" cy="387798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b="1" dirty="0"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</a:rPr>
              <a:t> 2</a:t>
            </a:r>
            <a:r>
              <a:rPr lang="ru-RU" sz="2400" i="1" dirty="0">
                <a:latin typeface="+mn-lt"/>
              </a:rPr>
              <a:t>х</a:t>
            </a:r>
            <a:r>
              <a:rPr lang="ru-RU" sz="2400" i="1" baseline="30000" dirty="0">
                <a:latin typeface="+mn-lt"/>
              </a:rPr>
              <a:t>2</a:t>
            </a:r>
            <a:r>
              <a:rPr lang="ru-RU" sz="2400" i="1" dirty="0">
                <a:latin typeface="+mn-lt"/>
              </a:rPr>
              <a:t> – 18= 0;           </a:t>
            </a:r>
            <a:r>
              <a:rPr lang="ru-RU" sz="2400" i="1" dirty="0">
                <a:solidFill>
                  <a:schemeClr val="accent1">
                    <a:lumMod val="75000"/>
                  </a:schemeClr>
                </a:solidFill>
                <a:latin typeface="+mn-lt"/>
              </a:rPr>
              <a:t>(1)</a:t>
            </a:r>
            <a:r>
              <a:rPr lang="ru-RU" sz="2400" i="1" dirty="0">
                <a:latin typeface="+mn-lt"/>
              </a:rPr>
              <a:t>                                     х</a:t>
            </a:r>
            <a:r>
              <a:rPr lang="ru-RU" sz="2400" i="1" baseline="30000" dirty="0">
                <a:latin typeface="+mn-lt"/>
              </a:rPr>
              <a:t>2</a:t>
            </a:r>
            <a:r>
              <a:rPr lang="ru-RU" sz="2400" i="1" dirty="0">
                <a:latin typeface="+mn-lt"/>
              </a:rPr>
              <a:t> +3х= 0;               </a:t>
            </a:r>
            <a:r>
              <a:rPr lang="ru-RU" sz="2400" i="1" dirty="0">
                <a:solidFill>
                  <a:schemeClr val="accent1">
                    <a:lumMod val="75000"/>
                  </a:schemeClr>
                </a:solidFill>
                <a:latin typeface="+mn-lt"/>
              </a:rPr>
              <a:t>(2)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b="1" dirty="0"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</a:rPr>
              <a:t> 5</a:t>
            </a:r>
            <a:r>
              <a:rPr lang="ru-RU" sz="2400" i="1" dirty="0">
                <a:latin typeface="+mn-lt"/>
              </a:rPr>
              <a:t>х</a:t>
            </a:r>
            <a:r>
              <a:rPr lang="ru-RU" sz="2400" i="1" baseline="30000" dirty="0">
                <a:latin typeface="+mn-lt"/>
              </a:rPr>
              <a:t>2</a:t>
            </a:r>
            <a:r>
              <a:rPr lang="ru-RU" sz="2400" i="1" dirty="0">
                <a:latin typeface="+mn-lt"/>
              </a:rPr>
              <a:t> – 4х – 1 = 0;</a:t>
            </a:r>
            <a:r>
              <a:rPr lang="ru-RU" sz="2400" dirty="0">
                <a:latin typeface="+mn-lt"/>
              </a:rPr>
              <a:t>    </a:t>
            </a:r>
            <a:r>
              <a:rPr lang="ru-RU" sz="2400" dirty="0">
                <a:solidFill>
                  <a:schemeClr val="accent1">
                    <a:lumMod val="75000"/>
                  </a:schemeClr>
                </a:solidFill>
                <a:latin typeface="+mn-lt"/>
              </a:rPr>
              <a:t>(3)</a:t>
            </a:r>
            <a:r>
              <a:rPr lang="ru-RU" sz="2400" dirty="0">
                <a:latin typeface="+mn-lt"/>
              </a:rPr>
              <a:t>                                     3</a:t>
            </a:r>
            <a:r>
              <a:rPr lang="ru-RU" sz="2400" i="1" dirty="0">
                <a:latin typeface="+mn-lt"/>
              </a:rPr>
              <a:t>х</a:t>
            </a:r>
            <a:r>
              <a:rPr lang="ru-RU" sz="2400" i="1" baseline="30000" dirty="0">
                <a:latin typeface="+mn-lt"/>
              </a:rPr>
              <a:t>2</a:t>
            </a:r>
            <a:r>
              <a:rPr lang="ru-RU" sz="2400" i="1" dirty="0">
                <a:latin typeface="+mn-lt"/>
              </a:rPr>
              <a:t> – 5х + 2 = 0;    </a:t>
            </a:r>
            <a:r>
              <a:rPr lang="ru-RU" sz="2400" i="1" dirty="0">
                <a:solidFill>
                  <a:schemeClr val="accent1">
                    <a:lumMod val="75000"/>
                  </a:schemeClr>
                </a:solidFill>
                <a:latin typeface="+mn-lt"/>
              </a:rPr>
              <a:t>(4)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i="1" dirty="0"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</a:rPr>
              <a:t> </a:t>
            </a:r>
            <a:r>
              <a:rPr lang="ru-RU" sz="2400" i="1" dirty="0">
                <a:latin typeface="+mn-lt"/>
              </a:rPr>
              <a:t>х</a:t>
            </a:r>
            <a:r>
              <a:rPr lang="ru-RU" sz="2400" i="1" baseline="30000" dirty="0">
                <a:latin typeface="+mn-lt"/>
              </a:rPr>
              <a:t>2</a:t>
            </a:r>
            <a:r>
              <a:rPr lang="ru-RU" sz="2400" i="1" dirty="0">
                <a:latin typeface="+mn-lt"/>
              </a:rPr>
              <a:t> – 6х + 9 = 0;</a:t>
            </a:r>
            <a:r>
              <a:rPr lang="ru-RU" sz="2400" dirty="0">
                <a:latin typeface="+mn-lt"/>
              </a:rPr>
              <a:t>      </a:t>
            </a:r>
            <a:r>
              <a:rPr lang="ru-RU" sz="2400" dirty="0">
                <a:solidFill>
                  <a:schemeClr val="accent1">
                    <a:lumMod val="75000"/>
                  </a:schemeClr>
                </a:solidFill>
                <a:latin typeface="+mn-lt"/>
              </a:rPr>
              <a:t>(5)</a:t>
            </a:r>
            <a:r>
              <a:rPr lang="ru-RU" sz="2400" dirty="0">
                <a:latin typeface="+mn-lt"/>
              </a:rPr>
              <a:t> </a:t>
            </a:r>
            <a:r>
              <a:rPr lang="ru-RU" sz="2400" dirty="0" smtClean="0">
                <a:latin typeface="+mn-lt"/>
              </a:rPr>
              <a:t>                                    </a:t>
            </a:r>
            <a:r>
              <a:rPr lang="ru-RU" sz="2400" i="1" dirty="0" smtClean="0">
                <a:latin typeface="+mn-lt"/>
              </a:rPr>
              <a:t>х</a:t>
            </a:r>
            <a:r>
              <a:rPr lang="ru-RU" sz="2400" i="1" baseline="30000" dirty="0" smtClean="0">
                <a:latin typeface="+mn-lt"/>
              </a:rPr>
              <a:t>2</a:t>
            </a:r>
            <a:r>
              <a:rPr lang="ru-RU" sz="2400" i="1" dirty="0" smtClean="0">
                <a:latin typeface="+mn-lt"/>
              </a:rPr>
              <a:t> </a:t>
            </a:r>
            <a:r>
              <a:rPr lang="ru-RU" sz="2400" i="1" dirty="0">
                <a:latin typeface="+mn-lt"/>
              </a:rPr>
              <a:t>– </a:t>
            </a:r>
            <a:r>
              <a:rPr lang="ru-RU" sz="2400" i="1" dirty="0" smtClean="0">
                <a:latin typeface="+mn-lt"/>
              </a:rPr>
              <a:t>40х + 39 </a:t>
            </a:r>
            <a:r>
              <a:rPr lang="ru-RU" sz="2400" i="1" dirty="0">
                <a:latin typeface="+mn-lt"/>
              </a:rPr>
              <a:t>= 0;    </a:t>
            </a:r>
            <a:r>
              <a:rPr lang="ru-RU" sz="2400" i="1" dirty="0">
                <a:solidFill>
                  <a:schemeClr val="accent1">
                    <a:lumMod val="75000"/>
                  </a:schemeClr>
                </a:solidFill>
                <a:latin typeface="+mn-lt"/>
              </a:rPr>
              <a:t>(6)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i="1" dirty="0">
                <a:latin typeface="+mn-lt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i="1" dirty="0" smtClean="0">
                <a:latin typeface="+mn-lt"/>
              </a:rPr>
              <a:t> 2х</a:t>
            </a:r>
            <a:r>
              <a:rPr lang="ru-RU" sz="2400" i="1" baseline="30000" dirty="0" smtClean="0">
                <a:latin typeface="+mn-lt"/>
              </a:rPr>
              <a:t>2  + </a:t>
            </a:r>
            <a:r>
              <a:rPr lang="ru-RU" sz="2400" dirty="0" smtClean="0">
                <a:latin typeface="+mn-lt"/>
              </a:rPr>
              <a:t>3</a:t>
            </a:r>
            <a:r>
              <a:rPr lang="ru-RU" sz="2400" i="1" dirty="0" smtClean="0">
                <a:latin typeface="+mn-lt"/>
              </a:rPr>
              <a:t>х -5= </a:t>
            </a:r>
            <a:r>
              <a:rPr lang="ru-RU" sz="2400" i="1" dirty="0">
                <a:latin typeface="+mn-lt"/>
              </a:rPr>
              <a:t>0;     </a:t>
            </a:r>
            <a:r>
              <a:rPr lang="ru-RU" sz="2400" i="1" dirty="0">
                <a:solidFill>
                  <a:schemeClr val="accent1">
                    <a:lumMod val="75000"/>
                  </a:schemeClr>
                </a:solidFill>
                <a:latin typeface="+mn-lt"/>
              </a:rPr>
              <a:t>(7)</a:t>
            </a:r>
            <a:r>
              <a:rPr lang="ru-RU" sz="2400" i="1" dirty="0">
                <a:latin typeface="+mn-lt"/>
              </a:rPr>
              <a:t> </a:t>
            </a:r>
            <a:r>
              <a:rPr lang="ru-RU" sz="2400" i="1" dirty="0" smtClean="0">
                <a:latin typeface="+mn-lt"/>
              </a:rPr>
              <a:t>                                       5х</a:t>
            </a:r>
            <a:r>
              <a:rPr lang="ru-RU" sz="2400" i="1" baseline="30000" dirty="0" smtClean="0">
                <a:latin typeface="+mn-lt"/>
              </a:rPr>
              <a:t>2</a:t>
            </a:r>
            <a:r>
              <a:rPr lang="ru-RU" sz="2400" i="1" dirty="0"/>
              <a:t> </a:t>
            </a:r>
            <a:r>
              <a:rPr lang="ru-RU" sz="2400" i="1" dirty="0" smtClean="0"/>
              <a:t>+</a:t>
            </a:r>
            <a:r>
              <a:rPr lang="ru-RU" sz="2400" i="1" baseline="30000" dirty="0" smtClean="0">
                <a:latin typeface="+mn-lt"/>
              </a:rPr>
              <a:t>  </a:t>
            </a:r>
            <a:r>
              <a:rPr lang="ru-RU" sz="2400" dirty="0" smtClean="0"/>
              <a:t>2</a:t>
            </a:r>
            <a:r>
              <a:rPr lang="ru-RU" sz="2400" i="1" dirty="0" smtClean="0"/>
              <a:t>х</a:t>
            </a:r>
            <a:r>
              <a:rPr lang="ru-RU" sz="2400" i="1" dirty="0" smtClean="0">
                <a:latin typeface="+mn-lt"/>
              </a:rPr>
              <a:t> </a:t>
            </a:r>
            <a:r>
              <a:rPr lang="ru-RU" sz="2400" i="1" dirty="0"/>
              <a:t>–</a:t>
            </a:r>
            <a:r>
              <a:rPr lang="ru-RU" sz="2400" i="1" dirty="0" smtClean="0">
                <a:latin typeface="+mn-lt"/>
              </a:rPr>
              <a:t> </a:t>
            </a:r>
            <a:r>
              <a:rPr lang="ru-RU" sz="2400" i="1" dirty="0">
                <a:latin typeface="+mn-lt"/>
              </a:rPr>
              <a:t>3 = 0</a:t>
            </a:r>
            <a:r>
              <a:rPr lang="ru-RU" sz="2400" i="1" dirty="0" smtClean="0">
                <a:latin typeface="+mn-lt"/>
              </a:rPr>
              <a:t>;  </a:t>
            </a:r>
            <a:r>
              <a:rPr lang="ru-RU" sz="2400" i="1" dirty="0" smtClean="0">
                <a:solidFill>
                  <a:schemeClr val="accent1">
                    <a:lumMod val="75000"/>
                  </a:schemeClr>
                </a:solidFill>
                <a:latin typeface="+mn-lt"/>
              </a:rPr>
              <a:t> </a:t>
            </a:r>
            <a:r>
              <a:rPr lang="ru-RU" sz="2400" i="1" dirty="0">
                <a:solidFill>
                  <a:schemeClr val="accent1">
                    <a:lumMod val="75000"/>
                  </a:schemeClr>
                </a:solidFill>
                <a:latin typeface="+mn-lt"/>
              </a:rPr>
              <a:t>(8)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</a:endParaRPr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319036"/>
              </p:ext>
            </p:extLst>
          </p:nvPr>
        </p:nvGraphicFramePr>
        <p:xfrm>
          <a:off x="3419475" y="836613"/>
          <a:ext cx="1655763" cy="367225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41906"/>
                <a:gridCol w="513857"/>
              </a:tblGrid>
              <a:tr h="457135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tx1"/>
                          </a:solidFill>
                        </a:rPr>
                        <a:t>1 ; -2,5</a:t>
                      </a:r>
                      <a:endParaRPr lang="ru-RU" sz="2400" dirty="0">
                        <a:solidFill>
                          <a:schemeClr val="tx1"/>
                        </a:solidFill>
                      </a:endParaRPr>
                    </a:p>
                  </a:txBody>
                  <a:tcPr marL="91417" marR="91417" marT="45714" marB="45714"/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solidFill>
                            <a:srgbClr val="C00000"/>
                          </a:solidFill>
                        </a:rPr>
                        <a:t>Л</a:t>
                      </a:r>
                      <a:endParaRPr lang="ru-RU" sz="2400" dirty="0">
                        <a:solidFill>
                          <a:srgbClr val="C00000"/>
                        </a:solidFill>
                      </a:endParaRPr>
                    </a:p>
                  </a:txBody>
                  <a:tcPr marL="91417" marR="91417" marT="45714" marB="45714"/>
                </a:tc>
              </a:tr>
              <a:tr h="457135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tx1"/>
                          </a:solidFill>
                        </a:rPr>
                        <a:t>1 ; 2/3</a:t>
                      </a:r>
                      <a:endParaRPr lang="ru-RU" sz="2400" dirty="0">
                        <a:solidFill>
                          <a:schemeClr val="tx1"/>
                        </a:solidFill>
                      </a:endParaRPr>
                    </a:p>
                  </a:txBody>
                  <a:tcPr marL="91417" marR="91417" marT="45714" marB="45714"/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solidFill>
                            <a:srgbClr val="C00000"/>
                          </a:solidFill>
                        </a:rPr>
                        <a:t>И</a:t>
                      </a:r>
                      <a:endParaRPr lang="ru-RU" sz="2400" dirty="0">
                        <a:solidFill>
                          <a:srgbClr val="C00000"/>
                        </a:solidFill>
                      </a:endParaRPr>
                    </a:p>
                  </a:txBody>
                  <a:tcPr marL="91417" marR="91417" marT="45714" marB="45714"/>
                </a:tc>
              </a:tr>
              <a:tr h="457135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tx1"/>
                          </a:solidFill>
                        </a:rPr>
                        <a:t>-1 ; 0,6</a:t>
                      </a:r>
                      <a:endParaRPr lang="ru-RU" sz="2400" dirty="0">
                        <a:solidFill>
                          <a:schemeClr val="tx1"/>
                        </a:solidFill>
                      </a:endParaRPr>
                    </a:p>
                  </a:txBody>
                  <a:tcPr marL="91417" marR="91417" marT="45714" marB="45714"/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solidFill>
                            <a:srgbClr val="C00000"/>
                          </a:solidFill>
                        </a:rPr>
                        <a:t>Ь</a:t>
                      </a:r>
                      <a:endParaRPr lang="ru-RU" sz="2400" dirty="0">
                        <a:solidFill>
                          <a:srgbClr val="C00000"/>
                        </a:solidFill>
                      </a:endParaRPr>
                    </a:p>
                  </a:txBody>
                  <a:tcPr marL="91417" marR="91417" marT="45714" marB="45714"/>
                </a:tc>
              </a:tr>
              <a:tr h="457135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tx1"/>
                          </a:solidFill>
                        </a:rPr>
                        <a:t>3</a:t>
                      </a:r>
                      <a:endParaRPr lang="ru-RU" sz="2400" dirty="0">
                        <a:solidFill>
                          <a:schemeClr val="tx1"/>
                        </a:solidFill>
                      </a:endParaRPr>
                    </a:p>
                  </a:txBody>
                  <a:tcPr marL="91417" marR="91417" marT="45714" marB="45714"/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solidFill>
                            <a:srgbClr val="C00000"/>
                          </a:solidFill>
                        </a:rPr>
                        <a:t>Ф</a:t>
                      </a:r>
                      <a:endParaRPr lang="ru-RU" sz="2400" dirty="0">
                        <a:solidFill>
                          <a:srgbClr val="C00000"/>
                        </a:solidFill>
                      </a:endParaRPr>
                    </a:p>
                  </a:txBody>
                  <a:tcPr marL="91417" marR="91417" marT="45714" marB="45714"/>
                </a:tc>
              </a:tr>
              <a:tr h="457135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tx1"/>
                          </a:solidFill>
                        </a:rPr>
                        <a:t>3 ; -3</a:t>
                      </a:r>
                      <a:endParaRPr lang="ru-RU" sz="2400" dirty="0">
                        <a:solidFill>
                          <a:schemeClr val="tx1"/>
                        </a:solidFill>
                      </a:endParaRPr>
                    </a:p>
                  </a:txBody>
                  <a:tcPr marL="91417" marR="91417" marT="45714" marB="45714"/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solidFill>
                            <a:srgbClr val="C00000"/>
                          </a:solidFill>
                        </a:rPr>
                        <a:t>М</a:t>
                      </a:r>
                      <a:endParaRPr lang="ru-RU" sz="2400" dirty="0">
                        <a:solidFill>
                          <a:srgbClr val="C00000"/>
                        </a:solidFill>
                      </a:endParaRPr>
                    </a:p>
                  </a:txBody>
                  <a:tcPr marL="91417" marR="91417" marT="45714" marB="45714"/>
                </a:tc>
              </a:tr>
              <a:tr h="457135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tx1"/>
                          </a:solidFill>
                        </a:rPr>
                        <a:t>1;39</a:t>
                      </a:r>
                      <a:endParaRPr lang="ru-RU" sz="2400" dirty="0">
                        <a:solidFill>
                          <a:schemeClr val="tx1"/>
                        </a:solidFill>
                      </a:endParaRPr>
                    </a:p>
                  </a:txBody>
                  <a:tcPr marL="91417" marR="91417" marT="45714" marB="45714"/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solidFill>
                            <a:srgbClr val="C00000"/>
                          </a:solidFill>
                        </a:rPr>
                        <a:t>Е</a:t>
                      </a:r>
                      <a:endParaRPr lang="ru-RU" sz="2400" dirty="0">
                        <a:solidFill>
                          <a:srgbClr val="C00000"/>
                        </a:solidFill>
                      </a:endParaRPr>
                    </a:p>
                  </a:txBody>
                  <a:tcPr marL="91417" marR="91417" marT="45714" marB="45714"/>
                </a:tc>
              </a:tr>
              <a:tr h="457135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tx1"/>
                          </a:solidFill>
                        </a:rPr>
                        <a:t>0 ; -3</a:t>
                      </a:r>
                      <a:endParaRPr lang="ru-RU" sz="2400" dirty="0">
                        <a:solidFill>
                          <a:schemeClr val="tx1"/>
                        </a:solidFill>
                      </a:endParaRPr>
                    </a:p>
                  </a:txBody>
                  <a:tcPr marL="91417" marR="91417" marT="45714" marB="45714"/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solidFill>
                            <a:srgbClr val="C00000"/>
                          </a:solidFill>
                        </a:rPr>
                        <a:t>Ш</a:t>
                      </a:r>
                      <a:endParaRPr lang="ru-RU" sz="2400" dirty="0">
                        <a:solidFill>
                          <a:srgbClr val="C00000"/>
                        </a:solidFill>
                      </a:endParaRPr>
                    </a:p>
                  </a:txBody>
                  <a:tcPr marL="91417" marR="91417" marT="45714" marB="45714"/>
                </a:tc>
              </a:tr>
              <a:tr h="471941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tx1"/>
                          </a:solidFill>
                        </a:rPr>
                        <a:t>1 ; -0,2</a:t>
                      </a:r>
                      <a:endParaRPr lang="ru-RU" sz="2400" dirty="0">
                        <a:solidFill>
                          <a:schemeClr val="tx1"/>
                        </a:solidFill>
                      </a:endParaRPr>
                    </a:p>
                  </a:txBody>
                  <a:tcPr marL="91417" marR="91417" marT="45714" marB="45714"/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solidFill>
                            <a:srgbClr val="C00000"/>
                          </a:solidFill>
                        </a:rPr>
                        <a:t>Т</a:t>
                      </a:r>
                      <a:endParaRPr lang="ru-RU" sz="2400" dirty="0">
                        <a:solidFill>
                          <a:srgbClr val="C00000"/>
                        </a:solidFill>
                      </a:endParaRPr>
                    </a:p>
                  </a:txBody>
                  <a:tcPr marL="91417" marR="91417" marT="45714" marB="45714"/>
                </a:tc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1207534" y="5785792"/>
            <a:ext cx="7200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</a:rPr>
              <a:t>М</a:t>
            </a:r>
            <a:endParaRPr lang="ru-RU" sz="4000" b="1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699792" y="5760701"/>
            <a:ext cx="7200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</a:rPr>
              <a:t>Ш</a:t>
            </a:r>
            <a:endParaRPr lang="ru-RU" sz="4000" b="1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419872" y="5785792"/>
            <a:ext cx="7200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</a:rPr>
              <a:t>Т</a:t>
            </a:r>
            <a:endParaRPr lang="ru-RU" sz="4000" b="1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139952" y="5735610"/>
            <a:ext cx="7200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</a:rPr>
              <a:t>И</a:t>
            </a:r>
            <a:endParaRPr lang="ru-RU" sz="4000" b="1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872761" y="5735610"/>
            <a:ext cx="7200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</a:rPr>
              <a:t>Ф</a:t>
            </a:r>
            <a:endParaRPr lang="ru-RU" sz="4000" b="1" dirty="0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592841" y="5785792"/>
            <a:ext cx="7200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</a:rPr>
              <a:t>Е</a:t>
            </a:r>
            <a:endParaRPr lang="ru-RU" sz="4000" b="1" dirty="0">
              <a:solidFill>
                <a:srgbClr val="FF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321039" y="5760701"/>
            <a:ext cx="7200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</a:rPr>
              <a:t>Л</a:t>
            </a:r>
            <a:endParaRPr lang="ru-RU" sz="4000" b="1" dirty="0">
              <a:solidFill>
                <a:srgbClr val="FF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063986" y="5759152"/>
            <a:ext cx="7200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</a:rPr>
              <a:t>Ь</a:t>
            </a:r>
            <a:endParaRPr lang="ru-RU" sz="4000" b="1" dirty="0">
              <a:solidFill>
                <a:srgbClr val="FF0000"/>
              </a:solidFill>
            </a:endParaRP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3275856" y="2924944"/>
            <a:ext cx="1956945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3275855" y="3861048"/>
            <a:ext cx="1956945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3275856" y="4293096"/>
            <a:ext cx="1956945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3161479" y="1556792"/>
            <a:ext cx="1956945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3275854" y="2492896"/>
            <a:ext cx="1956945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>
            <a:off x="3161479" y="3356992"/>
            <a:ext cx="1956945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3275853" y="1052736"/>
            <a:ext cx="1956945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  <p:bldP spid="10" grpId="0"/>
      <p:bldP spid="12" grpId="0"/>
      <p:bldP spid="13" grpId="0"/>
      <p:bldP spid="14" grpId="0"/>
      <p:bldP spid="15" grpId="0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26806"/>
            <a:ext cx="4382825" cy="53285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427984" y="692696"/>
            <a:ext cx="4464496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Михаэль Штифель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немецкий математик  15-16 веков.</a:t>
            </a:r>
          </a:p>
          <a:p>
            <a:pPr algn="ctr"/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Сформулировал правило решения _________</a:t>
            </a:r>
          </a:p>
          <a:p>
            <a:pPr algn="ctr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уравнений.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347509" y="3691992"/>
            <a:ext cx="35380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+mn-lt"/>
              </a:rPr>
              <a:t>квадратных</a:t>
            </a:r>
            <a:endParaRPr lang="ru-RU" sz="2800" b="1" dirty="0">
              <a:solidFill>
                <a:srgbClr val="FF000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945857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323850" y="765175"/>
            <a:ext cx="8135938" cy="387798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b="1" dirty="0"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</a:rPr>
              <a:t> 2</a:t>
            </a:r>
            <a:r>
              <a:rPr lang="ru-RU" sz="2400" i="1" dirty="0">
                <a:latin typeface="+mn-lt"/>
              </a:rPr>
              <a:t>х</a:t>
            </a:r>
            <a:r>
              <a:rPr lang="ru-RU" sz="2400" i="1" baseline="30000" dirty="0">
                <a:latin typeface="+mn-lt"/>
              </a:rPr>
              <a:t>2</a:t>
            </a:r>
            <a:r>
              <a:rPr lang="ru-RU" sz="2400" i="1" dirty="0">
                <a:latin typeface="+mn-lt"/>
              </a:rPr>
              <a:t> – 18= 0;           </a:t>
            </a:r>
            <a:r>
              <a:rPr lang="ru-RU" sz="2400" i="1" dirty="0">
                <a:solidFill>
                  <a:schemeClr val="accent1">
                    <a:lumMod val="75000"/>
                  </a:schemeClr>
                </a:solidFill>
                <a:latin typeface="+mn-lt"/>
              </a:rPr>
              <a:t>(1)</a:t>
            </a:r>
            <a:r>
              <a:rPr lang="ru-RU" sz="2400" i="1" dirty="0">
                <a:latin typeface="+mn-lt"/>
              </a:rPr>
              <a:t>                                     х</a:t>
            </a:r>
            <a:r>
              <a:rPr lang="ru-RU" sz="2400" i="1" baseline="30000" dirty="0">
                <a:latin typeface="+mn-lt"/>
              </a:rPr>
              <a:t>2</a:t>
            </a:r>
            <a:r>
              <a:rPr lang="ru-RU" sz="2400" i="1" dirty="0">
                <a:latin typeface="+mn-lt"/>
              </a:rPr>
              <a:t> +3х= 0;               </a:t>
            </a:r>
            <a:r>
              <a:rPr lang="ru-RU" sz="2400" i="1" dirty="0">
                <a:solidFill>
                  <a:schemeClr val="accent1">
                    <a:lumMod val="75000"/>
                  </a:schemeClr>
                </a:solidFill>
                <a:latin typeface="+mn-lt"/>
              </a:rPr>
              <a:t>(2)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b="1" dirty="0"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</a:rPr>
              <a:t> 5</a:t>
            </a:r>
            <a:r>
              <a:rPr lang="ru-RU" sz="2400" i="1" dirty="0">
                <a:latin typeface="+mn-lt"/>
              </a:rPr>
              <a:t>х</a:t>
            </a:r>
            <a:r>
              <a:rPr lang="ru-RU" sz="2400" i="1" baseline="30000" dirty="0">
                <a:latin typeface="+mn-lt"/>
              </a:rPr>
              <a:t>2</a:t>
            </a:r>
            <a:r>
              <a:rPr lang="ru-RU" sz="2400" i="1" dirty="0">
                <a:latin typeface="+mn-lt"/>
              </a:rPr>
              <a:t> – 4х – 1 = 0;</a:t>
            </a:r>
            <a:r>
              <a:rPr lang="ru-RU" sz="2400" dirty="0">
                <a:latin typeface="+mn-lt"/>
              </a:rPr>
              <a:t>    </a:t>
            </a:r>
            <a:r>
              <a:rPr lang="ru-RU" sz="2400" dirty="0">
                <a:solidFill>
                  <a:schemeClr val="accent1">
                    <a:lumMod val="75000"/>
                  </a:schemeClr>
                </a:solidFill>
                <a:latin typeface="+mn-lt"/>
              </a:rPr>
              <a:t>(3)</a:t>
            </a:r>
            <a:r>
              <a:rPr lang="ru-RU" sz="2400" dirty="0">
                <a:latin typeface="+mn-lt"/>
              </a:rPr>
              <a:t>                                     3</a:t>
            </a:r>
            <a:r>
              <a:rPr lang="ru-RU" sz="2400" i="1" dirty="0">
                <a:latin typeface="+mn-lt"/>
              </a:rPr>
              <a:t>х</a:t>
            </a:r>
            <a:r>
              <a:rPr lang="ru-RU" sz="2400" i="1" baseline="30000" dirty="0">
                <a:latin typeface="+mn-lt"/>
              </a:rPr>
              <a:t>2</a:t>
            </a:r>
            <a:r>
              <a:rPr lang="ru-RU" sz="2400" i="1" dirty="0">
                <a:latin typeface="+mn-lt"/>
              </a:rPr>
              <a:t> – 5х + 2 = 0;    </a:t>
            </a:r>
            <a:r>
              <a:rPr lang="ru-RU" sz="2400" i="1" dirty="0">
                <a:solidFill>
                  <a:schemeClr val="accent1">
                    <a:lumMod val="75000"/>
                  </a:schemeClr>
                </a:solidFill>
                <a:latin typeface="+mn-lt"/>
              </a:rPr>
              <a:t>(4)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i="1" dirty="0"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</a:rPr>
              <a:t> </a:t>
            </a:r>
            <a:r>
              <a:rPr lang="ru-RU" sz="2400" i="1" dirty="0">
                <a:latin typeface="+mn-lt"/>
              </a:rPr>
              <a:t>х</a:t>
            </a:r>
            <a:r>
              <a:rPr lang="ru-RU" sz="2400" i="1" baseline="30000" dirty="0">
                <a:latin typeface="+mn-lt"/>
              </a:rPr>
              <a:t>2</a:t>
            </a:r>
            <a:r>
              <a:rPr lang="ru-RU" sz="2400" i="1" dirty="0">
                <a:latin typeface="+mn-lt"/>
              </a:rPr>
              <a:t> – 6х + 9 = 0;</a:t>
            </a:r>
            <a:r>
              <a:rPr lang="ru-RU" sz="2400" dirty="0">
                <a:latin typeface="+mn-lt"/>
              </a:rPr>
              <a:t>      </a:t>
            </a:r>
            <a:r>
              <a:rPr lang="ru-RU" sz="2400" dirty="0">
                <a:solidFill>
                  <a:schemeClr val="accent1">
                    <a:lumMod val="75000"/>
                  </a:schemeClr>
                </a:solidFill>
                <a:latin typeface="+mn-lt"/>
              </a:rPr>
              <a:t>(5)</a:t>
            </a:r>
            <a:r>
              <a:rPr lang="ru-RU" sz="2400" dirty="0">
                <a:latin typeface="+mn-lt"/>
              </a:rPr>
              <a:t> </a:t>
            </a:r>
            <a:r>
              <a:rPr lang="ru-RU" sz="2400" dirty="0" smtClean="0">
                <a:latin typeface="+mn-lt"/>
              </a:rPr>
              <a:t>                                    </a:t>
            </a:r>
            <a:r>
              <a:rPr lang="ru-RU" sz="2400" i="1" dirty="0" smtClean="0">
                <a:latin typeface="+mn-lt"/>
              </a:rPr>
              <a:t>х</a:t>
            </a:r>
            <a:r>
              <a:rPr lang="ru-RU" sz="2400" i="1" baseline="30000" dirty="0" smtClean="0">
                <a:latin typeface="+mn-lt"/>
              </a:rPr>
              <a:t>2</a:t>
            </a:r>
            <a:r>
              <a:rPr lang="ru-RU" sz="2400" i="1" dirty="0" smtClean="0">
                <a:latin typeface="+mn-lt"/>
              </a:rPr>
              <a:t> </a:t>
            </a:r>
            <a:r>
              <a:rPr lang="ru-RU" sz="2400" i="1" dirty="0">
                <a:latin typeface="+mn-lt"/>
              </a:rPr>
              <a:t>– </a:t>
            </a:r>
            <a:r>
              <a:rPr lang="ru-RU" sz="2400" i="1" dirty="0" smtClean="0">
                <a:latin typeface="+mn-lt"/>
              </a:rPr>
              <a:t>40х + 39 </a:t>
            </a:r>
            <a:r>
              <a:rPr lang="ru-RU" sz="2400" i="1" dirty="0">
                <a:latin typeface="+mn-lt"/>
              </a:rPr>
              <a:t>= 0;    </a:t>
            </a:r>
            <a:r>
              <a:rPr lang="ru-RU" sz="2400" i="1" dirty="0">
                <a:solidFill>
                  <a:schemeClr val="accent1">
                    <a:lumMod val="75000"/>
                  </a:schemeClr>
                </a:solidFill>
                <a:latin typeface="+mn-lt"/>
              </a:rPr>
              <a:t>(6)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i="1" dirty="0">
                <a:latin typeface="+mn-lt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i="1" dirty="0" smtClean="0">
                <a:latin typeface="+mn-lt"/>
              </a:rPr>
              <a:t> 2х</a:t>
            </a:r>
            <a:r>
              <a:rPr lang="ru-RU" sz="2400" i="1" baseline="30000" dirty="0" smtClean="0">
                <a:latin typeface="+mn-lt"/>
              </a:rPr>
              <a:t>2  + </a:t>
            </a:r>
            <a:r>
              <a:rPr lang="ru-RU" sz="2400" dirty="0" smtClean="0">
                <a:latin typeface="+mn-lt"/>
              </a:rPr>
              <a:t>3</a:t>
            </a:r>
            <a:r>
              <a:rPr lang="ru-RU" sz="2400" i="1" dirty="0" smtClean="0">
                <a:latin typeface="+mn-lt"/>
              </a:rPr>
              <a:t>х -5= </a:t>
            </a:r>
            <a:r>
              <a:rPr lang="ru-RU" sz="2400" i="1" dirty="0">
                <a:latin typeface="+mn-lt"/>
              </a:rPr>
              <a:t>0;     </a:t>
            </a:r>
            <a:r>
              <a:rPr lang="ru-RU" sz="2400" i="1" dirty="0">
                <a:solidFill>
                  <a:schemeClr val="accent1">
                    <a:lumMod val="75000"/>
                  </a:schemeClr>
                </a:solidFill>
                <a:latin typeface="+mn-lt"/>
              </a:rPr>
              <a:t>(7)</a:t>
            </a:r>
            <a:r>
              <a:rPr lang="ru-RU" sz="2400" i="1" dirty="0">
                <a:latin typeface="+mn-lt"/>
              </a:rPr>
              <a:t> </a:t>
            </a:r>
            <a:r>
              <a:rPr lang="ru-RU" sz="2400" i="1" dirty="0" smtClean="0">
                <a:latin typeface="+mn-lt"/>
              </a:rPr>
              <a:t>                                       5х</a:t>
            </a:r>
            <a:r>
              <a:rPr lang="ru-RU" sz="2400" i="1" baseline="30000" dirty="0" smtClean="0">
                <a:latin typeface="+mn-lt"/>
              </a:rPr>
              <a:t>2</a:t>
            </a:r>
            <a:r>
              <a:rPr lang="ru-RU" sz="2400" i="1" dirty="0"/>
              <a:t> </a:t>
            </a:r>
            <a:r>
              <a:rPr lang="ru-RU" sz="2400" i="1" dirty="0" smtClean="0"/>
              <a:t>+</a:t>
            </a:r>
            <a:r>
              <a:rPr lang="ru-RU" sz="2400" i="1" baseline="30000" dirty="0" smtClean="0">
                <a:latin typeface="+mn-lt"/>
              </a:rPr>
              <a:t>  </a:t>
            </a:r>
            <a:r>
              <a:rPr lang="ru-RU" sz="2400" dirty="0" smtClean="0"/>
              <a:t>2</a:t>
            </a:r>
            <a:r>
              <a:rPr lang="ru-RU" sz="2400" i="1" dirty="0" smtClean="0"/>
              <a:t>х</a:t>
            </a:r>
            <a:r>
              <a:rPr lang="ru-RU" sz="2400" i="1" dirty="0" smtClean="0">
                <a:latin typeface="+mn-lt"/>
              </a:rPr>
              <a:t> </a:t>
            </a:r>
            <a:r>
              <a:rPr lang="ru-RU" sz="2400" i="1" dirty="0"/>
              <a:t>–</a:t>
            </a:r>
            <a:r>
              <a:rPr lang="ru-RU" sz="2400" i="1" dirty="0" smtClean="0">
                <a:latin typeface="+mn-lt"/>
              </a:rPr>
              <a:t> </a:t>
            </a:r>
            <a:r>
              <a:rPr lang="ru-RU" sz="2400" i="1" dirty="0">
                <a:latin typeface="+mn-lt"/>
              </a:rPr>
              <a:t>3 = 0</a:t>
            </a:r>
            <a:r>
              <a:rPr lang="ru-RU" sz="2400" i="1" dirty="0" smtClean="0">
                <a:latin typeface="+mn-lt"/>
              </a:rPr>
              <a:t>;  </a:t>
            </a:r>
            <a:r>
              <a:rPr lang="ru-RU" sz="2400" i="1" dirty="0" smtClean="0">
                <a:solidFill>
                  <a:schemeClr val="accent1">
                    <a:lumMod val="75000"/>
                  </a:schemeClr>
                </a:solidFill>
                <a:latin typeface="+mn-lt"/>
              </a:rPr>
              <a:t> </a:t>
            </a:r>
            <a:r>
              <a:rPr lang="ru-RU" sz="2400" i="1" dirty="0">
                <a:solidFill>
                  <a:schemeClr val="accent1">
                    <a:lumMod val="75000"/>
                  </a:schemeClr>
                </a:solidFill>
                <a:latin typeface="+mn-lt"/>
              </a:rPr>
              <a:t>(8)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0579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 txBox="1">
            <a:spLocks/>
          </p:cNvSpPr>
          <p:nvPr/>
        </p:nvSpPr>
        <p:spPr>
          <a:xfrm>
            <a:off x="179512" y="188640"/>
            <a:ext cx="4752528" cy="791294"/>
          </a:xfrm>
          <a:prstGeom prst="rect">
            <a:avLst/>
          </a:prstGeom>
        </p:spPr>
        <p:txBody>
          <a:bodyPr/>
          <a:lstStyle>
            <a:lvl1pPr marL="273050" indent="-273050" algn="l" rtl="0" eaLnBrk="0" fontAlgn="base" hangingPunct="0">
              <a:spcBef>
                <a:spcPts val="575"/>
              </a:spcBef>
              <a:spcAft>
                <a:spcPct val="0"/>
              </a:spcAft>
              <a:buClr>
                <a:schemeClr val="accent1"/>
              </a:buClr>
              <a:buSzPct val="85000"/>
              <a:buFont typeface="Wingdings 2" pitchFamily="18" charset="2"/>
              <a:buChar char="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7688" indent="-228600" algn="l" rtl="0" eaLnBrk="0" fontAlgn="base" hangingPunct="0">
              <a:spcBef>
                <a:spcPts val="375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 2" pitchFamily="18" charset="2"/>
              <a:buChar char="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22325" indent="-228600" algn="l" rtl="0" eaLnBrk="0" fontAlgn="base" hangingPunct="0">
              <a:spcBef>
                <a:spcPts val="375"/>
              </a:spcBef>
              <a:spcAft>
                <a:spcPct val="0"/>
              </a:spcAft>
              <a:buClr>
                <a:srgbClr val="B2C1DB"/>
              </a:buClr>
              <a:buSzPct val="85000"/>
              <a:buFont typeface="Wingdings 2" pitchFamily="18" charset="2"/>
              <a:buChar char="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6963" indent="-228600" algn="l" rtl="0" eaLnBrk="0" fontAlgn="base" hangingPunct="0">
              <a:spcBef>
                <a:spcPts val="375"/>
              </a:spcBef>
              <a:spcAft>
                <a:spcPct val="0"/>
              </a:spcAft>
              <a:buClr>
                <a:srgbClr val="9BBB59"/>
              </a:buClr>
              <a:buSzPct val="80000"/>
              <a:buFont typeface="Wingdings 2" pitchFamily="18" charset="2"/>
              <a:buChar char="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0" fontAlgn="base" hangingPunct="0">
              <a:spcBef>
                <a:spcPts val="375"/>
              </a:spcBef>
              <a:spcAft>
                <a:spcPct val="0"/>
              </a:spcAft>
              <a:buClr>
                <a:srgbClr val="9BBB59"/>
              </a:buClr>
              <a:buChar char="o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45920" indent="-228600" algn="l" rtl="0" eaLnBrk="1" latinLnBrk="0" hangingPunct="1">
              <a:spcBef>
                <a:spcPts val="370"/>
              </a:spcBef>
              <a:buClr>
                <a:schemeClr val="accent3"/>
              </a:buClr>
              <a:buChar char="•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228600" algn="l" rtl="0" eaLnBrk="1" latinLnBrk="0" hangingPunct="1">
              <a:spcBef>
                <a:spcPts val="370"/>
              </a:spcBef>
              <a:buClr>
                <a:schemeClr val="accent2"/>
              </a:buClr>
              <a:buChar char="•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228600" algn="l" rtl="0" eaLnBrk="1" latinLnBrk="0" hangingPunct="1">
              <a:spcBef>
                <a:spcPts val="370"/>
              </a:spcBef>
              <a:buClr>
                <a:schemeClr val="accent1">
                  <a:tint val="60000"/>
                </a:schemeClr>
              </a:buClr>
              <a:buChar char="•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228600" algn="l" rtl="0" eaLnBrk="1" latinLnBrk="0" hangingPunct="1">
              <a:spcBef>
                <a:spcPts val="370"/>
              </a:spcBef>
              <a:buClr>
                <a:schemeClr val="accent2">
                  <a:tint val="60000"/>
                </a:schemeClr>
              </a:buClr>
              <a:buChar char="•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eaLnBrk="1" hangingPunct="1">
              <a:buFont typeface="Wingdings 2" pitchFamily="18" charset="2"/>
              <a:buNone/>
            </a:pPr>
            <a:r>
              <a:rPr lang="ru-RU" altLang="ru-RU" sz="3200" dirty="0" smtClean="0">
                <a:solidFill>
                  <a:schemeClr val="tx2">
                    <a:lumMod val="75000"/>
                  </a:schemeClr>
                </a:solidFill>
              </a:rPr>
              <a:t>    Пусть </a:t>
            </a:r>
            <a:r>
              <a:rPr lang="ru-RU" altLang="ru-RU" sz="3200" b="1" i="1" dirty="0" smtClean="0">
                <a:solidFill>
                  <a:schemeClr val="tx2">
                    <a:lumMod val="75000"/>
                  </a:schemeClr>
                </a:solidFill>
              </a:rPr>
              <a:t>х</a:t>
            </a:r>
            <a:r>
              <a:rPr lang="ru-RU" altLang="ru-RU" sz="3200" dirty="0" smtClean="0">
                <a:solidFill>
                  <a:schemeClr val="tx2">
                    <a:lumMod val="75000"/>
                  </a:schemeClr>
                </a:solidFill>
              </a:rPr>
              <a:t> рублей у Васи </a:t>
            </a:r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395536" y="1099544"/>
            <a:ext cx="5400600" cy="2617487"/>
          </a:xfrm>
          <a:prstGeom prst="rect">
            <a:avLst/>
          </a:prstGeom>
        </p:spPr>
        <p:txBody>
          <a:bodyPr/>
          <a:lstStyle>
            <a:lvl1pPr marL="273050" indent="-273050" algn="l" rtl="0" eaLnBrk="0" fontAlgn="base" hangingPunct="0">
              <a:spcBef>
                <a:spcPts val="575"/>
              </a:spcBef>
              <a:spcAft>
                <a:spcPct val="0"/>
              </a:spcAft>
              <a:buClr>
                <a:schemeClr val="accent1"/>
              </a:buClr>
              <a:buSzPct val="85000"/>
              <a:buFont typeface="Wingdings 2" pitchFamily="18" charset="2"/>
              <a:buChar char="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7688" indent="-228600" algn="l" rtl="0" eaLnBrk="0" fontAlgn="base" hangingPunct="0">
              <a:spcBef>
                <a:spcPts val="375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 2" pitchFamily="18" charset="2"/>
              <a:buChar char="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22325" indent="-228600" algn="l" rtl="0" eaLnBrk="0" fontAlgn="base" hangingPunct="0">
              <a:spcBef>
                <a:spcPts val="375"/>
              </a:spcBef>
              <a:spcAft>
                <a:spcPct val="0"/>
              </a:spcAft>
              <a:buClr>
                <a:srgbClr val="B2C1DB"/>
              </a:buClr>
              <a:buSzPct val="85000"/>
              <a:buFont typeface="Wingdings 2" pitchFamily="18" charset="2"/>
              <a:buChar char="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6963" indent="-228600" algn="l" rtl="0" eaLnBrk="0" fontAlgn="base" hangingPunct="0">
              <a:spcBef>
                <a:spcPts val="375"/>
              </a:spcBef>
              <a:spcAft>
                <a:spcPct val="0"/>
              </a:spcAft>
              <a:buClr>
                <a:srgbClr val="9BBB59"/>
              </a:buClr>
              <a:buSzPct val="80000"/>
              <a:buFont typeface="Wingdings 2" pitchFamily="18" charset="2"/>
              <a:buChar char="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0" fontAlgn="base" hangingPunct="0">
              <a:spcBef>
                <a:spcPts val="375"/>
              </a:spcBef>
              <a:spcAft>
                <a:spcPct val="0"/>
              </a:spcAft>
              <a:buClr>
                <a:srgbClr val="9BBB59"/>
              </a:buClr>
              <a:buChar char="o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45920" indent="-228600" algn="l" rtl="0" eaLnBrk="1" latinLnBrk="0" hangingPunct="1">
              <a:spcBef>
                <a:spcPts val="370"/>
              </a:spcBef>
              <a:buClr>
                <a:schemeClr val="accent3"/>
              </a:buClr>
              <a:buChar char="•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228600" algn="l" rtl="0" eaLnBrk="1" latinLnBrk="0" hangingPunct="1">
              <a:spcBef>
                <a:spcPts val="370"/>
              </a:spcBef>
              <a:buClr>
                <a:schemeClr val="accent2"/>
              </a:buClr>
              <a:buChar char="•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228600" algn="l" rtl="0" eaLnBrk="1" latinLnBrk="0" hangingPunct="1">
              <a:spcBef>
                <a:spcPts val="370"/>
              </a:spcBef>
              <a:buClr>
                <a:schemeClr val="accent1">
                  <a:tint val="60000"/>
                </a:schemeClr>
              </a:buClr>
              <a:buChar char="•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228600" algn="l" rtl="0" eaLnBrk="1" latinLnBrk="0" hangingPunct="1">
              <a:spcBef>
                <a:spcPts val="370"/>
              </a:spcBef>
              <a:buClr>
                <a:schemeClr val="accent2">
                  <a:tint val="60000"/>
                </a:schemeClr>
              </a:buClr>
              <a:buChar char="•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eaLnBrk="1" hangingPunct="1">
              <a:buFont typeface="Wingdings 2" pitchFamily="18" charset="2"/>
              <a:buNone/>
            </a:pPr>
            <a:r>
              <a:rPr lang="ru-RU" altLang="ru-RU" sz="3200" dirty="0" smtClean="0">
                <a:solidFill>
                  <a:schemeClr val="tx2">
                    <a:lumMod val="75000"/>
                  </a:schemeClr>
                </a:solidFill>
              </a:rPr>
              <a:t>    1) у Пети в 5 раз больше</a:t>
            </a:r>
          </a:p>
          <a:p>
            <a:pPr algn="just" eaLnBrk="1" hangingPunct="1">
              <a:buFont typeface="Wingdings 2" pitchFamily="18" charset="2"/>
              <a:buNone/>
            </a:pPr>
            <a:r>
              <a:rPr lang="ru-RU" altLang="ru-RU" sz="3200" dirty="0" smtClean="0">
                <a:solidFill>
                  <a:schemeClr val="tx2">
                    <a:lumMod val="75000"/>
                  </a:schemeClr>
                </a:solidFill>
              </a:rPr>
              <a:t>    2) у Пети на 5 меньше</a:t>
            </a:r>
          </a:p>
          <a:p>
            <a:pPr algn="just" eaLnBrk="1" hangingPunct="1">
              <a:buFont typeface="Wingdings 2" pitchFamily="18" charset="2"/>
              <a:buNone/>
            </a:pPr>
            <a:r>
              <a:rPr lang="ru-RU" altLang="ru-RU" sz="3200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altLang="ru-RU" sz="3200" dirty="0" smtClean="0">
                <a:solidFill>
                  <a:schemeClr val="tx2">
                    <a:lumMod val="75000"/>
                  </a:schemeClr>
                </a:solidFill>
              </a:rPr>
              <a:t>   3) у Пети в 5 раз меньше</a:t>
            </a:r>
          </a:p>
          <a:p>
            <a:pPr algn="just" eaLnBrk="1" hangingPunct="1">
              <a:buFont typeface="Wingdings 2" pitchFamily="18" charset="2"/>
              <a:buNone/>
            </a:pPr>
            <a:r>
              <a:rPr lang="ru-RU" altLang="ru-RU" sz="3200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altLang="ru-RU" sz="3200" dirty="0" smtClean="0">
                <a:solidFill>
                  <a:schemeClr val="tx2">
                    <a:lumMod val="75000"/>
                  </a:schemeClr>
                </a:solidFill>
              </a:rPr>
              <a:t>   4) у Пети на 5 больше</a:t>
            </a: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498525"/>
              </p:ext>
            </p:extLst>
          </p:nvPr>
        </p:nvGraphicFramePr>
        <p:xfrm>
          <a:off x="1475656" y="5085184"/>
          <a:ext cx="6096000" cy="9409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24000"/>
                <a:gridCol w="1524000"/>
                <a:gridCol w="1524000"/>
                <a:gridCol w="1524000"/>
              </a:tblGrid>
              <a:tr h="360040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1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2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3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4</a:t>
                      </a:r>
                      <a:endParaRPr lang="ru-RU" sz="2400" dirty="0"/>
                    </a:p>
                  </a:txBody>
                  <a:tcPr/>
                </a:tc>
              </a:tr>
              <a:tr h="483735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Содержимое 2"/>
          <p:cNvSpPr txBox="1">
            <a:spLocks/>
          </p:cNvSpPr>
          <p:nvPr/>
        </p:nvSpPr>
        <p:spPr>
          <a:xfrm>
            <a:off x="604318" y="3573016"/>
            <a:ext cx="7596701" cy="1308743"/>
          </a:xfrm>
          <a:prstGeom prst="rect">
            <a:avLst/>
          </a:prstGeom>
        </p:spPr>
        <p:txBody>
          <a:bodyPr/>
          <a:lstStyle>
            <a:lvl1pPr marL="273050" indent="-273050" algn="l" rtl="0" eaLnBrk="0" fontAlgn="base" hangingPunct="0">
              <a:spcBef>
                <a:spcPts val="575"/>
              </a:spcBef>
              <a:spcAft>
                <a:spcPct val="0"/>
              </a:spcAft>
              <a:buClr>
                <a:schemeClr val="accent1"/>
              </a:buClr>
              <a:buSzPct val="85000"/>
              <a:buFont typeface="Wingdings 2" pitchFamily="18" charset="2"/>
              <a:buChar char="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7688" indent="-228600" algn="l" rtl="0" eaLnBrk="0" fontAlgn="base" hangingPunct="0">
              <a:spcBef>
                <a:spcPts val="375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 2" pitchFamily="18" charset="2"/>
              <a:buChar char="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22325" indent="-228600" algn="l" rtl="0" eaLnBrk="0" fontAlgn="base" hangingPunct="0">
              <a:spcBef>
                <a:spcPts val="375"/>
              </a:spcBef>
              <a:spcAft>
                <a:spcPct val="0"/>
              </a:spcAft>
              <a:buClr>
                <a:srgbClr val="B2C1DB"/>
              </a:buClr>
              <a:buSzPct val="85000"/>
              <a:buFont typeface="Wingdings 2" pitchFamily="18" charset="2"/>
              <a:buChar char="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6963" indent="-228600" algn="l" rtl="0" eaLnBrk="0" fontAlgn="base" hangingPunct="0">
              <a:spcBef>
                <a:spcPts val="375"/>
              </a:spcBef>
              <a:spcAft>
                <a:spcPct val="0"/>
              </a:spcAft>
              <a:buClr>
                <a:srgbClr val="9BBB59"/>
              </a:buClr>
              <a:buSzPct val="80000"/>
              <a:buFont typeface="Wingdings 2" pitchFamily="18" charset="2"/>
              <a:buChar char="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0" fontAlgn="base" hangingPunct="0">
              <a:spcBef>
                <a:spcPts val="375"/>
              </a:spcBef>
              <a:spcAft>
                <a:spcPct val="0"/>
              </a:spcAft>
              <a:buClr>
                <a:srgbClr val="9BBB59"/>
              </a:buClr>
              <a:buChar char="o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45920" indent="-228600" algn="l" rtl="0" eaLnBrk="1" latinLnBrk="0" hangingPunct="1">
              <a:spcBef>
                <a:spcPts val="370"/>
              </a:spcBef>
              <a:buClr>
                <a:schemeClr val="accent3"/>
              </a:buClr>
              <a:buChar char="•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228600" algn="l" rtl="0" eaLnBrk="1" latinLnBrk="0" hangingPunct="1">
              <a:spcBef>
                <a:spcPts val="370"/>
              </a:spcBef>
              <a:buClr>
                <a:schemeClr val="accent2"/>
              </a:buClr>
              <a:buChar char="•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228600" algn="l" rtl="0" eaLnBrk="1" latinLnBrk="0" hangingPunct="1">
              <a:spcBef>
                <a:spcPts val="370"/>
              </a:spcBef>
              <a:buClr>
                <a:schemeClr val="accent1">
                  <a:tint val="60000"/>
                </a:schemeClr>
              </a:buClr>
              <a:buChar char="•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228600" algn="l" rtl="0" eaLnBrk="1" latinLnBrk="0" hangingPunct="1">
              <a:spcBef>
                <a:spcPts val="370"/>
              </a:spcBef>
              <a:buClr>
                <a:schemeClr val="accent2">
                  <a:tint val="60000"/>
                </a:schemeClr>
              </a:buClr>
              <a:buChar char="•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eaLnBrk="1" hangingPunct="1">
              <a:buFont typeface="Wingdings 2" pitchFamily="18" charset="2"/>
              <a:buNone/>
            </a:pPr>
            <a:r>
              <a:rPr lang="ru-RU" altLang="ru-RU" sz="3200" dirty="0" smtClean="0">
                <a:solidFill>
                  <a:schemeClr val="tx2">
                    <a:lumMod val="75000"/>
                  </a:schemeClr>
                </a:solidFill>
              </a:rPr>
              <a:t>    Тогда денег у Пети :</a:t>
            </a:r>
          </a:p>
          <a:p>
            <a:pPr algn="just" eaLnBrk="1" hangingPunct="1">
              <a:buFont typeface="Wingdings 2" pitchFamily="18" charset="2"/>
              <a:buNone/>
            </a:pPr>
            <a:r>
              <a:rPr lang="ru-RU" altLang="ru-RU" sz="3200" b="1" dirty="0" smtClean="0">
                <a:solidFill>
                  <a:schemeClr val="tx2">
                    <a:lumMod val="75000"/>
                  </a:schemeClr>
                </a:solidFill>
              </a:rPr>
              <a:t>А)</a:t>
            </a:r>
            <a:r>
              <a:rPr lang="ru-RU" altLang="ru-RU" sz="3200" dirty="0" smtClean="0">
                <a:solidFill>
                  <a:schemeClr val="tx2">
                    <a:lumMod val="75000"/>
                  </a:schemeClr>
                </a:solidFill>
              </a:rPr>
              <a:t> х+5       </a:t>
            </a:r>
            <a:r>
              <a:rPr lang="ru-RU" altLang="ru-RU" sz="3200" b="1" dirty="0" smtClean="0">
                <a:solidFill>
                  <a:schemeClr val="tx2">
                    <a:lumMod val="75000"/>
                  </a:schemeClr>
                </a:solidFill>
              </a:rPr>
              <a:t>Б)</a:t>
            </a:r>
            <a:r>
              <a:rPr lang="ru-RU" altLang="ru-RU" sz="3200" dirty="0" smtClean="0">
                <a:solidFill>
                  <a:schemeClr val="tx2">
                    <a:lumMod val="75000"/>
                  </a:schemeClr>
                </a:solidFill>
              </a:rPr>
              <a:t> х-5        </a:t>
            </a:r>
            <a:r>
              <a:rPr lang="ru-RU" altLang="ru-RU" sz="3200" b="1" dirty="0" smtClean="0">
                <a:solidFill>
                  <a:schemeClr val="tx2">
                    <a:lumMod val="75000"/>
                  </a:schemeClr>
                </a:solidFill>
              </a:rPr>
              <a:t>В)</a:t>
            </a:r>
            <a:r>
              <a:rPr lang="ru-RU" altLang="ru-RU" sz="3200" dirty="0" smtClean="0">
                <a:solidFill>
                  <a:schemeClr val="tx2">
                    <a:lumMod val="75000"/>
                  </a:schemeClr>
                </a:solidFill>
              </a:rPr>
              <a:t> 5*х        </a:t>
            </a:r>
            <a:r>
              <a:rPr lang="ru-RU" altLang="ru-RU" sz="3200" b="1" dirty="0" smtClean="0">
                <a:solidFill>
                  <a:schemeClr val="tx2">
                    <a:lumMod val="75000"/>
                  </a:schemeClr>
                </a:solidFill>
              </a:rPr>
              <a:t>Г)</a:t>
            </a:r>
            <a:r>
              <a:rPr lang="ru-RU" altLang="ru-RU" sz="3200" dirty="0" smtClean="0">
                <a:solidFill>
                  <a:schemeClr val="tx2">
                    <a:lumMod val="75000"/>
                  </a:schemeClr>
                </a:solidFill>
              </a:rPr>
              <a:t>  х/5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736803" y="5508521"/>
            <a:ext cx="8640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3200" b="1" dirty="0" smtClean="0">
                <a:solidFill>
                  <a:srgbClr val="C00000"/>
                </a:solidFill>
                <a:latin typeface="Cambria"/>
              </a:rPr>
              <a:t>В</a:t>
            </a:r>
            <a:endParaRPr lang="ru-RU" sz="3200" b="1" dirty="0">
              <a:solidFill>
                <a:srgbClr val="C00000"/>
              </a:solidFill>
              <a:latin typeface="Cambria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275856" y="5508521"/>
            <a:ext cx="8640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3200" b="1" dirty="0" smtClean="0">
                <a:solidFill>
                  <a:srgbClr val="C00000"/>
                </a:solidFill>
                <a:latin typeface="Cambria"/>
              </a:rPr>
              <a:t>Б</a:t>
            </a:r>
            <a:endParaRPr lang="ru-RU" sz="3200" b="1" dirty="0">
              <a:solidFill>
                <a:srgbClr val="C00000"/>
              </a:solidFill>
              <a:latin typeface="Cambria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811462" y="5508521"/>
            <a:ext cx="8640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3200" b="1" dirty="0" smtClean="0">
                <a:solidFill>
                  <a:srgbClr val="C00000"/>
                </a:solidFill>
                <a:latin typeface="Cambria"/>
              </a:rPr>
              <a:t>Г</a:t>
            </a:r>
            <a:endParaRPr lang="ru-RU" sz="3200" b="1" dirty="0">
              <a:solidFill>
                <a:srgbClr val="C00000"/>
              </a:solidFill>
              <a:latin typeface="Cambria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403470" y="5514912"/>
            <a:ext cx="8640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3200" b="1" dirty="0" smtClean="0">
                <a:solidFill>
                  <a:srgbClr val="C00000"/>
                </a:solidFill>
                <a:latin typeface="Cambria"/>
              </a:rPr>
              <a:t>А</a:t>
            </a:r>
            <a:endParaRPr lang="ru-RU" sz="3200" b="1" dirty="0">
              <a:solidFill>
                <a:srgbClr val="C00000"/>
              </a:solidFill>
              <a:latin typeface="Cambria"/>
            </a:endParaRPr>
          </a:p>
        </p:txBody>
      </p:sp>
    </p:spTree>
    <p:extLst>
      <p:ext uri="{BB962C8B-B14F-4D97-AF65-F5344CB8AC3E}">
        <p14:creationId xmlns:p14="http://schemas.microsoft.com/office/powerpoint/2010/main" val="3871913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41300" y="1506538"/>
            <a:ext cx="8578850" cy="1470025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>
                <a:latin typeface="Times New Roman" pitchFamily="18" charset="0"/>
                <a:cs typeface="Times New Roman" pitchFamily="18" charset="0"/>
              </a:rPr>
              <a:t>Решение задач с помощью квадратных уравнений</a:t>
            </a:r>
            <a:r>
              <a:rPr lang="ru-RU" b="1" dirty="0"/>
              <a:t/>
            </a:r>
            <a:br>
              <a:rPr lang="ru-RU" b="1" dirty="0"/>
            </a:br>
            <a:endParaRPr lang="ru-RU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251520" y="3645024"/>
            <a:ext cx="8578850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91440" numCol="1" anchor="ctr" anchorCtr="0" compatLnSpc="1">
            <a:prstTxWarp prst="textNoShape">
              <a:avLst/>
            </a:prstTxWarp>
            <a:normAutofit fontScale="90000" lnSpcReduction="20000"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lang="en-US" sz="4000" kern="1200" dirty="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Calibri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Calibri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Calibri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Calibri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Calibri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Calibri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Calibri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Calibri" pitchFamily="34" charset="0"/>
              </a:defRPr>
            </a:lvl9pPr>
          </a:lstStyle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ru-RU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Цель: научиться решать задачи  с помощью квадратных уравнений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850" y="1196752"/>
            <a:ext cx="820859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AutoNum type="arabicPeriod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Сумма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квадратов двух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натуральных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чисел равна 1201. Найти эти числа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11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Уравнение к задаче:</a:t>
            </a:r>
          </a:p>
          <a:p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323850" y="274638"/>
            <a:ext cx="8362950" cy="1066800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Calibri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Calibri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Calibri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Calibri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Calibri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Calibri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Calibri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Calibri" pitchFamily="34" charset="0"/>
              </a:defRPr>
            </a:lvl9pPr>
          </a:lstStyle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b="1" dirty="0" smtClean="0"/>
              <a:t>Заполните «пробелы» в задачах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48083818"/>
              </p:ext>
            </p:extLst>
          </p:nvPr>
        </p:nvGraphicFramePr>
        <p:xfrm>
          <a:off x="2528015" y="2492896"/>
          <a:ext cx="3800259" cy="7321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23" name="Equation" r:id="rId3" imgW="1384200" imgH="266400" progId="Equation.DSMT4">
                  <p:embed/>
                </p:oleObj>
              </mc:Choice>
              <mc:Fallback>
                <p:oleObj name="Equation" r:id="rId3" imgW="1384200" imgH="2664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528015" y="2492896"/>
                        <a:ext cx="3800259" cy="7321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3707904" y="1196752"/>
            <a:ext cx="27363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последовательных</a:t>
            </a:r>
            <a:endParaRPr lang="ru-RU" sz="2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78210" y="3284984"/>
            <a:ext cx="820859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От дома до школы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 метров.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Ученик старшего класса делает на этом пути на 300 шагов меньше, чем ученик младшего класса, так как у него шаги на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см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больше. Определить длину шага каждого ученика.</a:t>
            </a:r>
            <a:endParaRPr lang="ru-RU" sz="11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Уравнение к задаче: </a:t>
            </a:r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пусть 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</a:t>
            </a:r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метров-</a:t>
            </a:r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длина шага младшего ученик</a:t>
            </a:r>
            <a:r>
              <a:rPr lang="ru-RU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</a:p>
          <a:p>
            <a:endParaRPr lang="ru-RU" sz="2400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7" name="Объект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91647849"/>
              </p:ext>
            </p:extLst>
          </p:nvPr>
        </p:nvGraphicFramePr>
        <p:xfrm>
          <a:off x="2198240" y="5373216"/>
          <a:ext cx="4768530" cy="115212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24" name="Equation" r:id="rId5" imgW="1434960" imgH="457200" progId="Equation.DSMT4">
                  <p:embed/>
                </p:oleObj>
              </mc:Choice>
              <mc:Fallback>
                <p:oleObj name="Equation" r:id="rId5" imgW="1434960" imgH="4572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198240" y="5373216"/>
                        <a:ext cx="4768530" cy="115212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3347864" y="3284984"/>
            <a:ext cx="792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400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940152" y="4067780"/>
            <a:ext cx="9361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30</a:t>
            </a:r>
            <a:endParaRPr lang="ru-RU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1960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116632"/>
            <a:ext cx="8496944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В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квартире проектируются две комнаты одинаковой ширины. Длина первой комнаты 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1,5 раза больше ее ширины, а длина второй равна 7,2 м. </a:t>
            </a:r>
            <a:r>
              <a:rPr lang="ru-RU" sz="28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Найдите </a:t>
            </a:r>
            <a:r>
              <a:rPr lang="ru-RU" sz="28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ширину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этих комнат, если площадь квартиры должна быть равной 56,7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800" baseline="30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 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5076056" y="3356992"/>
            <a:ext cx="2952328" cy="23042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899592" y="3356992"/>
            <a:ext cx="4176464" cy="2304256"/>
          </a:xfrm>
          <a:prstGeom prst="rect">
            <a:avLst/>
          </a:prstGeom>
          <a:solidFill>
            <a:schemeClr val="accent2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244261" y="529516"/>
            <a:ext cx="331962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одинаковой ширины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51520" y="978406"/>
            <a:ext cx="460851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1,5 раза больше ее ширины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4499992" y="4221088"/>
            <a:ext cx="5760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</a:t>
            </a:r>
            <a:endParaRPr lang="ru-RU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555776" y="2781289"/>
            <a:ext cx="15841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</a:t>
            </a:r>
            <a:r>
              <a:rPr lang="ru-RU" sz="3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*1,5</a:t>
            </a:r>
            <a:endParaRPr lang="ru-RU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78960" y="2304235"/>
            <a:ext cx="64532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sz="2800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Пусть </a:t>
            </a:r>
            <a:r>
              <a:rPr lang="ru-RU" sz="28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</a:t>
            </a:r>
            <a:r>
              <a:rPr lang="ru-RU" sz="2800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 – ширина комнат.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156176" y="2782669"/>
            <a:ext cx="15841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7,2</a:t>
            </a:r>
            <a:endParaRPr lang="ru-RU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763688" y="5805264"/>
            <a:ext cx="15841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S=56,7</a:t>
            </a:r>
            <a:endParaRPr lang="ru-RU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4" name="Объект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7568642"/>
              </p:ext>
            </p:extLst>
          </p:nvPr>
        </p:nvGraphicFramePr>
        <p:xfrm>
          <a:off x="1161883" y="4094274"/>
          <a:ext cx="611352" cy="82969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36" name="Equation" r:id="rId3" imgW="177480" imgH="241200" progId="Equation.DSMT4">
                  <p:embed/>
                </p:oleObj>
              </mc:Choice>
              <mc:Fallback>
                <p:oleObj name="Equation" r:id="rId3" imgW="177480" imgH="2412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161883" y="4094274"/>
                        <a:ext cx="611352" cy="82969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Объект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57800606"/>
              </p:ext>
            </p:extLst>
          </p:nvPr>
        </p:nvGraphicFramePr>
        <p:xfrm>
          <a:off x="6383338" y="4221163"/>
          <a:ext cx="698500" cy="830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37" name="Equation" r:id="rId5" imgW="203040" imgH="241200" progId="Equation.DSMT4">
                  <p:embed/>
                </p:oleObj>
              </mc:Choice>
              <mc:Fallback>
                <p:oleObj name="Equation" r:id="rId5" imgW="203040" imgH="241200" progId="Equation.DSMT4">
                  <p:embed/>
                  <p:pic>
                    <p:nvPicPr>
                      <p:cNvPr id="0" name="Объект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83338" y="4221163"/>
                        <a:ext cx="698500" cy="8302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88596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5B3D7"/>
                                      </p:to>
                                    </p:animClr>
                                    <p:set>
                                      <p:cBhvr>
                                        <p:cTn id="2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8" grpId="0"/>
      <p:bldP spid="9" grpId="0"/>
      <p:bldP spid="11" grpId="0"/>
      <p:bldP spid="12" grpId="0"/>
      <p:bldP spid="13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праведливость">
  <a:themeElements>
    <a:clrScheme name="Другая 13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00B0F0"/>
      </a:accent5>
      <a:accent6>
        <a:srgbClr val="F79646"/>
      </a:accent6>
      <a:hlink>
        <a:srgbClr val="0000FF"/>
      </a:hlink>
      <a:folHlink>
        <a:srgbClr val="800080"/>
      </a:folHlink>
    </a:clrScheme>
    <a:fontScheme name="Справедливость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праведливость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1221</TotalTime>
  <Words>1111</Words>
  <Application>Microsoft Office PowerPoint</Application>
  <PresentationFormat>Экран (4:3)</PresentationFormat>
  <Paragraphs>225</Paragraphs>
  <Slides>20</Slides>
  <Notes>1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20</vt:i4>
      </vt:variant>
    </vt:vector>
  </HeadingPairs>
  <TitlesOfParts>
    <vt:vector size="23" baseType="lpstr">
      <vt:lpstr>Справедливость</vt:lpstr>
      <vt:lpstr>Equation</vt:lpstr>
      <vt:lpstr>Формула</vt:lpstr>
      <vt:lpstr>Презентация PowerPoint</vt:lpstr>
      <vt:lpstr>И г р а  «Дешифровщик»</vt:lpstr>
      <vt:lpstr>И г р а  «Дешифровщик»</vt:lpstr>
      <vt:lpstr>Презентация PowerPoint</vt:lpstr>
      <vt:lpstr>Презентация PowerPoint</vt:lpstr>
      <vt:lpstr>Презентация PowerPoint</vt:lpstr>
      <vt:lpstr> Решение задач с помощью квадратных уравнений </vt:lpstr>
      <vt:lpstr>Презентация PowerPoint</vt:lpstr>
      <vt:lpstr>Презентация PowerPoint</vt:lpstr>
      <vt:lpstr>Презентация PowerPoint</vt:lpstr>
      <vt:lpstr> Квадратное уравнение как математическая модель текстовой задачи.</vt:lpstr>
      <vt:lpstr>Презентация PowerPoint</vt:lpstr>
      <vt:lpstr>Презентация PowerPoint</vt:lpstr>
      <vt:lpstr>Самостоятельная работа</vt:lpstr>
      <vt:lpstr>Проверка:</vt:lpstr>
      <vt:lpstr>Домашнее задание:</vt:lpstr>
      <vt:lpstr>Итоги урока.</vt:lpstr>
      <vt:lpstr>Презентация PowerPoint</vt:lpstr>
      <vt:lpstr>Решить задачу:</vt:lpstr>
      <vt:lpstr>Презентация PowerPoint</vt:lpstr>
    </vt:vector>
  </TitlesOfParts>
  <Company>Reanimator Extreme Edition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Решение задач с помощью квадратных уравнений</dc:title>
  <dc:creator>User</dc:creator>
  <cp:lastModifiedBy>UVR1</cp:lastModifiedBy>
  <cp:revision>105</cp:revision>
  <dcterms:created xsi:type="dcterms:W3CDTF">2014-01-08T10:21:34Z</dcterms:created>
  <dcterms:modified xsi:type="dcterms:W3CDTF">2022-08-04T05:07:51Z</dcterms:modified>
</cp:coreProperties>
</file>