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1918"/>
    <a:srgbClr val="2A170F"/>
    <a:srgbClr val="212932"/>
    <a:srgbClr val="374454"/>
    <a:srgbClr val="758DAF"/>
    <a:srgbClr val="AE0001"/>
    <a:srgbClr val="02489D"/>
    <a:srgbClr val="270100"/>
    <a:srgbClr val="591103"/>
    <a:srgbClr val="21396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-78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83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5087" y="1465729"/>
            <a:ext cx="7900264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1/1/2000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69891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98450" y="182561"/>
            <a:ext cx="8547100" cy="6492878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6748041" cy="480349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Открытое заседание творческого объединения «ПРАВОВЕД»  по теме «ПОДРОСТОК И ЗАКОН»</a:t>
            </a:r>
            <a:endParaRPr lang="en-US" sz="5400" b="1" dirty="0">
              <a:ln w="10160">
                <a:solidFill>
                  <a:srgbClr val="4C1918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509286"/>
            <a:ext cx="9144000" cy="572946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Уголовная ответственность –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ответственность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 нарушение законов, предусмотренных Уголовным кодексом. Преступление предусмотренное уголовным законом общественно опасное, посягающее на общественный строй, собственность, личность, права и свободы граждан, общественный порядок. (убийство, грабёж, изнасилование, оскорбления, мелкие хищения, хулиганство).</a:t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злостное хулиганство, кражу, изнасилование уголовная ответственность</a:t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наступает с 14 лет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335666" y="0"/>
            <a:ext cx="8461093" cy="534750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Административная ответственность применяется за нарушения, предусмотренные кодексом об административных правонарушениях. К административным нарушениям относятся: нарушение правил дорожного движения, нарушение противопожарной безопасности, мелкое хулиганство, появление в нетрезвом виде в общественных местах, грубое поведение в общественных местах. За административные правонарушения к ответственности привлекаются с 16 лет.  Наказание: штраф, предупреждение, исправительные работы. До 16 лет несут наказания родители подростка.</a:t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b="1" dirty="0">
              <a:ln w="10160">
                <a:solidFill>
                  <a:srgbClr val="4C1918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381964"/>
            <a:ext cx="9144000" cy="4294207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Дисциплинарная ответственность – это нарушение трудовых обязанностей, т.е. нарушение трудового законодательства, к примеру: прогул школы  без уважительной причины.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150471"/>
            <a:ext cx="8183301" cy="6192455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Гражданско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–правовая ответственность регулирует имущественные отношения. Наказания к правонарушителю: возмещение вреда, уплата ущерба.</a:t>
            </a:r>
            <a:b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Ребята, давайте поиграем в игру. Представьте, что вы все юристы. Ваша задача, определить виды юридической ответственности в  различных нарушениях.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965539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Виды ответственности: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/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А – административная  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 ответственность.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Г – </a:t>
            </a:r>
            <a:r>
              <a:rPr lang="ru-RU" sz="4000" dirty="0" err="1" smtClean="0">
                <a:solidFill>
                  <a:srgbClr val="00B0F0"/>
                </a:solidFill>
              </a:rPr>
              <a:t>гражданско</a:t>
            </a:r>
            <a:r>
              <a:rPr lang="ru-RU" sz="4000" dirty="0" smtClean="0">
                <a:solidFill>
                  <a:srgbClr val="00B0F0"/>
                </a:solidFill>
              </a:rPr>
              <a:t> – правовая.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У – уголовная .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Д – дисциплинарная </a:t>
            </a:r>
            <a:r>
              <a:rPr lang="ru-RU" sz="4000" dirty="0" smtClean="0"/>
              <a:t> </a:t>
            </a:r>
            <a:br>
              <a:rPr lang="ru-RU" sz="4000" dirty="0" smtClean="0"/>
            </a:b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041985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ПРИЧИНЫ, КОТОРЫЕ ПРИВОДЯТ К ПРАВОНАРУШЕНИЯМ: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-пренебрежительное отношение к учебе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-</a:t>
            </a:r>
            <a:r>
              <a:rPr lang="ru-RU" sz="2800" b="1" dirty="0" smtClean="0">
                <a:solidFill>
                  <a:srgbClr val="FF0000"/>
                </a:solidFill>
              </a:rPr>
              <a:t>резкое падение уровня жизни большей части населения;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-стремление к примитивному времяпровождению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-жадность</a:t>
            </a:r>
            <a:r>
              <a:rPr lang="ru-RU" sz="2800" b="1" dirty="0" smtClean="0">
                <a:solidFill>
                  <a:srgbClr val="FF0000"/>
                </a:solidFill>
              </a:rPr>
              <a:t>;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-</a:t>
            </a:r>
            <a:r>
              <a:rPr lang="ru-RU" sz="2800" b="1" dirty="0" smtClean="0">
                <a:solidFill>
                  <a:srgbClr val="FF0000"/>
                </a:solidFill>
              </a:rPr>
              <a:t>социальная незащищенность;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-низкий материальный уровень жизни населения.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-низкий уровень правовой культуры граждан. 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- алкоголизм и наркомания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-</a:t>
            </a:r>
            <a:r>
              <a:rPr lang="ru-RU" sz="2800" b="1" dirty="0" smtClean="0">
                <a:solidFill>
                  <a:srgbClr val="FF0000"/>
                </a:solidFill>
              </a:rPr>
              <a:t>неуверенность в завтрашнем дне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09743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ЧАША «МНЕНИЙ»</a:t>
            </a:r>
            <a:b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Зеленые </a:t>
            </a:r>
            <a:r>
              <a:rPr lang="ru-RU" sz="4000" b="1" dirty="0" err="1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стикеры</a:t>
            </a:r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правую чашу – «я за законопослушное поведение»</a:t>
            </a:r>
            <a:b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err="1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Розовые</a:t>
            </a:r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стикеры</a:t>
            </a:r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на левую чашу весов – «я против законопослушного поведения»</a:t>
            </a: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789499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ПРИТЧА: </a:t>
            </a:r>
            <a:r>
              <a:rPr lang="ru-RU" sz="2800" dirty="0" smtClean="0">
                <a:solidFill>
                  <a:schemeClr val="bg1"/>
                </a:solidFill>
              </a:rPr>
              <a:t>Один молодой воин пришел к мудрому пожилому человеку и спросил его: « О, мудрец, раскрой мне тайну жизни. В чем разница между небесами и адом?» Мудрец на мгновение задумался и ответил: « Ты глупый молодой воин. Как человек, подобный тебе, может понять такое? Ты слишком невежествен». Услышав такое, молодой воин рассвирепел. « Да за такие слова я готов убить тебя!» - закричал он и выхватил меч, чтобы покарать мудреца. В это же мгновение мудрец сказал: « Вот это и есть ад». После этих слов молодой воин вложил меч в ножны.  « А вот это и есть небеса», заметил старец».</a:t>
            </a:r>
            <a:br>
              <a:rPr lang="ru-RU" sz="2800" dirty="0" smtClean="0">
                <a:solidFill>
                  <a:schemeClr val="bg1"/>
                </a:solidFill>
              </a:rPr>
            </a:br>
            <a:endParaRPr lang="en-US" sz="2800" b="1" dirty="0">
              <a:ln w="10160">
                <a:solidFill>
                  <a:srgbClr val="4C1918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У молодого поколения есть множество возможностей для своего духовного и физического развития - музыкальные и художественные школы, молодежные театральные студии, огромные стадионы и современные ледовые дворцы. Но случается так, что подросток  не всегда проводит свободное время с пользой для себя, а бывает, что  проводит его  и во вред самому себе</a:t>
            </a: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00B0F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Что  же такое правонарушение?</a:t>
            </a:r>
            <a:br>
              <a:rPr lang="ru-RU" sz="5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Несет ли подросток ответственность за правонарушения?</a:t>
            </a:r>
            <a:br>
              <a:rPr lang="ru-RU" sz="5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Как не допустить неправильного поступка в своей жизни?</a:t>
            </a:r>
            <a:r>
              <a:rPr lang="ru-RU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8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00B0F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5845215" cy="244225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Правонарушение- это нарушение закона, за которое предусмотрено наказание.</a:t>
            </a: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208344"/>
            <a:ext cx="6748041" cy="664965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-Убийство. 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-Причинение смерти по неосторожности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-Причинение тяжкого телесного повреждения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-Похищение человека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-Кражу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-Разбой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-Вымогательство</a:t>
            </a:r>
            <a:br>
              <a:rPr lang="ru-RU" sz="4000" dirty="0" smtClean="0">
                <a:solidFill>
                  <a:srgbClr val="00B0F0"/>
                </a:solidFill>
              </a:rPr>
            </a:br>
            <a:r>
              <a:rPr lang="ru-RU" sz="4000" dirty="0" smtClean="0">
                <a:solidFill>
                  <a:srgbClr val="00B0F0"/>
                </a:solidFill>
              </a:rPr>
              <a:t>-Хулиганство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6748041" cy="200242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Ответственность за все виды нарушения закона наступают с 16 лет</a:t>
            </a: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00B0F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196770"/>
            <a:ext cx="9144000" cy="666123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914400" y="1"/>
            <a:ext cx="7616142" cy="4664596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Мораль-система норм и ценностей, регулирующих поведение людей</a:t>
            </a:r>
            <a:endParaRPr lang="en-US" sz="4800" b="1" dirty="0">
              <a:ln w="10160">
                <a:solidFill>
                  <a:srgbClr val="4C1918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99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7882359" cy="329878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Поступай</a:t>
            </a:r>
            <a:b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0160">
                  <a:solidFill>
                    <a:srgbClr val="4C1918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отношению к другим так , как хочешь, чтобы относились к тебе. </a:t>
            </a:r>
            <a:endParaRPr lang="en-US" sz="4000" b="1" dirty="0">
              <a:ln w="10160">
                <a:solidFill>
                  <a:srgbClr val="4C1918"/>
                </a:solidFill>
                <a:prstDash val="solid"/>
              </a:ln>
              <a:solidFill>
                <a:srgbClr val="00B0F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502</TotalTime>
  <Words>266</Words>
  <Application>Microsoft Office PowerPoint</Application>
  <PresentationFormat>Экран (4:3)</PresentationFormat>
  <Paragraphs>17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Открытое заседание творческого объединения «ПРАВОВЕД»  по теме «ПОДРОСТОК И ЗАКОН»</vt:lpstr>
      <vt:lpstr>ПРИТЧА: Один молодой воин пришел к мудрому пожилому человеку и спросил его: « О, мудрец, раскрой мне тайну жизни. В чем разница между небесами и адом?» Мудрец на мгновение задумался и ответил: « Ты глупый молодой воин. Как человек, подобный тебе, может понять такое? Ты слишком невежествен». Услышав такое, молодой воин рассвирепел. « Да за такие слова я готов убить тебя!» - закричал он и выхватил меч, чтобы покарать мудреца. В это же мгновение мудрец сказал: « Вот это и есть ад». После этих слов молодой воин вложил меч в ножны.  « А вот это и есть небеса», заметил старец». </vt:lpstr>
      <vt:lpstr>У молодого поколения есть множество возможностей для своего духовного и физического развития - музыкальные и художественные школы, молодежные театральные студии, огромные стадионы и современные ледовые дворцы. Но случается так, что подросток  не всегда проводит свободное время с пользой для себя, а бывает, что  проводит его  и во вред самому себе</vt:lpstr>
      <vt:lpstr>- Что  же такое правонарушение? - Несет ли подросток ответственность за правонарушения? - Как не допустить неправильного поступка в своей жизни? </vt:lpstr>
      <vt:lpstr>Правонарушение- это нарушение закона, за которое предусмотрено наказание.</vt:lpstr>
      <vt:lpstr>-Убийство.  -Причинение смерти по неосторожности -Причинение тяжкого телесного повреждения -Похищение человека -Кражу -Разбой -Вымогательство -Хулиганство </vt:lpstr>
      <vt:lpstr>Ответственность за все виды нарушения закона наступают с 16 лет</vt:lpstr>
      <vt:lpstr>Мораль-система норм и ценностей, регулирующих поведение людей</vt:lpstr>
      <vt:lpstr>Поступай  по отношению к другим так , как хочешь, чтобы относились к тебе. </vt:lpstr>
      <vt:lpstr>Уголовная ответственность – ответственность за нарушение законов, предусмотренных Уголовным кодексом. Преступление предусмотренное уголовным законом общественно опасное, посягающее на общественный строй, собственность, личность, права и свободы граждан, общественный порядок. (убийство, грабёж, изнасилование, оскорбления, мелкие хищения, хулиганство). За злостное хулиганство, кражу, изнасилование уголовная ответственность наступает с 14 лет </vt:lpstr>
      <vt:lpstr>Административная ответственность применяется за нарушения, предусмотренные кодексом об административных правонарушениях. К административным нарушениям относятся: нарушение правил дорожного движения, нарушение противопожарной безопасности, мелкое хулиганство, появление в нетрезвом виде в общественных местах, грубое поведение в общественных местах. За административные правонарушения к ответственности привлекаются с 16 лет.  Наказание: штраф, предупреждение, исправительные работы. До 16 лет несут наказания родители подростка. </vt:lpstr>
      <vt:lpstr>Дисциплинарная ответственность – это нарушение трудовых обязанностей, т.е. нарушение трудового законодательства, к примеру: прогул школы  без уважительной причины. </vt:lpstr>
      <vt:lpstr> Гражданско–правовая ответственность регулирует имущественные отношения. Наказания к правонарушителю: возмещение вреда, уплата ущерба. Ребята, давайте поиграем в игру. Представьте, что вы все юристы. Ваша задача, определить виды юридической ответственности в  различных нарушениях. </vt:lpstr>
      <vt:lpstr>Виды ответственности:  А – административная    ответственность. Г – гражданско – правовая. У – уголовная . Д – дисциплинарная   </vt:lpstr>
      <vt:lpstr>ПРИЧИНЫ, КОТОРЫЕ ПРИВОДЯТ К ПРАВОНАРУШЕНИЯМ: -пренебрежительное отношение к учебе -резкое падение уровня жизни большей части населения; -стремление к примитивному времяпровождению -жадность; -социальная незащищенность; -низкий материальный уровень жизни населения. -низкий уровень правовой культуры граждан.  - алкоголизм и наркомания -неуверенность в завтрашнем дне. </vt:lpstr>
      <vt:lpstr>ЧАША «МНЕНИЙ» Зеленые стикеры на правую чашу – «я за законопослушное поведение» Розовые стикеры  на левую чашу весов – «я против законопослушного поведения»</vt:lpstr>
      <vt:lpstr>СПАСИБО ЗА ВНИМАНИЕ!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89</cp:revision>
  <dcterms:created xsi:type="dcterms:W3CDTF">2016-11-18T14:12:19Z</dcterms:created>
  <dcterms:modified xsi:type="dcterms:W3CDTF">1999-12-31T23:26:10Z</dcterms:modified>
</cp:coreProperties>
</file>