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56" r:id="rId3"/>
    <p:sldId id="272" r:id="rId4"/>
    <p:sldId id="258" r:id="rId5"/>
    <p:sldId id="259" r:id="rId6"/>
    <p:sldId id="262" r:id="rId7"/>
    <p:sldId id="265" r:id="rId8"/>
    <p:sldId id="266" r:id="rId9"/>
    <p:sldId id="267" r:id="rId10"/>
    <p:sldId id="269" r:id="rId11"/>
    <p:sldId id="276" r:id="rId12"/>
    <p:sldId id="270" r:id="rId13"/>
    <p:sldId id="275" r:id="rId14"/>
    <p:sldId id="27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21" autoAdjust="0"/>
    <p:restoredTop sz="94660"/>
  </p:normalViewPr>
  <p:slideViewPr>
    <p:cSldViewPr>
      <p:cViewPr varScale="1">
        <p:scale>
          <a:sx n="69" d="100"/>
          <a:sy n="69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&#1064;&#1052;&#1054;\&#1055;&#1077;&#1076;&#1072;&#1075;&#1086;&#1075;%20&#1075;&#1086;&#1076;&#1072;%202021\&#1091;&#1088;&#1086;&#1082;\brailleschrift_lernen.mp4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333" t="18109" r="33788" b="18976"/>
          <a:stretch/>
        </p:blipFill>
        <p:spPr>
          <a:xfrm>
            <a:off x="3266906" y="2276872"/>
            <a:ext cx="2736304" cy="2748914"/>
          </a:xfrm>
          <a:prstGeom prst="rect">
            <a:avLst/>
          </a:prstGeom>
        </p:spPr>
      </p:pic>
      <p:sp>
        <p:nvSpPr>
          <p:cNvPr id="4" name="Овал 3"/>
          <p:cNvSpPr/>
          <p:nvPr/>
        </p:nvSpPr>
        <p:spPr>
          <a:xfrm>
            <a:off x="899592" y="1556792"/>
            <a:ext cx="2088232" cy="1944216"/>
          </a:xfrm>
          <a:prstGeom prst="ellipse">
            <a:avLst/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geht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590942" y="108573"/>
            <a:ext cx="2088232" cy="1944216"/>
          </a:xfrm>
          <a:prstGeom prst="ellipse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Danke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gut.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6315535" y="1556792"/>
            <a:ext cx="2088232" cy="1944216"/>
          </a:xfrm>
          <a:prstGeom prst="ellipse">
            <a:avLst/>
          </a:prstGeom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Super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5508104" y="4725144"/>
            <a:ext cx="2088232" cy="1944216"/>
          </a:xfrm>
          <a:prstGeom prst="ellipse">
            <a:avLst/>
          </a:prstGeom>
          <a:ln w="762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 –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502710" y="4662151"/>
            <a:ext cx="2088232" cy="1944216"/>
          </a:xfrm>
          <a:prstGeom prst="ellipse">
            <a:avLst/>
          </a:prstGeom>
          <a:ln w="762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Nicht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so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gut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Прямая соединительная линия 9"/>
          <p:cNvCxnSpPr>
            <a:stCxn id="4" idx="5"/>
          </p:cNvCxnSpPr>
          <p:nvPr/>
        </p:nvCxnSpPr>
        <p:spPr>
          <a:xfrm>
            <a:off x="2682010" y="3216284"/>
            <a:ext cx="665854" cy="28472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635058" y="2052789"/>
            <a:ext cx="0" cy="36809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3266906" y="4440420"/>
            <a:ext cx="332927" cy="42874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5659966" y="4440420"/>
            <a:ext cx="343244" cy="42874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5831588" y="2907762"/>
            <a:ext cx="513440" cy="23320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643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88" r="3681"/>
          <a:stretch/>
        </p:blipFill>
        <p:spPr bwMode="auto">
          <a:xfrm>
            <a:off x="2051720" y="454224"/>
            <a:ext cx="5472608" cy="5887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Прямая со стрелкой 2"/>
          <p:cNvCxnSpPr/>
          <p:nvPr/>
        </p:nvCxnSpPr>
        <p:spPr>
          <a:xfrm flipV="1">
            <a:off x="4716016" y="4437112"/>
            <a:ext cx="0" cy="93610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 flipH="1">
            <a:off x="3707904" y="4437112"/>
            <a:ext cx="1008112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3713731" y="3397968"/>
            <a:ext cx="0" cy="103914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3733056" y="3397968"/>
            <a:ext cx="1054968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4716016" y="2349785"/>
            <a:ext cx="0" cy="104818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4707632" y="1413681"/>
            <a:ext cx="0" cy="93610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2821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brailleschrift_lernen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692696"/>
            <a:ext cx="9089009" cy="51125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3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Blindenschrift</a:t>
            </a:r>
            <a:endParaRPr lang="ru-RU" dirty="0"/>
          </a:p>
        </p:txBody>
      </p:sp>
      <p:pic>
        <p:nvPicPr>
          <p:cNvPr id="6" name="Содержимое 5" descr="Brailleschrift 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55776" y="1268760"/>
            <a:ext cx="3978168" cy="5112568"/>
          </a:xfrm>
        </p:spPr>
      </p:pic>
    </p:spTree>
    <p:extLst>
      <p:ext uri="{BB962C8B-B14F-4D97-AF65-F5344CB8AC3E}">
        <p14:creationId xmlns:p14="http://schemas.microsoft.com/office/powerpoint/2010/main" val="3550682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en-US" b="1" dirty="0" err="1" smtClean="0"/>
              <a:t>Selbsteinschätzungsblatt</a:t>
            </a:r>
            <a:r>
              <a:rPr lang="en-US" b="1" dirty="0" smtClean="0"/>
              <a:t>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en-US" b="1" dirty="0" smtClean="0"/>
              <a:t>(</a:t>
            </a:r>
            <a:r>
              <a:rPr lang="ru-RU" b="1" dirty="0" smtClean="0"/>
              <a:t>Лист самооценки</a:t>
            </a:r>
            <a:r>
              <a:rPr lang="en-US" b="1" dirty="0" smtClean="0"/>
              <a:t>)</a:t>
            </a:r>
            <a:r>
              <a:rPr lang="ru-RU" b="1" dirty="0" smtClean="0"/>
              <a:t>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296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392"/>
                <a:gridCol w="6624736"/>
                <a:gridCol w="1162472"/>
              </a:tblGrid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Calibri"/>
                          <a:cs typeface="Times New Roman"/>
                        </a:rPr>
                        <a:t>Kriterien (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Критерии</a:t>
                      </a:r>
                      <a:r>
                        <a:rPr lang="en-US" sz="1600" dirty="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: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Times New Roman"/>
                          <a:ea typeface="Calibri"/>
                          <a:cs typeface="Times New Roman"/>
                        </a:rPr>
                        <a:t>Ja</a:t>
                      </a:r>
                      <a:r>
                        <a:rPr lang="en-US" sz="1600" dirty="0">
                          <a:latin typeface="Times New Roman"/>
                          <a:ea typeface="Calibri"/>
                          <a:cs typeface="Times New Roman"/>
                        </a:rPr>
                        <a:t> (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да</a:t>
                      </a:r>
                      <a:r>
                        <a:rPr lang="en-US" sz="1600" dirty="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+ </a:t>
                      </a:r>
                      <a:r>
                        <a:rPr lang="en-US" sz="1600" dirty="0" smtClean="0">
                          <a:latin typeface="Times New Roman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smtClean="0">
                          <a:latin typeface="Times New Roman"/>
                          <a:ea typeface="Calibri"/>
                          <a:cs typeface="Times New Roman"/>
                        </a:rPr>
                        <a:t>Nein </a:t>
                      </a:r>
                      <a:r>
                        <a:rPr lang="en-US" sz="1600" dirty="0">
                          <a:latin typeface="Times New Roman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r>
                        <a:rPr lang="en-US" sz="1600" dirty="0">
                          <a:latin typeface="Times New Roman"/>
                          <a:ea typeface="Calibri"/>
                          <a:cs typeface="Times New Roman"/>
                        </a:rPr>
                        <a:t>) 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latin typeface="Times New Roman"/>
                          <a:ea typeface="Calibri"/>
                          <a:cs typeface="Times New Roman"/>
                        </a:rPr>
                        <a:t>Ich half meiner Gruppe die Aufgaben zu lösen, äußerte meine Meinung.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(Я помогал в группе решать задачу, высказывал свое мнение.)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latin typeface="Times New Roman"/>
                          <a:ea typeface="Calibri"/>
                          <a:cs typeface="Times New Roman"/>
                        </a:rPr>
                        <a:t>Die Gruppe berücksichtigte  meine Meinung.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(Мое мнение в группе чаще всего учитывалось)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latin typeface="Times New Roman"/>
                          <a:ea typeface="Calibri"/>
                          <a:cs typeface="Times New Roman"/>
                        </a:rPr>
                        <a:t>Ich erweiterte mein Wortschatz zum Thema „Schule“.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(Я расширил свой словарный запас по теме «школа».)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latin typeface="Times New Roman"/>
                          <a:ea typeface="Calibri"/>
                          <a:cs typeface="Times New Roman"/>
                        </a:rPr>
                        <a:t>Beim Lesen des Texts hatte ich keine Schwierigkeiten, sogar wenn es die unbekannten Wörter waren.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(При чтении текста у меня не возникало трудностей понимания текста, даже если встречались незнакомые слова).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latin typeface="Times New Roman"/>
                          <a:ea typeface="Calibri"/>
                          <a:cs typeface="Times New Roman"/>
                        </a:rPr>
                        <a:t>In der Stunde gab ich </a:t>
                      </a:r>
                      <a:r>
                        <a:rPr lang="de-DE" sz="1600" dirty="0" smtClean="0">
                          <a:latin typeface="Times New Roman"/>
                          <a:ea typeface="Calibri"/>
                          <a:cs typeface="Times New Roman"/>
                        </a:rPr>
                        <a:t>die </a:t>
                      </a:r>
                      <a:r>
                        <a:rPr lang="de-DE" sz="1600" dirty="0">
                          <a:latin typeface="Times New Roman"/>
                          <a:ea typeface="Calibri"/>
                          <a:cs typeface="Times New Roman"/>
                        </a:rPr>
                        <a:t>richtigen Antworten.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(На уроке я давал  правильные ответы.)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016250" algn="l"/>
                        </a:tabLs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	</a:t>
                      </a: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                                          </a:t>
                      </a:r>
                      <a:r>
                        <a:rPr lang="en-US" sz="1600" dirty="0" smtClean="0">
                          <a:latin typeface="Times New Roman"/>
                          <a:ea typeface="Calibri"/>
                          <a:cs typeface="Times New Roman"/>
                        </a:rPr>
                        <a:t>Note </a:t>
                      </a:r>
                      <a:r>
                        <a:rPr lang="en-US" sz="1600" dirty="0">
                          <a:latin typeface="Times New Roman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оценка):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Die </a:t>
            </a:r>
            <a:r>
              <a:rPr lang="en-US" b="1" dirty="0" err="1" smtClean="0"/>
              <a:t>Hausaufgabe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en-US" sz="4800" dirty="0" smtClean="0"/>
          </a:p>
          <a:p>
            <a:pPr algn="ctr"/>
            <a:r>
              <a:rPr lang="en-US" sz="3600" dirty="0" smtClean="0"/>
              <a:t>Die </a:t>
            </a:r>
            <a:r>
              <a:rPr lang="en-US" sz="3600" dirty="0" err="1" smtClean="0"/>
              <a:t>Wörter</a:t>
            </a:r>
            <a:r>
              <a:rPr lang="en-US" sz="3600" dirty="0" smtClean="0"/>
              <a:t> </a:t>
            </a:r>
            <a:r>
              <a:rPr lang="en-US" sz="3600" dirty="0" err="1" smtClean="0"/>
              <a:t>auswendig</a:t>
            </a:r>
            <a:r>
              <a:rPr lang="en-US" sz="3600" dirty="0" smtClean="0"/>
              <a:t> </a:t>
            </a:r>
            <a:r>
              <a:rPr lang="en-US" sz="3600" dirty="0" err="1" smtClean="0"/>
              <a:t>lernen</a:t>
            </a:r>
            <a:endParaRPr lang="ru-RU" sz="3600" dirty="0" smtClean="0"/>
          </a:p>
          <a:p>
            <a:pPr marL="0" indent="0" algn="ctr">
              <a:buNone/>
            </a:pPr>
            <a:endParaRPr lang="en-US" sz="3600" dirty="0" smtClean="0"/>
          </a:p>
          <a:p>
            <a:pPr marL="0" indent="0" algn="ctr"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*</a:t>
            </a:r>
            <a:r>
              <a:rPr lang="en-US" sz="3600" dirty="0" smtClean="0">
                <a:solidFill>
                  <a:srgbClr val="002060"/>
                </a:solidFill>
              </a:rPr>
              <a:t>Die Information </a:t>
            </a:r>
            <a:r>
              <a:rPr lang="en-US" sz="3600" dirty="0" err="1" smtClean="0">
                <a:solidFill>
                  <a:srgbClr val="002060"/>
                </a:solidFill>
              </a:rPr>
              <a:t>über</a:t>
            </a:r>
            <a:r>
              <a:rPr lang="en-US" sz="3600" dirty="0" smtClean="0">
                <a:solidFill>
                  <a:srgbClr val="002060"/>
                </a:solidFill>
              </a:rPr>
              <a:t> die </a:t>
            </a:r>
            <a:r>
              <a:rPr lang="en-US" sz="3600" dirty="0" err="1" smtClean="0">
                <a:solidFill>
                  <a:srgbClr val="002060"/>
                </a:solidFill>
              </a:rPr>
              <a:t>Schulen</a:t>
            </a:r>
            <a:r>
              <a:rPr lang="en-US" sz="3600" dirty="0" smtClean="0">
                <a:solidFill>
                  <a:srgbClr val="002060"/>
                </a:solidFill>
              </a:rPr>
              <a:t> </a:t>
            </a:r>
            <a:r>
              <a:rPr lang="en-US" sz="3600" dirty="0" err="1" smtClean="0">
                <a:solidFill>
                  <a:srgbClr val="002060"/>
                </a:solidFill>
              </a:rPr>
              <a:t>für</a:t>
            </a:r>
            <a:r>
              <a:rPr lang="en-US" sz="3600" dirty="0" smtClean="0">
                <a:solidFill>
                  <a:srgbClr val="002060"/>
                </a:solidFill>
              </a:rPr>
              <a:t> den </a:t>
            </a:r>
            <a:r>
              <a:rPr lang="en-US" sz="3600" dirty="0" err="1" smtClean="0">
                <a:solidFill>
                  <a:srgbClr val="002060"/>
                </a:solidFill>
              </a:rPr>
              <a:t>blinden</a:t>
            </a:r>
            <a:r>
              <a:rPr lang="en-US" sz="3600" dirty="0" smtClean="0">
                <a:solidFill>
                  <a:srgbClr val="002060"/>
                </a:solidFill>
              </a:rPr>
              <a:t> Menschen im Region </a:t>
            </a:r>
            <a:r>
              <a:rPr lang="en-US" sz="3600" dirty="0" err="1" smtClean="0">
                <a:solidFill>
                  <a:srgbClr val="002060"/>
                </a:solidFill>
              </a:rPr>
              <a:t>Tjumen</a:t>
            </a:r>
            <a:r>
              <a:rPr lang="en-US" sz="3600" dirty="0" smtClean="0">
                <a:solidFill>
                  <a:srgbClr val="002060"/>
                </a:solidFill>
              </a:rPr>
              <a:t> </a:t>
            </a:r>
            <a:r>
              <a:rPr lang="en-US" sz="3600" dirty="0" err="1" smtClean="0">
                <a:solidFill>
                  <a:srgbClr val="002060"/>
                </a:solidFill>
              </a:rPr>
              <a:t>finden</a:t>
            </a:r>
            <a:r>
              <a:rPr lang="en-US" sz="3600" dirty="0" smtClean="0">
                <a:solidFill>
                  <a:srgbClr val="002060"/>
                </a:solidFill>
              </a:rPr>
              <a:t> </a:t>
            </a:r>
          </a:p>
          <a:p>
            <a:pPr marL="0" indent="0" algn="ctr">
              <a:buNone/>
            </a:pPr>
            <a:endParaRPr lang="en-US" sz="48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43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8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Heute ist der </a:t>
            </a:r>
            <a:r>
              <a:rPr lang="ru-RU" sz="8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sz="8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000" b="98167" l="24500" r="74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272" t="2606" r="26243"/>
          <a:stretch/>
        </p:blipFill>
        <p:spPr>
          <a:xfrm>
            <a:off x="3491880" y="2276872"/>
            <a:ext cx="2002253" cy="402202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0172" y="88045"/>
            <a:ext cx="2918436" cy="218882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361" y="1304966"/>
            <a:ext cx="2987824" cy="29878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973" y="1679817"/>
            <a:ext cx="3456384" cy="213647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62094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de-DE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Carl-</a:t>
            </a:r>
            <a:r>
              <a:rPr lang="de-DE" sz="6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Strehl</a:t>
            </a:r>
            <a:r>
              <a:rPr lang="de-DE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de-DE" sz="6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Schuhle</a:t>
            </a:r>
            <a:endParaRPr lang="ru-RU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 rot="20135416">
            <a:off x="100952" y="357817"/>
            <a:ext cx="2328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d</a:t>
            </a:r>
            <a:r>
              <a:rPr lang="en-US" sz="2400" dirty="0" smtClean="0"/>
              <a:t>ie </a:t>
            </a:r>
            <a:r>
              <a:rPr lang="en-US" sz="2400" dirty="0" err="1" smtClean="0"/>
              <a:t>Schulsachen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3616836" y="2525662"/>
            <a:ext cx="24473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0070C0"/>
                </a:solidFill>
              </a:rPr>
              <a:t>die </a:t>
            </a:r>
            <a:r>
              <a:rPr lang="en-US" sz="4000" dirty="0" err="1" smtClean="0">
                <a:solidFill>
                  <a:srgbClr val="0070C0"/>
                </a:solidFill>
              </a:rPr>
              <a:t>Schule</a:t>
            </a:r>
            <a:endParaRPr lang="ru-RU" sz="4000" dirty="0">
              <a:solidFill>
                <a:srgbClr val="0070C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1190129">
            <a:off x="7284061" y="297814"/>
            <a:ext cx="18360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der Rucksack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 rot="755228">
            <a:off x="6945550" y="2734282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der </a:t>
            </a:r>
            <a:r>
              <a:rPr lang="en-US" sz="2400" dirty="0" err="1" smtClean="0"/>
              <a:t>Zirkel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2270412" y="1147524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das </a:t>
            </a:r>
            <a:r>
              <a:rPr lang="en-US" sz="2400" dirty="0" err="1" smtClean="0"/>
              <a:t>Buch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 rot="970400">
            <a:off x="2788396" y="3060235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der </a:t>
            </a:r>
            <a:r>
              <a:rPr lang="en-US" sz="2400" dirty="0" err="1" smtClean="0"/>
              <a:t>Klebstoff</a:t>
            </a:r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 rot="20983053">
            <a:off x="2700542" y="3621929"/>
            <a:ext cx="11896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tanzen</a:t>
            </a: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 rot="20693858">
            <a:off x="2026081" y="202503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der </a:t>
            </a:r>
            <a:r>
              <a:rPr lang="en-US" sz="2400" dirty="0" err="1" smtClean="0"/>
              <a:t>Bleistift</a:t>
            </a:r>
            <a:endParaRPr lang="ru-RU" sz="2400" dirty="0"/>
          </a:p>
        </p:txBody>
      </p:sp>
      <p:sp>
        <p:nvSpPr>
          <p:cNvPr id="13" name="TextBox 12"/>
          <p:cNvSpPr txBox="1"/>
          <p:nvPr/>
        </p:nvSpPr>
        <p:spPr>
          <a:xfrm rot="918758">
            <a:off x="4240141" y="235643"/>
            <a:ext cx="18466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Musik</a:t>
            </a:r>
            <a:r>
              <a:rPr lang="en-US" sz="2400" dirty="0" smtClean="0"/>
              <a:t> </a:t>
            </a:r>
            <a:r>
              <a:rPr lang="en-US" sz="2400" dirty="0" err="1" smtClean="0"/>
              <a:t>hören</a:t>
            </a:r>
            <a:endParaRPr lang="ru-RU" sz="2400" dirty="0"/>
          </a:p>
        </p:txBody>
      </p:sp>
      <p:sp>
        <p:nvSpPr>
          <p:cNvPr id="15" name="TextBox 14"/>
          <p:cNvSpPr txBox="1"/>
          <p:nvPr/>
        </p:nvSpPr>
        <p:spPr>
          <a:xfrm rot="1384854">
            <a:off x="7374009" y="1396695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die </a:t>
            </a:r>
            <a:r>
              <a:rPr lang="en-US" sz="2400" dirty="0" err="1" smtClean="0"/>
              <a:t>Schere</a:t>
            </a:r>
            <a:endParaRPr lang="ru-RU" sz="2400" dirty="0"/>
          </a:p>
        </p:txBody>
      </p:sp>
      <p:sp>
        <p:nvSpPr>
          <p:cNvPr id="16" name="TextBox 15"/>
          <p:cNvSpPr txBox="1"/>
          <p:nvPr/>
        </p:nvSpPr>
        <p:spPr>
          <a:xfrm rot="21089986">
            <a:off x="209474" y="1550350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das Heft</a:t>
            </a:r>
            <a:endParaRPr lang="ru-RU" sz="2400" dirty="0"/>
          </a:p>
        </p:txBody>
      </p:sp>
      <p:sp>
        <p:nvSpPr>
          <p:cNvPr id="17" name="TextBox 16"/>
          <p:cNvSpPr txBox="1"/>
          <p:nvPr/>
        </p:nvSpPr>
        <p:spPr>
          <a:xfrm rot="663284">
            <a:off x="5271870" y="1380296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das </a:t>
            </a:r>
            <a:r>
              <a:rPr lang="en-US" sz="2400" dirty="0" err="1" smtClean="0"/>
              <a:t>Klassenzimmer</a:t>
            </a:r>
            <a:endParaRPr lang="ru-RU" sz="2400" dirty="0"/>
          </a:p>
        </p:txBody>
      </p:sp>
      <p:sp>
        <p:nvSpPr>
          <p:cNvPr id="18" name="TextBox 17"/>
          <p:cNvSpPr txBox="1"/>
          <p:nvPr/>
        </p:nvSpPr>
        <p:spPr>
          <a:xfrm rot="20970686">
            <a:off x="7515770" y="3235922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das Lineal</a:t>
            </a:r>
            <a:endParaRPr lang="ru-RU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4058985" y="4904223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der Kuli</a:t>
            </a:r>
            <a:endParaRPr lang="ru-RU" sz="2400" dirty="0"/>
          </a:p>
        </p:txBody>
      </p:sp>
      <p:sp>
        <p:nvSpPr>
          <p:cNvPr id="20" name="TextBox 19"/>
          <p:cNvSpPr txBox="1"/>
          <p:nvPr/>
        </p:nvSpPr>
        <p:spPr>
          <a:xfrm rot="20564903">
            <a:off x="102586" y="3532650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die </a:t>
            </a:r>
            <a:r>
              <a:rPr lang="en-US" sz="2400" dirty="0" err="1" smtClean="0"/>
              <a:t>Tafel</a:t>
            </a:r>
            <a:endParaRPr lang="ru-RU" sz="2400" dirty="0"/>
          </a:p>
        </p:txBody>
      </p:sp>
      <p:sp>
        <p:nvSpPr>
          <p:cNvPr id="21" name="TextBox 20"/>
          <p:cNvSpPr txBox="1"/>
          <p:nvPr/>
        </p:nvSpPr>
        <p:spPr>
          <a:xfrm rot="20942519">
            <a:off x="164090" y="6133137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die </a:t>
            </a:r>
            <a:r>
              <a:rPr lang="en-US" sz="2400" dirty="0" err="1" smtClean="0"/>
              <a:t>Uhr</a:t>
            </a:r>
            <a:endParaRPr lang="ru-RU" sz="2400" dirty="0"/>
          </a:p>
        </p:txBody>
      </p:sp>
      <p:sp>
        <p:nvSpPr>
          <p:cNvPr id="22" name="TextBox 21"/>
          <p:cNvSpPr txBox="1"/>
          <p:nvPr/>
        </p:nvSpPr>
        <p:spPr>
          <a:xfrm rot="21001601">
            <a:off x="4392350" y="5318634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der Computer</a:t>
            </a:r>
            <a:endParaRPr lang="ru-RU" sz="2400" dirty="0"/>
          </a:p>
        </p:txBody>
      </p:sp>
      <p:sp>
        <p:nvSpPr>
          <p:cNvPr id="24" name="TextBox 23"/>
          <p:cNvSpPr txBox="1"/>
          <p:nvPr/>
        </p:nvSpPr>
        <p:spPr>
          <a:xfrm rot="772604">
            <a:off x="6817570" y="2189800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das </a:t>
            </a:r>
            <a:r>
              <a:rPr lang="en-US" sz="2400" dirty="0" err="1" smtClean="0"/>
              <a:t>Mäppchen</a:t>
            </a:r>
            <a:endParaRPr lang="ru-RU" sz="2400" dirty="0"/>
          </a:p>
        </p:txBody>
      </p:sp>
      <p:sp>
        <p:nvSpPr>
          <p:cNvPr id="26" name="TextBox 25"/>
          <p:cNvSpPr txBox="1"/>
          <p:nvPr/>
        </p:nvSpPr>
        <p:spPr>
          <a:xfrm rot="20300861">
            <a:off x="1376045" y="3420879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Mathematik</a:t>
            </a:r>
            <a:endParaRPr lang="ru-RU" sz="2400" dirty="0"/>
          </a:p>
        </p:txBody>
      </p:sp>
      <p:sp>
        <p:nvSpPr>
          <p:cNvPr id="27" name="TextBox 26"/>
          <p:cNvSpPr txBox="1"/>
          <p:nvPr/>
        </p:nvSpPr>
        <p:spPr>
          <a:xfrm rot="21007430">
            <a:off x="1229110" y="874858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Biologie</a:t>
            </a:r>
            <a:endParaRPr lang="ru-RU" sz="2400" dirty="0"/>
          </a:p>
        </p:txBody>
      </p:sp>
      <p:sp>
        <p:nvSpPr>
          <p:cNvPr id="29" name="TextBox 28"/>
          <p:cNvSpPr txBox="1"/>
          <p:nvPr/>
        </p:nvSpPr>
        <p:spPr>
          <a:xfrm rot="20867251">
            <a:off x="4372441" y="4251455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Musik</a:t>
            </a:r>
            <a:endParaRPr lang="ru-RU" sz="2400" dirty="0"/>
          </a:p>
        </p:txBody>
      </p:sp>
      <p:sp>
        <p:nvSpPr>
          <p:cNvPr id="30" name="TextBox 29"/>
          <p:cNvSpPr txBox="1"/>
          <p:nvPr/>
        </p:nvSpPr>
        <p:spPr>
          <a:xfrm rot="21147092">
            <a:off x="3797141" y="1204401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Englisch</a:t>
            </a:r>
            <a:endParaRPr lang="ru-RU" sz="2400" dirty="0"/>
          </a:p>
        </p:txBody>
      </p:sp>
      <p:sp>
        <p:nvSpPr>
          <p:cNvPr id="31" name="TextBox 30"/>
          <p:cNvSpPr txBox="1"/>
          <p:nvPr/>
        </p:nvSpPr>
        <p:spPr>
          <a:xfrm rot="373911">
            <a:off x="376649" y="4169790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d</a:t>
            </a:r>
            <a:r>
              <a:rPr lang="en-US" sz="2400" dirty="0" smtClean="0"/>
              <a:t>ie </a:t>
            </a:r>
            <a:r>
              <a:rPr lang="en-US" sz="2400" dirty="0" err="1" smtClean="0"/>
              <a:t>Schulfächer</a:t>
            </a:r>
            <a:endParaRPr lang="ru-RU" sz="2400" dirty="0"/>
          </a:p>
        </p:txBody>
      </p:sp>
      <p:sp>
        <p:nvSpPr>
          <p:cNvPr id="32" name="TextBox 31"/>
          <p:cNvSpPr txBox="1"/>
          <p:nvPr/>
        </p:nvSpPr>
        <p:spPr>
          <a:xfrm>
            <a:off x="4990157" y="6002608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Sport</a:t>
            </a:r>
            <a:endParaRPr lang="ru-RU" sz="2400" dirty="0"/>
          </a:p>
        </p:txBody>
      </p:sp>
      <p:sp>
        <p:nvSpPr>
          <p:cNvPr id="33" name="TextBox 32"/>
          <p:cNvSpPr txBox="1"/>
          <p:nvPr/>
        </p:nvSpPr>
        <p:spPr>
          <a:xfrm rot="1161905">
            <a:off x="7831056" y="3876287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Deutsch</a:t>
            </a:r>
            <a:endParaRPr lang="ru-RU" sz="2400" dirty="0"/>
          </a:p>
        </p:txBody>
      </p:sp>
      <p:sp>
        <p:nvSpPr>
          <p:cNvPr id="34" name="TextBox 33"/>
          <p:cNvSpPr txBox="1"/>
          <p:nvPr/>
        </p:nvSpPr>
        <p:spPr>
          <a:xfrm rot="19983747">
            <a:off x="25023" y="2267925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Geschichte</a:t>
            </a:r>
            <a:endParaRPr lang="ru-RU" sz="2400" dirty="0"/>
          </a:p>
        </p:txBody>
      </p:sp>
      <p:sp>
        <p:nvSpPr>
          <p:cNvPr id="37" name="TextBox 36"/>
          <p:cNvSpPr txBox="1"/>
          <p:nvPr/>
        </p:nvSpPr>
        <p:spPr>
          <a:xfrm rot="20897145">
            <a:off x="4791042" y="3147416"/>
            <a:ext cx="24477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Computer </a:t>
            </a:r>
            <a:r>
              <a:rPr lang="en-US" sz="2400" dirty="0" err="1" smtClean="0"/>
              <a:t>spielen</a:t>
            </a:r>
            <a:endParaRPr lang="ru-RU" sz="2400" dirty="0"/>
          </a:p>
        </p:txBody>
      </p:sp>
      <p:sp>
        <p:nvSpPr>
          <p:cNvPr id="38" name="TextBox 37"/>
          <p:cNvSpPr txBox="1"/>
          <p:nvPr/>
        </p:nvSpPr>
        <p:spPr>
          <a:xfrm rot="20660035">
            <a:off x="1760544" y="6167114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Literatur</a:t>
            </a:r>
            <a:endParaRPr lang="ru-RU" sz="2400" dirty="0"/>
          </a:p>
        </p:txBody>
      </p:sp>
      <p:sp>
        <p:nvSpPr>
          <p:cNvPr id="39" name="TextBox 38"/>
          <p:cNvSpPr txBox="1"/>
          <p:nvPr/>
        </p:nvSpPr>
        <p:spPr>
          <a:xfrm rot="846161">
            <a:off x="3245904" y="5657587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Russisch</a:t>
            </a:r>
            <a:endParaRPr lang="ru-RU" sz="2400" dirty="0"/>
          </a:p>
        </p:txBody>
      </p:sp>
      <p:sp>
        <p:nvSpPr>
          <p:cNvPr id="40" name="TextBox 39"/>
          <p:cNvSpPr txBox="1"/>
          <p:nvPr/>
        </p:nvSpPr>
        <p:spPr>
          <a:xfrm rot="20632493">
            <a:off x="6601185" y="4155529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Geografie</a:t>
            </a:r>
            <a:endParaRPr lang="ru-RU" sz="2400" dirty="0"/>
          </a:p>
        </p:txBody>
      </p:sp>
      <p:sp>
        <p:nvSpPr>
          <p:cNvPr id="41" name="TextBox 40"/>
          <p:cNvSpPr txBox="1"/>
          <p:nvPr/>
        </p:nvSpPr>
        <p:spPr>
          <a:xfrm rot="20881331">
            <a:off x="1385291" y="2187528"/>
            <a:ext cx="3744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die </a:t>
            </a:r>
            <a:r>
              <a:rPr lang="en-US" sz="2400" dirty="0" err="1" smtClean="0"/>
              <a:t>Aktivitäten</a:t>
            </a:r>
            <a:r>
              <a:rPr lang="en-US" sz="2400" dirty="0" smtClean="0"/>
              <a:t> in der </a:t>
            </a:r>
            <a:r>
              <a:rPr lang="en-US" sz="2400" dirty="0" err="1" smtClean="0"/>
              <a:t>Stunde</a:t>
            </a:r>
            <a:endParaRPr lang="ru-RU" sz="2400" dirty="0"/>
          </a:p>
        </p:txBody>
      </p:sp>
      <p:sp>
        <p:nvSpPr>
          <p:cNvPr id="42" name="TextBox 41"/>
          <p:cNvSpPr txBox="1"/>
          <p:nvPr/>
        </p:nvSpPr>
        <p:spPr>
          <a:xfrm rot="20743885">
            <a:off x="933160" y="4832365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schreiben</a:t>
            </a:r>
            <a:endParaRPr lang="ru-RU" sz="2400" dirty="0"/>
          </a:p>
        </p:txBody>
      </p:sp>
      <p:sp>
        <p:nvSpPr>
          <p:cNvPr id="43" name="TextBox 42"/>
          <p:cNvSpPr txBox="1"/>
          <p:nvPr/>
        </p:nvSpPr>
        <p:spPr>
          <a:xfrm rot="21341481">
            <a:off x="6104052" y="786528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lesen</a:t>
            </a:r>
            <a:endParaRPr lang="ru-RU" sz="2400" dirty="0"/>
          </a:p>
        </p:txBody>
      </p:sp>
      <p:sp>
        <p:nvSpPr>
          <p:cNvPr id="44" name="TextBox 43"/>
          <p:cNvSpPr txBox="1"/>
          <p:nvPr/>
        </p:nvSpPr>
        <p:spPr>
          <a:xfrm rot="20869941">
            <a:off x="2626731" y="4734876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zahlen</a:t>
            </a:r>
            <a:endParaRPr lang="ru-RU" sz="2400" dirty="0"/>
          </a:p>
        </p:txBody>
      </p:sp>
      <p:sp>
        <p:nvSpPr>
          <p:cNvPr id="45" name="TextBox 44"/>
          <p:cNvSpPr txBox="1"/>
          <p:nvPr/>
        </p:nvSpPr>
        <p:spPr>
          <a:xfrm rot="947281">
            <a:off x="5800134" y="2409999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singen</a:t>
            </a:r>
            <a:endParaRPr lang="ru-RU" sz="2400" dirty="0"/>
          </a:p>
        </p:txBody>
      </p:sp>
      <p:sp>
        <p:nvSpPr>
          <p:cNvPr id="46" name="TextBox 45"/>
          <p:cNvSpPr txBox="1"/>
          <p:nvPr/>
        </p:nvSpPr>
        <p:spPr>
          <a:xfrm>
            <a:off x="7803802" y="4484476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hören</a:t>
            </a:r>
            <a:endParaRPr lang="ru-RU" sz="2400" dirty="0"/>
          </a:p>
        </p:txBody>
      </p:sp>
      <p:sp>
        <p:nvSpPr>
          <p:cNvPr id="48" name="TextBox 47"/>
          <p:cNvSpPr txBox="1"/>
          <p:nvPr/>
        </p:nvSpPr>
        <p:spPr>
          <a:xfrm rot="1122769">
            <a:off x="6391446" y="545431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die Menschen</a:t>
            </a:r>
            <a:endParaRPr lang="ru-RU" sz="2400" dirty="0"/>
          </a:p>
        </p:txBody>
      </p:sp>
      <p:sp>
        <p:nvSpPr>
          <p:cNvPr id="49" name="TextBox 48"/>
          <p:cNvSpPr txBox="1"/>
          <p:nvPr/>
        </p:nvSpPr>
        <p:spPr>
          <a:xfrm rot="577901">
            <a:off x="1612237" y="1669151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d</a:t>
            </a:r>
            <a:r>
              <a:rPr lang="en-US" sz="2400" dirty="0" smtClean="0"/>
              <a:t>er </a:t>
            </a:r>
            <a:r>
              <a:rPr lang="en-US" sz="2400" dirty="0" err="1" smtClean="0"/>
              <a:t>Schüler</a:t>
            </a:r>
            <a:endParaRPr lang="ru-RU" sz="2400" dirty="0"/>
          </a:p>
        </p:txBody>
      </p:sp>
      <p:sp>
        <p:nvSpPr>
          <p:cNvPr id="50" name="TextBox 49"/>
          <p:cNvSpPr txBox="1"/>
          <p:nvPr/>
        </p:nvSpPr>
        <p:spPr>
          <a:xfrm rot="909927">
            <a:off x="571489" y="2971691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der Lehrer</a:t>
            </a:r>
            <a:endParaRPr lang="ru-RU" sz="2400" dirty="0"/>
          </a:p>
        </p:txBody>
      </p:sp>
      <p:sp>
        <p:nvSpPr>
          <p:cNvPr id="51" name="TextBox 50"/>
          <p:cNvSpPr txBox="1"/>
          <p:nvPr/>
        </p:nvSpPr>
        <p:spPr>
          <a:xfrm rot="20903005">
            <a:off x="6560957" y="5121513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lernen</a:t>
            </a:r>
            <a:endParaRPr lang="ru-RU" sz="2400" dirty="0"/>
          </a:p>
        </p:txBody>
      </p:sp>
      <p:sp>
        <p:nvSpPr>
          <p:cNvPr id="52" name="TextBox 51"/>
          <p:cNvSpPr txBox="1"/>
          <p:nvPr/>
        </p:nvSpPr>
        <p:spPr>
          <a:xfrm rot="894700">
            <a:off x="7688842" y="6201165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der </a:t>
            </a:r>
            <a:r>
              <a:rPr lang="en-US" sz="2400" dirty="0" err="1" smtClean="0"/>
              <a:t>Stuhl</a:t>
            </a:r>
            <a:endParaRPr lang="ru-RU" sz="2400" dirty="0"/>
          </a:p>
        </p:txBody>
      </p:sp>
      <p:sp>
        <p:nvSpPr>
          <p:cNvPr id="47" name="TextBox 46"/>
          <p:cNvSpPr txBox="1"/>
          <p:nvPr/>
        </p:nvSpPr>
        <p:spPr>
          <a:xfrm>
            <a:off x="3563888" y="620688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das Poster</a:t>
            </a:r>
            <a:endParaRPr lang="ru-RU" sz="2400" dirty="0"/>
          </a:p>
        </p:txBody>
      </p:sp>
      <p:sp>
        <p:nvSpPr>
          <p:cNvPr id="53" name="TextBox 52"/>
          <p:cNvSpPr txBox="1"/>
          <p:nvPr/>
        </p:nvSpPr>
        <p:spPr>
          <a:xfrm rot="626327">
            <a:off x="3027098" y="4257093"/>
            <a:ext cx="1228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das </a:t>
            </a:r>
            <a:r>
              <a:rPr lang="en-US" sz="2400" dirty="0" err="1" smtClean="0"/>
              <a:t>Bild</a:t>
            </a:r>
            <a:endParaRPr lang="ru-RU" sz="2400" dirty="0"/>
          </a:p>
        </p:txBody>
      </p:sp>
      <p:sp>
        <p:nvSpPr>
          <p:cNvPr id="54" name="TextBox 53"/>
          <p:cNvSpPr txBox="1"/>
          <p:nvPr/>
        </p:nvSpPr>
        <p:spPr>
          <a:xfrm>
            <a:off x="1956946" y="5331566"/>
            <a:ext cx="11714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die </a:t>
            </a:r>
            <a:r>
              <a:rPr lang="en-US" sz="2400" dirty="0" err="1" smtClean="0"/>
              <a:t>Tür</a:t>
            </a:r>
            <a:endParaRPr lang="ru-RU" sz="2400" dirty="0"/>
          </a:p>
        </p:txBody>
      </p:sp>
      <p:sp>
        <p:nvSpPr>
          <p:cNvPr id="55" name="TextBox 54"/>
          <p:cNvSpPr txBox="1"/>
          <p:nvPr/>
        </p:nvSpPr>
        <p:spPr>
          <a:xfrm rot="1006864">
            <a:off x="5344041" y="4489758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das </a:t>
            </a:r>
            <a:r>
              <a:rPr lang="en-US" sz="2400" dirty="0" err="1" smtClean="0"/>
              <a:t>Fenster</a:t>
            </a:r>
            <a:endParaRPr lang="ru-RU" sz="2400" dirty="0"/>
          </a:p>
        </p:txBody>
      </p:sp>
      <p:sp>
        <p:nvSpPr>
          <p:cNvPr id="56" name="TextBox 55"/>
          <p:cNvSpPr txBox="1"/>
          <p:nvPr/>
        </p:nvSpPr>
        <p:spPr>
          <a:xfrm>
            <a:off x="5436096" y="3789040"/>
            <a:ext cx="16039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Französisch</a:t>
            </a:r>
            <a:endParaRPr lang="ru-RU" sz="2400" dirty="0"/>
          </a:p>
        </p:txBody>
      </p:sp>
      <p:sp>
        <p:nvSpPr>
          <p:cNvPr id="57" name="TextBox 56"/>
          <p:cNvSpPr txBox="1"/>
          <p:nvPr/>
        </p:nvSpPr>
        <p:spPr>
          <a:xfrm rot="20226187">
            <a:off x="6119174" y="5671827"/>
            <a:ext cx="30461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die  </a:t>
            </a:r>
            <a:r>
              <a:rPr lang="en-US" sz="2400" dirty="0" err="1" smtClean="0"/>
              <a:t>Freizeitaktivit</a:t>
            </a:r>
            <a:r>
              <a:rPr lang="ru-RU" sz="2400" dirty="0" smtClean="0"/>
              <a:t>ӓ</a:t>
            </a:r>
            <a:r>
              <a:rPr lang="en-US" sz="2400" dirty="0" smtClean="0"/>
              <a:t>ten</a:t>
            </a:r>
            <a:endParaRPr lang="ru-RU" sz="2400" dirty="0"/>
          </a:p>
        </p:txBody>
      </p:sp>
      <p:sp>
        <p:nvSpPr>
          <p:cNvPr id="58" name="TextBox 57"/>
          <p:cNvSpPr txBox="1"/>
          <p:nvPr/>
        </p:nvSpPr>
        <p:spPr>
          <a:xfrm>
            <a:off x="5287535" y="1833164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Schi </a:t>
            </a:r>
            <a:r>
              <a:rPr lang="en-US" sz="2400" dirty="0" err="1" smtClean="0"/>
              <a:t>fahren</a:t>
            </a:r>
            <a:endParaRPr lang="ru-RU" sz="2400" dirty="0"/>
          </a:p>
        </p:txBody>
      </p:sp>
      <p:sp>
        <p:nvSpPr>
          <p:cNvPr id="59" name="TextBox 58"/>
          <p:cNvSpPr txBox="1"/>
          <p:nvPr/>
        </p:nvSpPr>
        <p:spPr>
          <a:xfrm rot="1330406">
            <a:off x="132404" y="5510734"/>
            <a:ext cx="2020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das </a:t>
            </a:r>
            <a:r>
              <a:rPr lang="en-US" sz="2400" dirty="0" err="1" smtClean="0"/>
              <a:t>Radfahren</a:t>
            </a:r>
            <a:endParaRPr lang="ru-RU" sz="2400" dirty="0"/>
          </a:p>
        </p:txBody>
      </p:sp>
      <p:sp>
        <p:nvSpPr>
          <p:cNvPr id="60" name="TextBox 59"/>
          <p:cNvSpPr txBox="1"/>
          <p:nvPr/>
        </p:nvSpPr>
        <p:spPr>
          <a:xfrm>
            <a:off x="3100813" y="6246229"/>
            <a:ext cx="1854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schwimmen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 rot="4724734">
            <a:off x="3688459" y="1580802"/>
            <a:ext cx="1905937" cy="67780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die </a:t>
            </a:r>
            <a:r>
              <a:rPr lang="en-US" dirty="0" err="1"/>
              <a:t>Schulsachen</a:t>
            </a:r>
            <a:endParaRPr lang="en-US" dirty="0"/>
          </a:p>
        </p:txBody>
      </p:sp>
      <p:sp>
        <p:nvSpPr>
          <p:cNvPr id="3" name="Овал 2"/>
          <p:cNvSpPr/>
          <p:nvPr/>
        </p:nvSpPr>
        <p:spPr>
          <a:xfrm>
            <a:off x="4030900" y="2951019"/>
            <a:ext cx="1661569" cy="680587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>
                <a:solidFill>
                  <a:schemeClr val="tx1"/>
                </a:solidFill>
              </a:rPr>
              <a:t>die </a:t>
            </a:r>
            <a:r>
              <a:rPr lang="en-US" b="1" dirty="0" err="1">
                <a:solidFill>
                  <a:schemeClr val="tx1"/>
                </a:solidFill>
              </a:rPr>
              <a:t>Schule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1" name="Овал 60"/>
          <p:cNvSpPr/>
          <p:nvPr/>
        </p:nvSpPr>
        <p:spPr>
          <a:xfrm rot="20279508">
            <a:off x="1550919" y="3464702"/>
            <a:ext cx="2537593" cy="67780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die  </a:t>
            </a:r>
            <a:r>
              <a:rPr lang="en-US" dirty="0" err="1"/>
              <a:t>Freizeiaktivit</a:t>
            </a:r>
            <a:r>
              <a:rPr lang="ru-RU" dirty="0"/>
              <a:t>ӓ</a:t>
            </a:r>
            <a:r>
              <a:rPr lang="en-US" dirty="0"/>
              <a:t>ten</a:t>
            </a:r>
            <a:endParaRPr lang="ru-RU" dirty="0"/>
          </a:p>
        </p:txBody>
      </p:sp>
      <p:sp>
        <p:nvSpPr>
          <p:cNvPr id="62" name="Овал 61"/>
          <p:cNvSpPr/>
          <p:nvPr/>
        </p:nvSpPr>
        <p:spPr>
          <a:xfrm rot="19997528">
            <a:off x="5562970" y="2096869"/>
            <a:ext cx="2291275" cy="677802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das </a:t>
            </a:r>
            <a:r>
              <a:rPr lang="en-US" dirty="0" err="1"/>
              <a:t>Klassenzimmer</a:t>
            </a:r>
            <a:endParaRPr lang="ru-RU" dirty="0"/>
          </a:p>
        </p:txBody>
      </p:sp>
      <p:sp>
        <p:nvSpPr>
          <p:cNvPr id="63" name="Овал 62"/>
          <p:cNvSpPr/>
          <p:nvPr/>
        </p:nvSpPr>
        <p:spPr>
          <a:xfrm rot="794108">
            <a:off x="1733855" y="2462642"/>
            <a:ext cx="2276143" cy="447943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die Menschen</a:t>
            </a:r>
          </a:p>
        </p:txBody>
      </p:sp>
      <p:sp>
        <p:nvSpPr>
          <p:cNvPr id="64" name="Овал 63"/>
          <p:cNvSpPr/>
          <p:nvPr/>
        </p:nvSpPr>
        <p:spPr>
          <a:xfrm rot="18779889">
            <a:off x="2544436" y="4203384"/>
            <a:ext cx="2297329" cy="677802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die Aktivitäten in der Stunde</a:t>
            </a:r>
          </a:p>
        </p:txBody>
      </p:sp>
      <p:sp>
        <p:nvSpPr>
          <p:cNvPr id="65" name="Овал 64"/>
          <p:cNvSpPr/>
          <p:nvPr/>
        </p:nvSpPr>
        <p:spPr>
          <a:xfrm rot="2210775">
            <a:off x="5223349" y="4233382"/>
            <a:ext cx="2312912" cy="704413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/>
              <a:t>die </a:t>
            </a:r>
            <a:r>
              <a:rPr lang="en-US" dirty="0" err="1"/>
              <a:t>Schulfächer</a:t>
            </a:r>
            <a:endParaRPr lang="ru-RU" dirty="0"/>
          </a:p>
        </p:txBody>
      </p:sp>
      <p:sp>
        <p:nvSpPr>
          <p:cNvPr id="66" name="Овал 65"/>
          <p:cNvSpPr/>
          <p:nvPr/>
        </p:nvSpPr>
        <p:spPr>
          <a:xfrm rot="19185581">
            <a:off x="-32058" y="5080239"/>
            <a:ext cx="2160222" cy="33890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das </a:t>
            </a:r>
            <a:r>
              <a:rPr lang="en-US" dirty="0" err="1"/>
              <a:t>Radfahren</a:t>
            </a:r>
            <a:endParaRPr lang="en-US" dirty="0"/>
          </a:p>
        </p:txBody>
      </p:sp>
      <p:sp>
        <p:nvSpPr>
          <p:cNvPr id="67" name="Овал 66"/>
          <p:cNvSpPr/>
          <p:nvPr/>
        </p:nvSpPr>
        <p:spPr>
          <a:xfrm rot="20367938">
            <a:off x="128673" y="3910384"/>
            <a:ext cx="1726135" cy="38468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/>
              <a:t>Schi </a:t>
            </a:r>
            <a:r>
              <a:rPr lang="en-US" dirty="0" err="1"/>
              <a:t>fahren</a:t>
            </a:r>
            <a:endParaRPr lang="ru-RU" dirty="0"/>
          </a:p>
        </p:txBody>
      </p:sp>
      <p:sp>
        <p:nvSpPr>
          <p:cNvPr id="70" name="Овал 69"/>
          <p:cNvSpPr/>
          <p:nvPr/>
        </p:nvSpPr>
        <p:spPr>
          <a:xfrm rot="1019293">
            <a:off x="34289" y="2941226"/>
            <a:ext cx="1939924" cy="37573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Musik</a:t>
            </a:r>
            <a:r>
              <a:rPr lang="en-US" dirty="0" smtClean="0"/>
              <a:t> </a:t>
            </a:r>
            <a:r>
              <a:rPr lang="en-US" dirty="0" err="1" smtClean="0"/>
              <a:t>hören</a:t>
            </a:r>
            <a:endParaRPr lang="ru-RU" dirty="0"/>
          </a:p>
        </p:txBody>
      </p:sp>
      <p:sp>
        <p:nvSpPr>
          <p:cNvPr id="71" name="Овал 70"/>
          <p:cNvSpPr/>
          <p:nvPr/>
        </p:nvSpPr>
        <p:spPr>
          <a:xfrm rot="19786120">
            <a:off x="-99170" y="4638127"/>
            <a:ext cx="1844674" cy="36838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schwimmen</a:t>
            </a:r>
            <a:endParaRPr lang="ru-RU" dirty="0"/>
          </a:p>
        </p:txBody>
      </p:sp>
      <p:sp>
        <p:nvSpPr>
          <p:cNvPr id="72" name="Овал 71"/>
          <p:cNvSpPr/>
          <p:nvPr/>
        </p:nvSpPr>
        <p:spPr>
          <a:xfrm rot="20093508">
            <a:off x="5074651" y="2078064"/>
            <a:ext cx="1566761" cy="327732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/>
              <a:t>das Lineal</a:t>
            </a:r>
            <a:endParaRPr lang="ru-RU" dirty="0"/>
          </a:p>
        </p:txBody>
      </p:sp>
      <p:sp>
        <p:nvSpPr>
          <p:cNvPr id="73" name="Овал 72"/>
          <p:cNvSpPr/>
          <p:nvPr/>
        </p:nvSpPr>
        <p:spPr>
          <a:xfrm rot="18939329">
            <a:off x="4444205" y="329725"/>
            <a:ext cx="1398256" cy="350117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/>
              <a:t>das Heft</a:t>
            </a:r>
            <a:endParaRPr lang="ru-RU" dirty="0"/>
          </a:p>
        </p:txBody>
      </p:sp>
      <p:sp>
        <p:nvSpPr>
          <p:cNvPr id="74" name="Овал 73"/>
          <p:cNvSpPr/>
          <p:nvPr/>
        </p:nvSpPr>
        <p:spPr>
          <a:xfrm rot="1356331">
            <a:off x="2007683" y="846302"/>
            <a:ext cx="2134094" cy="33890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der </a:t>
            </a:r>
            <a:r>
              <a:rPr lang="en-US" dirty="0" err="1"/>
              <a:t>Klebstoff</a:t>
            </a:r>
            <a:endParaRPr lang="ru-RU" dirty="0"/>
          </a:p>
        </p:txBody>
      </p:sp>
      <p:sp>
        <p:nvSpPr>
          <p:cNvPr id="75" name="Овал 74"/>
          <p:cNvSpPr/>
          <p:nvPr/>
        </p:nvSpPr>
        <p:spPr>
          <a:xfrm rot="1108130">
            <a:off x="230548" y="2658426"/>
            <a:ext cx="2609626" cy="391839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Computer </a:t>
            </a:r>
            <a:r>
              <a:rPr lang="en-US" dirty="0" err="1" smtClean="0"/>
              <a:t>spielen</a:t>
            </a:r>
            <a:endParaRPr lang="ru-RU" dirty="0"/>
          </a:p>
        </p:txBody>
      </p:sp>
      <p:sp>
        <p:nvSpPr>
          <p:cNvPr id="76" name="Овал 75"/>
          <p:cNvSpPr/>
          <p:nvPr/>
        </p:nvSpPr>
        <p:spPr>
          <a:xfrm rot="1512348">
            <a:off x="2515079" y="386740"/>
            <a:ext cx="1633453" cy="354092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das </a:t>
            </a:r>
            <a:r>
              <a:rPr lang="en-US" dirty="0" err="1"/>
              <a:t>Buch</a:t>
            </a:r>
            <a:endParaRPr lang="ru-RU" dirty="0"/>
          </a:p>
        </p:txBody>
      </p:sp>
      <p:sp>
        <p:nvSpPr>
          <p:cNvPr id="77" name="Овал 76"/>
          <p:cNvSpPr/>
          <p:nvPr/>
        </p:nvSpPr>
        <p:spPr>
          <a:xfrm rot="1345262">
            <a:off x="1874255" y="1313650"/>
            <a:ext cx="2390924" cy="33890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das </a:t>
            </a:r>
            <a:r>
              <a:rPr lang="en-US" dirty="0" err="1"/>
              <a:t>Mäppchen</a:t>
            </a:r>
            <a:endParaRPr lang="ru-RU" dirty="0"/>
          </a:p>
        </p:txBody>
      </p:sp>
      <p:sp>
        <p:nvSpPr>
          <p:cNvPr id="78" name="Овал 77"/>
          <p:cNvSpPr/>
          <p:nvPr/>
        </p:nvSpPr>
        <p:spPr>
          <a:xfrm rot="2183185">
            <a:off x="3321310" y="260742"/>
            <a:ext cx="1266547" cy="33890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 smtClean="0"/>
              <a:t>der Kuli</a:t>
            </a:r>
            <a:endParaRPr lang="ru-RU" dirty="0"/>
          </a:p>
        </p:txBody>
      </p:sp>
      <p:sp>
        <p:nvSpPr>
          <p:cNvPr id="79" name="Овал 78"/>
          <p:cNvSpPr/>
          <p:nvPr/>
        </p:nvSpPr>
        <p:spPr>
          <a:xfrm rot="19403735">
            <a:off x="4955411" y="994646"/>
            <a:ext cx="1836221" cy="33890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/>
              <a:t>der </a:t>
            </a:r>
            <a:r>
              <a:rPr lang="en-US" dirty="0" err="1"/>
              <a:t>Bleistift</a:t>
            </a:r>
            <a:endParaRPr lang="ru-RU" dirty="0"/>
          </a:p>
        </p:txBody>
      </p:sp>
      <p:sp>
        <p:nvSpPr>
          <p:cNvPr id="80" name="Овал 79"/>
          <p:cNvSpPr/>
          <p:nvPr/>
        </p:nvSpPr>
        <p:spPr>
          <a:xfrm rot="18663347">
            <a:off x="4704709" y="717623"/>
            <a:ext cx="1531421" cy="338903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/>
              <a:t>der </a:t>
            </a:r>
            <a:r>
              <a:rPr lang="en-US" dirty="0" err="1"/>
              <a:t>Zirkel</a:t>
            </a:r>
            <a:endParaRPr lang="ru-RU" dirty="0"/>
          </a:p>
        </p:txBody>
      </p:sp>
      <p:sp>
        <p:nvSpPr>
          <p:cNvPr id="81" name="Овал 80"/>
          <p:cNvSpPr/>
          <p:nvPr/>
        </p:nvSpPr>
        <p:spPr>
          <a:xfrm rot="19244650">
            <a:off x="4936338" y="1616239"/>
            <a:ext cx="1687519" cy="321939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die </a:t>
            </a:r>
            <a:r>
              <a:rPr lang="en-US" dirty="0" err="1"/>
              <a:t>Schere</a:t>
            </a:r>
            <a:endParaRPr lang="ru-RU" dirty="0"/>
          </a:p>
        </p:txBody>
      </p:sp>
      <p:sp>
        <p:nvSpPr>
          <p:cNvPr id="82" name="Овал 81"/>
          <p:cNvSpPr/>
          <p:nvPr/>
        </p:nvSpPr>
        <p:spPr>
          <a:xfrm rot="524801">
            <a:off x="7772294" y="2035263"/>
            <a:ext cx="1348928" cy="401992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/>
              <a:t>das </a:t>
            </a:r>
            <a:r>
              <a:rPr lang="en-US" dirty="0" err="1"/>
              <a:t>Bild</a:t>
            </a:r>
            <a:endParaRPr lang="ru-RU" dirty="0"/>
          </a:p>
        </p:txBody>
      </p:sp>
      <p:sp>
        <p:nvSpPr>
          <p:cNvPr id="83" name="Овал 82"/>
          <p:cNvSpPr/>
          <p:nvPr/>
        </p:nvSpPr>
        <p:spPr>
          <a:xfrm>
            <a:off x="7858470" y="1594092"/>
            <a:ext cx="1201049" cy="340944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die </a:t>
            </a:r>
            <a:r>
              <a:rPr lang="en-US" dirty="0" err="1"/>
              <a:t>Tür</a:t>
            </a:r>
            <a:endParaRPr lang="ru-RU" dirty="0"/>
          </a:p>
        </p:txBody>
      </p:sp>
      <p:sp>
        <p:nvSpPr>
          <p:cNvPr id="84" name="Овал 83"/>
          <p:cNvSpPr/>
          <p:nvPr/>
        </p:nvSpPr>
        <p:spPr>
          <a:xfrm rot="17265573">
            <a:off x="6592973" y="688716"/>
            <a:ext cx="1773801" cy="39671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das </a:t>
            </a:r>
            <a:r>
              <a:rPr lang="en-US" dirty="0" err="1"/>
              <a:t>Fenster</a:t>
            </a:r>
            <a:endParaRPr lang="ru-RU" dirty="0"/>
          </a:p>
        </p:txBody>
      </p:sp>
      <p:sp>
        <p:nvSpPr>
          <p:cNvPr id="85" name="Овал 84"/>
          <p:cNvSpPr/>
          <p:nvPr/>
        </p:nvSpPr>
        <p:spPr>
          <a:xfrm rot="16739333">
            <a:off x="6051753" y="647064"/>
            <a:ext cx="1693473" cy="543707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der Computer</a:t>
            </a:r>
            <a:endParaRPr lang="ru-RU" dirty="0"/>
          </a:p>
        </p:txBody>
      </p:sp>
      <p:sp>
        <p:nvSpPr>
          <p:cNvPr id="86" name="Овал 85"/>
          <p:cNvSpPr/>
          <p:nvPr/>
        </p:nvSpPr>
        <p:spPr>
          <a:xfrm rot="18017673">
            <a:off x="7463771" y="408448"/>
            <a:ext cx="1400127" cy="405884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die </a:t>
            </a:r>
            <a:r>
              <a:rPr lang="en-US" dirty="0" err="1"/>
              <a:t>Uhr</a:t>
            </a:r>
            <a:endParaRPr lang="ru-RU" dirty="0"/>
          </a:p>
        </p:txBody>
      </p:sp>
      <p:sp>
        <p:nvSpPr>
          <p:cNvPr id="87" name="Овал 86"/>
          <p:cNvSpPr/>
          <p:nvPr/>
        </p:nvSpPr>
        <p:spPr>
          <a:xfrm rot="1261838">
            <a:off x="6974612" y="2898127"/>
            <a:ext cx="1446607" cy="330612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die </a:t>
            </a:r>
            <a:r>
              <a:rPr lang="en-US" dirty="0" err="1"/>
              <a:t>Tafel</a:t>
            </a:r>
            <a:endParaRPr lang="ru-RU" dirty="0"/>
          </a:p>
        </p:txBody>
      </p:sp>
      <p:sp>
        <p:nvSpPr>
          <p:cNvPr id="88" name="Овал 87"/>
          <p:cNvSpPr/>
          <p:nvPr/>
        </p:nvSpPr>
        <p:spPr>
          <a:xfrm rot="19636073">
            <a:off x="7638593" y="974227"/>
            <a:ext cx="1569858" cy="303223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/>
              <a:t>der </a:t>
            </a:r>
            <a:r>
              <a:rPr lang="en-US" dirty="0" err="1"/>
              <a:t>Stuhl</a:t>
            </a:r>
            <a:endParaRPr lang="ru-RU" dirty="0"/>
          </a:p>
        </p:txBody>
      </p:sp>
      <p:sp>
        <p:nvSpPr>
          <p:cNvPr id="89" name="Овал 88"/>
          <p:cNvSpPr/>
          <p:nvPr/>
        </p:nvSpPr>
        <p:spPr>
          <a:xfrm rot="835506">
            <a:off x="7423936" y="2512796"/>
            <a:ext cx="1652767" cy="419853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/>
              <a:t>das Poster</a:t>
            </a:r>
            <a:endParaRPr lang="ru-RU" dirty="0"/>
          </a:p>
        </p:txBody>
      </p:sp>
      <p:sp>
        <p:nvSpPr>
          <p:cNvPr id="90" name="Овал 89"/>
          <p:cNvSpPr/>
          <p:nvPr/>
        </p:nvSpPr>
        <p:spPr>
          <a:xfrm rot="1188385">
            <a:off x="35638" y="1683832"/>
            <a:ext cx="1850443" cy="405192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der </a:t>
            </a:r>
            <a:r>
              <a:rPr lang="en-US" dirty="0" err="1"/>
              <a:t>Schüler</a:t>
            </a:r>
            <a:endParaRPr lang="ru-RU" dirty="0"/>
          </a:p>
        </p:txBody>
      </p:sp>
      <p:sp>
        <p:nvSpPr>
          <p:cNvPr id="91" name="Овал 90"/>
          <p:cNvSpPr/>
          <p:nvPr/>
        </p:nvSpPr>
        <p:spPr>
          <a:xfrm rot="3135609">
            <a:off x="688629" y="1151826"/>
            <a:ext cx="1655494" cy="423709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/>
              <a:t>der Lehrer</a:t>
            </a:r>
            <a:endParaRPr lang="ru-RU" dirty="0"/>
          </a:p>
        </p:txBody>
      </p:sp>
      <p:sp>
        <p:nvSpPr>
          <p:cNvPr id="92" name="Овал 91"/>
          <p:cNvSpPr/>
          <p:nvPr/>
        </p:nvSpPr>
        <p:spPr>
          <a:xfrm rot="2856682">
            <a:off x="6844979" y="5912585"/>
            <a:ext cx="1877991" cy="41201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/>
              <a:t>Mathematik</a:t>
            </a:r>
            <a:endParaRPr lang="ru-RU" dirty="0"/>
          </a:p>
        </p:txBody>
      </p:sp>
      <p:sp>
        <p:nvSpPr>
          <p:cNvPr id="93" name="Овал 92"/>
          <p:cNvSpPr/>
          <p:nvPr/>
        </p:nvSpPr>
        <p:spPr>
          <a:xfrm rot="18082666">
            <a:off x="4793109" y="5593584"/>
            <a:ext cx="1776234" cy="45426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/>
              <a:t>Französisch</a:t>
            </a:r>
            <a:endParaRPr lang="ru-RU" dirty="0"/>
          </a:p>
        </p:txBody>
      </p:sp>
      <p:sp>
        <p:nvSpPr>
          <p:cNvPr id="94" name="Овал 93"/>
          <p:cNvSpPr/>
          <p:nvPr/>
        </p:nvSpPr>
        <p:spPr>
          <a:xfrm>
            <a:off x="323528" y="3411333"/>
            <a:ext cx="1211833" cy="31233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 err="1" smtClean="0"/>
              <a:t>tanzen</a:t>
            </a:r>
            <a:endParaRPr lang="ru-RU" dirty="0"/>
          </a:p>
        </p:txBody>
      </p:sp>
      <p:sp>
        <p:nvSpPr>
          <p:cNvPr id="95" name="Овал 94"/>
          <p:cNvSpPr/>
          <p:nvPr/>
        </p:nvSpPr>
        <p:spPr>
          <a:xfrm rot="20061998">
            <a:off x="4339128" y="4676178"/>
            <a:ext cx="1444021" cy="397503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/>
              <a:t>Literatur</a:t>
            </a:r>
            <a:endParaRPr lang="ru-RU" dirty="0"/>
          </a:p>
        </p:txBody>
      </p:sp>
      <p:sp>
        <p:nvSpPr>
          <p:cNvPr id="96" name="Овал 95"/>
          <p:cNvSpPr/>
          <p:nvPr/>
        </p:nvSpPr>
        <p:spPr>
          <a:xfrm rot="1678105">
            <a:off x="7362473" y="5561435"/>
            <a:ext cx="1807760" cy="431248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/>
              <a:t>Geschichte</a:t>
            </a:r>
            <a:endParaRPr lang="ru-RU" dirty="0"/>
          </a:p>
        </p:txBody>
      </p:sp>
      <p:sp>
        <p:nvSpPr>
          <p:cNvPr id="97" name="Овал 96"/>
          <p:cNvSpPr/>
          <p:nvPr/>
        </p:nvSpPr>
        <p:spPr>
          <a:xfrm rot="20035415">
            <a:off x="4041445" y="4298083"/>
            <a:ext cx="1458589" cy="361689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/>
              <a:t>Russisch</a:t>
            </a:r>
            <a:endParaRPr lang="ru-RU" dirty="0"/>
          </a:p>
        </p:txBody>
      </p:sp>
      <p:sp>
        <p:nvSpPr>
          <p:cNvPr id="98" name="Овал 97"/>
          <p:cNvSpPr/>
          <p:nvPr/>
        </p:nvSpPr>
        <p:spPr>
          <a:xfrm>
            <a:off x="6323569" y="3753124"/>
            <a:ext cx="1086046" cy="29889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/>
              <a:t>Musik</a:t>
            </a:r>
            <a:endParaRPr lang="ru-RU" dirty="0"/>
          </a:p>
        </p:txBody>
      </p:sp>
      <p:sp>
        <p:nvSpPr>
          <p:cNvPr id="99" name="Овал 98"/>
          <p:cNvSpPr/>
          <p:nvPr/>
        </p:nvSpPr>
        <p:spPr>
          <a:xfrm rot="19060771">
            <a:off x="4703453" y="5118627"/>
            <a:ext cx="1350084" cy="322709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/>
              <a:t>Deutsch</a:t>
            </a:r>
            <a:endParaRPr lang="ru-RU" dirty="0"/>
          </a:p>
        </p:txBody>
      </p:sp>
      <p:sp>
        <p:nvSpPr>
          <p:cNvPr id="100" name="Овал 99"/>
          <p:cNvSpPr/>
          <p:nvPr/>
        </p:nvSpPr>
        <p:spPr>
          <a:xfrm>
            <a:off x="6955963" y="4211353"/>
            <a:ext cx="1041278" cy="27925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/>
              <a:t>Sport</a:t>
            </a:r>
            <a:endParaRPr lang="ru-RU" dirty="0"/>
          </a:p>
        </p:txBody>
      </p:sp>
      <p:sp>
        <p:nvSpPr>
          <p:cNvPr id="101" name="Овал 100"/>
          <p:cNvSpPr/>
          <p:nvPr/>
        </p:nvSpPr>
        <p:spPr>
          <a:xfrm rot="17352768">
            <a:off x="5477267" y="5780973"/>
            <a:ext cx="1573191" cy="506903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/>
              <a:t>Geografie</a:t>
            </a:r>
            <a:endParaRPr lang="ru-RU" dirty="0"/>
          </a:p>
        </p:txBody>
      </p:sp>
      <p:sp>
        <p:nvSpPr>
          <p:cNvPr id="102" name="Овал 101"/>
          <p:cNvSpPr/>
          <p:nvPr/>
        </p:nvSpPr>
        <p:spPr>
          <a:xfrm rot="21168517">
            <a:off x="7297492" y="4567559"/>
            <a:ext cx="1346593" cy="334014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/>
              <a:t>Biologie</a:t>
            </a:r>
            <a:endParaRPr lang="ru-RU" dirty="0"/>
          </a:p>
        </p:txBody>
      </p:sp>
      <p:sp>
        <p:nvSpPr>
          <p:cNvPr id="103" name="Овал 102"/>
          <p:cNvSpPr/>
          <p:nvPr/>
        </p:nvSpPr>
        <p:spPr>
          <a:xfrm>
            <a:off x="7783975" y="4949112"/>
            <a:ext cx="1325566" cy="395845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 err="1"/>
              <a:t>Englisch</a:t>
            </a:r>
            <a:endParaRPr lang="ru-RU" dirty="0"/>
          </a:p>
        </p:txBody>
      </p:sp>
      <p:sp>
        <p:nvSpPr>
          <p:cNvPr id="104" name="Овал 103"/>
          <p:cNvSpPr/>
          <p:nvPr/>
        </p:nvSpPr>
        <p:spPr>
          <a:xfrm rot="19964301">
            <a:off x="1397082" y="5570102"/>
            <a:ext cx="1074922" cy="378851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pPr algn="ctr"/>
            <a:r>
              <a:rPr lang="en-US" dirty="0" smtClean="0"/>
              <a:t>lesen</a:t>
            </a:r>
            <a:endParaRPr lang="ru-RU" dirty="0"/>
          </a:p>
          <a:p>
            <a:pPr algn="ctr"/>
            <a:endParaRPr lang="de-DE" dirty="0"/>
          </a:p>
        </p:txBody>
      </p:sp>
      <p:sp>
        <p:nvSpPr>
          <p:cNvPr id="105" name="Овал 104"/>
          <p:cNvSpPr/>
          <p:nvPr/>
        </p:nvSpPr>
        <p:spPr>
          <a:xfrm rot="15859723">
            <a:off x="2946973" y="5785095"/>
            <a:ext cx="1541833" cy="378879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/>
              <a:t>schreiben</a:t>
            </a:r>
            <a:endParaRPr lang="ru-RU" dirty="0"/>
          </a:p>
        </p:txBody>
      </p:sp>
      <p:sp>
        <p:nvSpPr>
          <p:cNvPr id="106" name="Овал 105"/>
          <p:cNvSpPr/>
          <p:nvPr/>
        </p:nvSpPr>
        <p:spPr>
          <a:xfrm rot="21016928">
            <a:off x="2166459" y="4371638"/>
            <a:ext cx="1056381" cy="36109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/>
              <a:t>hören</a:t>
            </a:r>
            <a:endParaRPr lang="ru-RU" dirty="0"/>
          </a:p>
        </p:txBody>
      </p:sp>
      <p:sp>
        <p:nvSpPr>
          <p:cNvPr id="107" name="Овал 106"/>
          <p:cNvSpPr/>
          <p:nvPr/>
        </p:nvSpPr>
        <p:spPr>
          <a:xfrm rot="15562932">
            <a:off x="3489141" y="5355659"/>
            <a:ext cx="1180761" cy="337664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r>
              <a:rPr lang="en-US" dirty="0"/>
              <a:t>lernen</a:t>
            </a:r>
            <a:endParaRPr lang="ru-RU" dirty="0"/>
          </a:p>
          <a:p>
            <a:pPr algn="ctr"/>
            <a:endParaRPr lang="de-DE" dirty="0"/>
          </a:p>
        </p:txBody>
      </p:sp>
      <p:sp>
        <p:nvSpPr>
          <p:cNvPr id="108" name="Овал 107"/>
          <p:cNvSpPr/>
          <p:nvPr/>
        </p:nvSpPr>
        <p:spPr>
          <a:xfrm rot="16441052">
            <a:off x="2615467" y="5836319"/>
            <a:ext cx="1194635" cy="452331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 err="1"/>
              <a:t>zahlen</a:t>
            </a:r>
            <a:endParaRPr lang="ru-RU" dirty="0"/>
          </a:p>
        </p:txBody>
      </p:sp>
      <p:sp>
        <p:nvSpPr>
          <p:cNvPr id="109" name="Овал 108"/>
          <p:cNvSpPr/>
          <p:nvPr/>
        </p:nvSpPr>
        <p:spPr>
          <a:xfrm rot="20596662">
            <a:off x="1741000" y="4939616"/>
            <a:ext cx="1122488" cy="364387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r>
              <a:rPr lang="en-US" dirty="0"/>
              <a:t>singen</a:t>
            </a:r>
            <a:endParaRPr lang="ru-RU" dirty="0"/>
          </a:p>
          <a:p>
            <a:pPr algn="ctr"/>
            <a:endParaRPr lang="de-DE" dirty="0"/>
          </a:p>
        </p:txBody>
      </p:sp>
      <p:sp>
        <p:nvSpPr>
          <p:cNvPr id="52" name="Овал 51"/>
          <p:cNvSpPr/>
          <p:nvPr/>
        </p:nvSpPr>
        <p:spPr>
          <a:xfrm rot="1242862">
            <a:off x="2185431" y="1903168"/>
            <a:ext cx="2104449" cy="36681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der </a:t>
            </a:r>
            <a:r>
              <a:rPr lang="en-US" dirty="0" smtClean="0"/>
              <a:t>Rucksack</a:t>
            </a:r>
          </a:p>
        </p:txBody>
      </p:sp>
      <p:cxnSp>
        <p:nvCxnSpPr>
          <p:cNvPr id="5" name="Прямая соединительная линия 4"/>
          <p:cNvCxnSpPr>
            <a:stCxn id="74" idx="6"/>
          </p:cNvCxnSpPr>
          <p:nvPr/>
        </p:nvCxnSpPr>
        <p:spPr>
          <a:xfrm>
            <a:off x="4059799" y="1425910"/>
            <a:ext cx="184192" cy="33865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>
            <a:stCxn id="77" idx="6"/>
          </p:cNvCxnSpPr>
          <p:nvPr/>
        </p:nvCxnSpPr>
        <p:spPr>
          <a:xfrm>
            <a:off x="4174809" y="1939062"/>
            <a:ext cx="149396" cy="17873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>
            <a:stCxn id="52" idx="6"/>
            <a:endCxn id="2" idx="5"/>
          </p:cNvCxnSpPr>
          <p:nvPr/>
        </p:nvCxnSpPr>
        <p:spPr>
          <a:xfrm>
            <a:off x="4221859" y="2458756"/>
            <a:ext cx="316051" cy="16860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>
            <a:endCxn id="61" idx="0"/>
          </p:cNvCxnSpPr>
          <p:nvPr/>
        </p:nvCxnSpPr>
        <p:spPr>
          <a:xfrm>
            <a:off x="1922801" y="3433645"/>
            <a:ext cx="769915" cy="5575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Прямая соединительная линия 109"/>
          <p:cNvCxnSpPr/>
          <p:nvPr/>
        </p:nvCxnSpPr>
        <p:spPr>
          <a:xfrm>
            <a:off x="4049326" y="918917"/>
            <a:ext cx="256311" cy="24517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Прямая соединительная линия 110"/>
          <p:cNvCxnSpPr>
            <a:stCxn id="78" idx="5"/>
          </p:cNvCxnSpPr>
          <p:nvPr/>
        </p:nvCxnSpPr>
        <p:spPr>
          <a:xfrm>
            <a:off x="4243991" y="792294"/>
            <a:ext cx="207354" cy="19527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Прямая соединительная линия 111"/>
          <p:cNvCxnSpPr>
            <a:endCxn id="72" idx="3"/>
          </p:cNvCxnSpPr>
          <p:nvPr/>
        </p:nvCxnSpPr>
        <p:spPr>
          <a:xfrm flipV="1">
            <a:off x="4943014" y="2581902"/>
            <a:ext cx="462594" cy="20199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Прямая соединительная линия 112"/>
          <p:cNvCxnSpPr>
            <a:endCxn id="2" idx="7"/>
          </p:cNvCxnSpPr>
          <p:nvPr/>
        </p:nvCxnSpPr>
        <p:spPr>
          <a:xfrm flipH="1">
            <a:off x="5007971" y="2279660"/>
            <a:ext cx="323827" cy="25416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Прямая соединительная линия 113"/>
          <p:cNvCxnSpPr>
            <a:stCxn id="79" idx="2"/>
          </p:cNvCxnSpPr>
          <p:nvPr/>
        </p:nvCxnSpPr>
        <p:spPr>
          <a:xfrm flipH="1">
            <a:off x="5008251" y="1711554"/>
            <a:ext cx="128238" cy="20814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Прямая соединительная линия 114"/>
          <p:cNvCxnSpPr>
            <a:stCxn id="80" idx="3"/>
          </p:cNvCxnSpPr>
          <p:nvPr/>
        </p:nvCxnSpPr>
        <p:spPr>
          <a:xfrm flipH="1">
            <a:off x="4943014" y="1374055"/>
            <a:ext cx="262145" cy="26972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Прямая соединительная линия 115"/>
          <p:cNvCxnSpPr>
            <a:endCxn id="2" idx="1"/>
          </p:cNvCxnSpPr>
          <p:nvPr/>
        </p:nvCxnSpPr>
        <p:spPr>
          <a:xfrm flipH="1">
            <a:off x="4744945" y="854938"/>
            <a:ext cx="232612" cy="35710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Прямая соединительная линия 116"/>
          <p:cNvCxnSpPr>
            <a:stCxn id="2" idx="6"/>
          </p:cNvCxnSpPr>
          <p:nvPr/>
        </p:nvCxnSpPr>
        <p:spPr>
          <a:xfrm>
            <a:off x="4827415" y="2854346"/>
            <a:ext cx="180836" cy="9376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Прямая соединительная линия 117"/>
          <p:cNvCxnSpPr>
            <a:endCxn id="62" idx="3"/>
          </p:cNvCxnSpPr>
          <p:nvPr/>
        </p:nvCxnSpPr>
        <p:spPr>
          <a:xfrm flipV="1">
            <a:off x="5651327" y="3013929"/>
            <a:ext cx="441324" cy="19851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Прямая соединительная линия 118"/>
          <p:cNvCxnSpPr>
            <a:stCxn id="85" idx="2"/>
          </p:cNvCxnSpPr>
          <p:nvPr/>
        </p:nvCxnSpPr>
        <p:spPr>
          <a:xfrm>
            <a:off x="6766193" y="1755255"/>
            <a:ext cx="21006" cy="26234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Прямая соединительная линия 119"/>
          <p:cNvCxnSpPr>
            <a:stCxn id="84" idx="2"/>
          </p:cNvCxnSpPr>
          <p:nvPr/>
        </p:nvCxnSpPr>
        <p:spPr>
          <a:xfrm flipH="1">
            <a:off x="7090629" y="1731709"/>
            <a:ext cx="118720" cy="16016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Прямая соединительная линия 120"/>
          <p:cNvCxnSpPr>
            <a:stCxn id="86" idx="2"/>
          </p:cNvCxnSpPr>
          <p:nvPr/>
        </p:nvCxnSpPr>
        <p:spPr>
          <a:xfrm flipH="1">
            <a:off x="7522830" y="1215855"/>
            <a:ext cx="287861" cy="60839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Прямая соединительная линия 121"/>
          <p:cNvCxnSpPr>
            <a:stCxn id="88" idx="2"/>
          </p:cNvCxnSpPr>
          <p:nvPr/>
        </p:nvCxnSpPr>
        <p:spPr>
          <a:xfrm flipH="1">
            <a:off x="7635461" y="1550259"/>
            <a:ext cx="127773" cy="29732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Прямая соединительная линия 122"/>
          <p:cNvCxnSpPr>
            <a:stCxn id="83" idx="2"/>
          </p:cNvCxnSpPr>
          <p:nvPr/>
        </p:nvCxnSpPr>
        <p:spPr>
          <a:xfrm flipH="1">
            <a:off x="7749573" y="1764564"/>
            <a:ext cx="108897" cy="14197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Прямая соединительная линия 123"/>
          <p:cNvCxnSpPr>
            <a:stCxn id="62" idx="5"/>
          </p:cNvCxnSpPr>
          <p:nvPr/>
        </p:nvCxnSpPr>
        <p:spPr>
          <a:xfrm>
            <a:off x="7539971" y="2285754"/>
            <a:ext cx="623863" cy="11622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Прямая соединительная линия 124"/>
          <p:cNvCxnSpPr>
            <a:endCxn id="89" idx="3"/>
          </p:cNvCxnSpPr>
          <p:nvPr/>
        </p:nvCxnSpPr>
        <p:spPr>
          <a:xfrm>
            <a:off x="7149989" y="2570204"/>
            <a:ext cx="497439" cy="155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Прямая соединительная линия 125"/>
          <p:cNvCxnSpPr/>
          <p:nvPr/>
        </p:nvCxnSpPr>
        <p:spPr>
          <a:xfrm>
            <a:off x="6685806" y="2816204"/>
            <a:ext cx="555325" cy="2253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Прямая соединительная линия 126"/>
          <p:cNvCxnSpPr>
            <a:stCxn id="61" idx="5"/>
          </p:cNvCxnSpPr>
          <p:nvPr/>
        </p:nvCxnSpPr>
        <p:spPr>
          <a:xfrm flipV="1">
            <a:off x="3741315" y="3567499"/>
            <a:ext cx="612930" cy="12207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Прямая соединительная линия 127"/>
          <p:cNvCxnSpPr>
            <a:stCxn id="71" idx="6"/>
            <a:endCxn id="61" idx="2"/>
          </p:cNvCxnSpPr>
          <p:nvPr/>
        </p:nvCxnSpPr>
        <p:spPr>
          <a:xfrm flipV="1">
            <a:off x="1620066" y="4279071"/>
            <a:ext cx="23310" cy="7885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Прямая соединительная линия 128"/>
          <p:cNvCxnSpPr>
            <a:endCxn id="67" idx="6"/>
          </p:cNvCxnSpPr>
          <p:nvPr/>
        </p:nvCxnSpPr>
        <p:spPr>
          <a:xfrm flipH="1">
            <a:off x="1799970" y="3695103"/>
            <a:ext cx="403362" cy="1048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Прямая соединительная линия 129"/>
          <p:cNvCxnSpPr>
            <a:stCxn id="61" idx="3"/>
            <a:endCxn id="66" idx="6"/>
          </p:cNvCxnSpPr>
          <p:nvPr/>
        </p:nvCxnSpPr>
        <p:spPr>
          <a:xfrm flipH="1">
            <a:off x="1872547" y="4361986"/>
            <a:ext cx="205173" cy="18995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Прямая соединительная линия 130"/>
          <p:cNvCxnSpPr>
            <a:stCxn id="63" idx="6"/>
            <a:endCxn id="3" idx="1"/>
          </p:cNvCxnSpPr>
          <p:nvPr/>
        </p:nvCxnSpPr>
        <p:spPr>
          <a:xfrm>
            <a:off x="3979769" y="2947173"/>
            <a:ext cx="294462" cy="10351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Прямая соединительная линия 136"/>
          <p:cNvCxnSpPr>
            <a:endCxn id="63" idx="1"/>
          </p:cNvCxnSpPr>
          <p:nvPr/>
        </p:nvCxnSpPr>
        <p:spPr>
          <a:xfrm>
            <a:off x="1990053" y="2052582"/>
            <a:ext cx="134769" cy="29562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Прямая соединительная линия 137"/>
          <p:cNvCxnSpPr>
            <a:endCxn id="63" idx="2"/>
          </p:cNvCxnSpPr>
          <p:nvPr/>
        </p:nvCxnSpPr>
        <p:spPr>
          <a:xfrm>
            <a:off x="1657944" y="2234618"/>
            <a:ext cx="106140" cy="19143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Прямая соединительная линия 139"/>
          <p:cNvCxnSpPr>
            <a:endCxn id="105" idx="6"/>
          </p:cNvCxnSpPr>
          <p:nvPr/>
        </p:nvCxnSpPr>
        <p:spPr>
          <a:xfrm>
            <a:off x="3605945" y="5075976"/>
            <a:ext cx="35762" cy="13141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Прямая соединительная линия 141"/>
          <p:cNvCxnSpPr>
            <a:stCxn id="106" idx="7"/>
            <a:endCxn id="64" idx="0"/>
          </p:cNvCxnSpPr>
          <p:nvPr/>
        </p:nvCxnSpPr>
        <p:spPr>
          <a:xfrm flipV="1">
            <a:off x="3041228" y="4311163"/>
            <a:ext cx="404009" cy="5214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Прямая соединительная линия 144"/>
          <p:cNvCxnSpPr/>
          <p:nvPr/>
        </p:nvCxnSpPr>
        <p:spPr>
          <a:xfrm flipV="1">
            <a:off x="2411286" y="4785832"/>
            <a:ext cx="629942" cy="11058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Прямая соединительная линия 146"/>
          <p:cNvCxnSpPr>
            <a:endCxn id="64" idx="2"/>
          </p:cNvCxnSpPr>
          <p:nvPr/>
        </p:nvCxnSpPr>
        <p:spPr>
          <a:xfrm flipV="1">
            <a:off x="2264390" y="5382390"/>
            <a:ext cx="645350" cy="6584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Прямая соединительная линия 148"/>
          <p:cNvCxnSpPr>
            <a:endCxn id="108" idx="6"/>
          </p:cNvCxnSpPr>
          <p:nvPr/>
        </p:nvCxnSpPr>
        <p:spPr>
          <a:xfrm flipH="1">
            <a:off x="3254634" y="5286179"/>
            <a:ext cx="89619" cy="18045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Прямая соединительная линия 150"/>
          <p:cNvCxnSpPr>
            <a:endCxn id="107" idx="6"/>
          </p:cNvCxnSpPr>
          <p:nvPr/>
        </p:nvCxnSpPr>
        <p:spPr>
          <a:xfrm>
            <a:off x="3898027" y="4812447"/>
            <a:ext cx="72713" cy="13177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Прямая соединительная линия 152"/>
          <p:cNvCxnSpPr>
            <a:endCxn id="100" idx="2"/>
          </p:cNvCxnSpPr>
          <p:nvPr/>
        </p:nvCxnSpPr>
        <p:spPr>
          <a:xfrm>
            <a:off x="6620826" y="4328337"/>
            <a:ext cx="335137" cy="2264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Прямая соединительная линия 153"/>
          <p:cNvCxnSpPr>
            <a:endCxn id="65" idx="2"/>
          </p:cNvCxnSpPr>
          <p:nvPr/>
        </p:nvCxnSpPr>
        <p:spPr>
          <a:xfrm>
            <a:off x="5144618" y="3619867"/>
            <a:ext cx="309736" cy="27223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Прямая соединительная линия 155"/>
          <p:cNvCxnSpPr/>
          <p:nvPr/>
        </p:nvCxnSpPr>
        <p:spPr>
          <a:xfrm>
            <a:off x="1535361" y="3540826"/>
            <a:ext cx="867123" cy="5247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Прямая соединительная линия 157"/>
          <p:cNvCxnSpPr>
            <a:endCxn id="98" idx="3"/>
          </p:cNvCxnSpPr>
          <p:nvPr/>
        </p:nvCxnSpPr>
        <p:spPr>
          <a:xfrm>
            <a:off x="6113714" y="3995915"/>
            <a:ext cx="368903" cy="1232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Прямая соединительная линия 160"/>
          <p:cNvCxnSpPr>
            <a:endCxn id="102" idx="1"/>
          </p:cNvCxnSpPr>
          <p:nvPr/>
        </p:nvCxnSpPr>
        <p:spPr>
          <a:xfrm>
            <a:off x="6953394" y="4615738"/>
            <a:ext cx="530264" cy="6126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Прямая соединительная линия 162"/>
          <p:cNvCxnSpPr>
            <a:endCxn id="103" idx="2"/>
          </p:cNvCxnSpPr>
          <p:nvPr/>
        </p:nvCxnSpPr>
        <p:spPr>
          <a:xfrm>
            <a:off x="7281881" y="5034340"/>
            <a:ext cx="502094" cy="11269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Прямая соединительная линия 164"/>
          <p:cNvCxnSpPr>
            <a:endCxn id="96" idx="2"/>
          </p:cNvCxnSpPr>
          <p:nvPr/>
        </p:nvCxnSpPr>
        <p:spPr>
          <a:xfrm>
            <a:off x="7305335" y="5269696"/>
            <a:ext cx="162706" cy="8345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Прямая соединительная линия 166"/>
          <p:cNvCxnSpPr>
            <a:endCxn id="92" idx="2"/>
          </p:cNvCxnSpPr>
          <p:nvPr/>
        </p:nvCxnSpPr>
        <p:spPr>
          <a:xfrm>
            <a:off x="6921277" y="5311424"/>
            <a:ext cx="229668" cy="11363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Прямая соединительная линия 168"/>
          <p:cNvCxnSpPr>
            <a:stCxn id="97" idx="6"/>
          </p:cNvCxnSpPr>
          <p:nvPr/>
        </p:nvCxnSpPr>
        <p:spPr>
          <a:xfrm flipV="1">
            <a:off x="5425798" y="4135641"/>
            <a:ext cx="53488" cy="2271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Прямая соединительная линия 170"/>
          <p:cNvCxnSpPr>
            <a:stCxn id="95" idx="6"/>
          </p:cNvCxnSpPr>
          <p:nvPr/>
        </p:nvCxnSpPr>
        <p:spPr>
          <a:xfrm flipH="1" flipV="1">
            <a:off x="5699943" y="4474043"/>
            <a:ext cx="12146" cy="8853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Прямая соединительная линия 172"/>
          <p:cNvCxnSpPr>
            <a:endCxn id="99" idx="6"/>
          </p:cNvCxnSpPr>
          <p:nvPr/>
        </p:nvCxnSpPr>
        <p:spPr>
          <a:xfrm flipH="1">
            <a:off x="5877615" y="4699753"/>
            <a:ext cx="49677" cy="12573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Прямая соединительная линия 174"/>
          <p:cNvCxnSpPr>
            <a:stCxn id="93" idx="6"/>
            <a:endCxn id="65" idx="4"/>
          </p:cNvCxnSpPr>
          <p:nvPr/>
        </p:nvCxnSpPr>
        <p:spPr>
          <a:xfrm flipV="1">
            <a:off x="6143649" y="4867441"/>
            <a:ext cx="24948" cy="19504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Прямая соединительная линия 177"/>
          <p:cNvCxnSpPr>
            <a:endCxn id="101" idx="6"/>
          </p:cNvCxnSpPr>
          <p:nvPr/>
        </p:nvCxnSpPr>
        <p:spPr>
          <a:xfrm>
            <a:off x="6497678" y="5090687"/>
            <a:ext cx="25036" cy="20095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Прямая соединительная линия 181"/>
          <p:cNvCxnSpPr>
            <a:endCxn id="109" idx="0"/>
          </p:cNvCxnSpPr>
          <p:nvPr/>
        </p:nvCxnSpPr>
        <p:spPr>
          <a:xfrm>
            <a:off x="2069547" y="4377909"/>
            <a:ext cx="180274" cy="5694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Прямая соединительная линия 187"/>
          <p:cNvCxnSpPr>
            <a:endCxn id="104" idx="1"/>
          </p:cNvCxnSpPr>
          <p:nvPr/>
        </p:nvCxnSpPr>
        <p:spPr>
          <a:xfrm flipH="1">
            <a:off x="1535361" y="4383389"/>
            <a:ext cx="500415" cy="143115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Прямая соединительная линия 190"/>
          <p:cNvCxnSpPr/>
          <p:nvPr/>
        </p:nvCxnSpPr>
        <p:spPr>
          <a:xfrm flipH="1">
            <a:off x="4520990" y="3610244"/>
            <a:ext cx="145647" cy="2253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Прямая соединительная линия 131"/>
          <p:cNvCxnSpPr/>
          <p:nvPr/>
        </p:nvCxnSpPr>
        <p:spPr>
          <a:xfrm>
            <a:off x="2744975" y="3291312"/>
            <a:ext cx="400700" cy="2787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5004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neue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Wörter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blind</a:t>
            </a:r>
          </a:p>
          <a:p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sehbehindert</a:t>
            </a:r>
            <a:endParaRPr lang="en-US" sz="2800" dirty="0" smtClean="0"/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das Abitur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machen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das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Internat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(-e)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die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Wohngruppe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(-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ie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Blindenschrift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der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Schüleraustausch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die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Orientierung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die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Mobilität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balancieren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Theater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spielen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Chor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singen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ie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lebenspraktische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Fähigkait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2024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818" b="46667" l="3425" r="97175">
                        <a14:foregroundMark x1="93921" y1="28970" x2="93921" y2="28970"/>
                        <a14:foregroundMark x1="94349" y1="32061" x2="94349" y2="320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28" t="7677" r="3754" b="53333"/>
          <a:stretch/>
        </p:blipFill>
        <p:spPr>
          <a:xfrm>
            <a:off x="278695" y="678876"/>
            <a:ext cx="8613785" cy="5053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002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Orientierung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55" y="1412776"/>
            <a:ext cx="7749969" cy="4827849"/>
          </a:xfrm>
        </p:spPr>
      </p:pic>
      <p:cxnSp>
        <p:nvCxnSpPr>
          <p:cNvPr id="5" name="Прямая со стрелкой 4"/>
          <p:cNvCxnSpPr/>
          <p:nvPr/>
        </p:nvCxnSpPr>
        <p:spPr>
          <a:xfrm>
            <a:off x="5580112" y="5013176"/>
            <a:ext cx="432048" cy="0"/>
          </a:xfrm>
          <a:prstGeom prst="straightConnector1">
            <a:avLst/>
          </a:prstGeom>
          <a:ln w="2857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5436096" y="4401108"/>
            <a:ext cx="0" cy="468052"/>
          </a:xfrm>
          <a:prstGeom prst="straightConnector1">
            <a:avLst/>
          </a:prstGeom>
          <a:ln w="2857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529075" y="4705399"/>
            <a:ext cx="5341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1 cm</a:t>
            </a:r>
            <a:endParaRPr lang="ru-RU" sz="1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4871352" y="4481245"/>
            <a:ext cx="5341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1 cm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1028715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1028</TotalTime>
  <Words>387</Words>
  <Application>Microsoft Office PowerPoint</Application>
  <PresentationFormat>Экран (4:3)</PresentationFormat>
  <Paragraphs>153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Heute ist der …</vt:lpstr>
      <vt:lpstr>Презентация PowerPoint</vt:lpstr>
      <vt:lpstr>Carl-Strehl-Schuhle</vt:lpstr>
      <vt:lpstr>Презентация PowerPoint</vt:lpstr>
      <vt:lpstr>Презентация PowerPoint</vt:lpstr>
      <vt:lpstr>neue Wörter</vt:lpstr>
      <vt:lpstr>Презентация PowerPoint</vt:lpstr>
      <vt:lpstr>Orientierung</vt:lpstr>
      <vt:lpstr>Презентация PowerPoint</vt:lpstr>
      <vt:lpstr>Презентация PowerPoint</vt:lpstr>
      <vt:lpstr>Blindenschrift</vt:lpstr>
      <vt:lpstr> Selbsteinschätzungsblatt  (Лист самооценки): </vt:lpstr>
      <vt:lpstr>Die Hausaufgabe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Учитель</dc:creator>
  <cp:lastModifiedBy>User</cp:lastModifiedBy>
  <cp:revision>78</cp:revision>
  <dcterms:created xsi:type="dcterms:W3CDTF">2021-02-01T10:44:40Z</dcterms:created>
  <dcterms:modified xsi:type="dcterms:W3CDTF">2021-05-06T15:30:54Z</dcterms:modified>
</cp:coreProperties>
</file>