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9" r:id="rId2"/>
    <p:sldId id="261" r:id="rId3"/>
    <p:sldId id="262" r:id="rId4"/>
    <p:sldId id="263" r:id="rId5"/>
    <p:sldId id="294" r:id="rId6"/>
    <p:sldId id="335" r:id="rId7"/>
    <p:sldId id="295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297" r:id="rId17"/>
    <p:sldId id="299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17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00"/>
    <a:srgbClr val="00CC00"/>
    <a:srgbClr val="0066CC"/>
    <a:srgbClr val="33CC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9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E8DFC-A1E7-4B10-9048-5A72AE02F6FA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379E8-3094-4EA9-8984-8C09868997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651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F9131-DDFA-475C-A7DF-0D6EEAF312D8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25D07-1CCA-4738-B320-AEA3B38ED83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58551"/>
            <a:ext cx="9144000" cy="71014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74163" y="764704"/>
            <a:ext cx="707236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 Black" pitchFamily="34" charset="0"/>
              </a:rPr>
              <a:t>Филиал «Детский сад №11 с. Калинино» муниципального бюджетного общеобразовательного учреждения «Калининская основная общеобразовательная школа» Александро-Невского муниципального района</a:t>
            </a:r>
          </a:p>
          <a:p>
            <a:pPr algn="ctr"/>
            <a:r>
              <a:rPr lang="ru-RU" sz="1600" dirty="0" smtClean="0">
                <a:latin typeface="Arial Black" pitchFamily="34" charset="0"/>
              </a:rPr>
              <a:t> Рязанской области</a:t>
            </a:r>
            <a:endParaRPr lang="ru-RU" sz="1600" dirty="0">
              <a:latin typeface="Arial Black" pitchFamily="34" charset="0"/>
            </a:endParaRPr>
          </a:p>
        </p:txBody>
      </p:sp>
      <p:sp>
        <p:nvSpPr>
          <p:cNvPr id="6" name="Прямоугольник 5" descr="http://jagodka56.umi.ru/images/cms/data/folder_1/hello_html_m3aa30fd7.png"/>
          <p:cNvSpPr/>
          <p:nvPr/>
        </p:nvSpPr>
        <p:spPr>
          <a:xfrm>
            <a:off x="2411761" y="2276872"/>
            <a:ext cx="4392487" cy="360040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r="-6000"/>
            </a:stretch>
          </a:blipFill>
          <a:ln w="127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5805264"/>
            <a:ext cx="4766320" cy="566738"/>
          </a:xfrm>
        </p:spPr>
        <p:txBody>
          <a:bodyPr/>
          <a:lstStyle/>
          <a:p>
            <a:r>
              <a:rPr lang="ru-RU" dirty="0" smtClean="0"/>
              <a:t>Подготовила: воспитатель  И. Ю. Малина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5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дом - природа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50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4"/>
          <a:stretch/>
        </p:blipFill>
        <p:spPr bwMode="auto">
          <a:xfrm rot="10800000">
            <a:off x="1376201" y="692696"/>
            <a:ext cx="6391597" cy="554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69789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50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34666" y="1728771"/>
            <a:ext cx="7074668" cy="4334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4021415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46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0"/>
          <a:stretch/>
        </p:blipFill>
        <p:spPr bwMode="auto">
          <a:xfrm rot="10800000">
            <a:off x="1129122" y="1844825"/>
            <a:ext cx="6885756" cy="4551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04117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461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0"/>
          <a:stretch/>
        </p:blipFill>
        <p:spPr bwMode="auto">
          <a:xfrm rot="10800000">
            <a:off x="971600" y="1556792"/>
            <a:ext cx="6948239" cy="4695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135086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540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9" r="7533" b="7692"/>
          <a:stretch/>
        </p:blipFill>
        <p:spPr bwMode="auto">
          <a:xfrm rot="10800000">
            <a:off x="971600" y="1052736"/>
            <a:ext cx="6504557" cy="5256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591016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77" y="-167435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525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7" r="10577"/>
          <a:stretch/>
        </p:blipFill>
        <p:spPr bwMode="auto">
          <a:xfrm rot="10800000">
            <a:off x="899592" y="1031317"/>
            <a:ext cx="6677719" cy="50619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9535350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70" y="285728"/>
            <a:ext cx="55050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Arial Black" pitchFamily="34" charset="0"/>
              </a:rPr>
              <a:t>«УМЕЛЫЕ РУЧКИ»</a:t>
            </a:r>
            <a:endParaRPr lang="ru-RU" sz="4000" b="1" i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C:\Users\User\Desktop\фото ежи\20171114_13451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4" t="8547" r="5288" b="4274"/>
          <a:stretch/>
        </p:blipFill>
        <p:spPr bwMode="auto">
          <a:xfrm rot="10800000">
            <a:off x="251520" y="908720"/>
            <a:ext cx="4743450" cy="29146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 ежи\20171114_13443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8" t="5413" r="9456" b="1709"/>
          <a:stretch/>
        </p:blipFill>
        <p:spPr bwMode="auto">
          <a:xfrm rot="10800000">
            <a:off x="4600575" y="2366044"/>
            <a:ext cx="4176486" cy="3439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45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491" y="-39159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фото ежи\20171114_13462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4" t="7692" r="17948"/>
          <a:stretch/>
        </p:blipFill>
        <p:spPr bwMode="auto">
          <a:xfrm rot="10800000">
            <a:off x="395534" y="342900"/>
            <a:ext cx="4207949" cy="39501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 ежи\20171114_13472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8" r="8493"/>
          <a:stretch/>
        </p:blipFill>
        <p:spPr bwMode="auto">
          <a:xfrm rot="10800000">
            <a:off x="4139951" y="1910044"/>
            <a:ext cx="4832597" cy="3751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453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4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473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0" r="9134"/>
          <a:stretch/>
        </p:blipFill>
        <p:spPr bwMode="auto">
          <a:xfrm rot="10800000">
            <a:off x="251518" y="332654"/>
            <a:ext cx="4608513" cy="4176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481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79" r="11057"/>
          <a:stretch/>
        </p:blipFill>
        <p:spPr bwMode="auto">
          <a:xfrm rot="10800000">
            <a:off x="4427984" y="1757361"/>
            <a:ext cx="4515222" cy="3831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365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483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09"/>
          <a:stretch/>
        </p:blipFill>
        <p:spPr bwMode="auto">
          <a:xfrm rot="10800000">
            <a:off x="251520" y="260648"/>
            <a:ext cx="4867275" cy="3343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492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1" r="4647" b="4273"/>
          <a:stretch/>
        </p:blipFill>
        <p:spPr bwMode="auto">
          <a:xfrm rot="10800000">
            <a:off x="4427984" y="2348880"/>
            <a:ext cx="4533900" cy="32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968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8425"/>
            <a:ext cx="9144000" cy="71014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70109" y="836712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32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endParaRPr lang="ru-RU" sz="3200" dirty="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Times New Roman" pitchFamily="18" charset="0"/>
              </a:rPr>
            </a:b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latin typeface="Arial Black" pitchFamily="34" charset="0"/>
              </a:rPr>
              <a:t/>
            </a:r>
            <a:b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latin typeface="Arial Black" pitchFamily="34" charset="0"/>
              </a:rPr>
            </a:br>
            <a:endParaRPr lang="ru-RU" sz="2400" b="1" i="1" dirty="0">
              <a:solidFill>
                <a:srgbClr val="0066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207028"/>
            <a:ext cx="6264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Коллекционирование – систематизированное собирание однородных предметов, представляющих научный, художественный, литературный и тому подобный интерес (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толковый словарь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4519" y="3244689"/>
            <a:ext cx="66247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Детское коллекционирование – это целенаправленное собирательство разнообразных предметов, объединенных по определенным признакам и представляющих познавательную или художественную ценность.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494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/>
          <a:stretch/>
        </p:blipFill>
        <p:spPr bwMode="auto">
          <a:xfrm rot="10800000">
            <a:off x="251520" y="188640"/>
            <a:ext cx="5648325" cy="3343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501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9"/>
          <a:stretch/>
        </p:blipFill>
        <p:spPr bwMode="auto">
          <a:xfrm rot="10800000">
            <a:off x="4067944" y="2348880"/>
            <a:ext cx="4876800" cy="3343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8137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504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9" t="12821" r="18109"/>
          <a:stretch/>
        </p:blipFill>
        <p:spPr bwMode="auto">
          <a:xfrm rot="10800000">
            <a:off x="251519" y="260648"/>
            <a:ext cx="4349055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511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2" t="9687" r="8653" b="4273"/>
          <a:stretch/>
        </p:blipFill>
        <p:spPr bwMode="auto">
          <a:xfrm rot="10800000">
            <a:off x="4355976" y="2129900"/>
            <a:ext cx="4490204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209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9101" y="-11114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512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6" r="6411" b="4273"/>
          <a:stretch/>
        </p:blipFill>
        <p:spPr bwMode="auto">
          <a:xfrm rot="10800000">
            <a:off x="251520" y="229235"/>
            <a:ext cx="4953000" cy="3199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513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57" t="7122" r="4648"/>
          <a:stretch/>
        </p:blipFill>
        <p:spPr bwMode="auto">
          <a:xfrm rot="10800000">
            <a:off x="4535173" y="2204864"/>
            <a:ext cx="4267200" cy="3105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4598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515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r="2884" b="2849"/>
          <a:stretch/>
        </p:blipFill>
        <p:spPr bwMode="auto">
          <a:xfrm rot="10800000">
            <a:off x="179512" y="181610"/>
            <a:ext cx="4619625" cy="32473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515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3"/>
          <a:stretch/>
        </p:blipFill>
        <p:spPr bwMode="auto">
          <a:xfrm rot="10800000">
            <a:off x="4283968" y="1988840"/>
            <a:ext cx="4743450" cy="3343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1818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3522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t="285" r="2884" b="5413"/>
          <a:stretch/>
        </p:blipFill>
        <p:spPr bwMode="auto">
          <a:xfrm rot="10800000">
            <a:off x="323528" y="265747"/>
            <a:ext cx="4619625" cy="3152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фото ежи\20171114_135340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2" r="7212"/>
          <a:stretch/>
        </p:blipFill>
        <p:spPr bwMode="auto">
          <a:xfrm rot="10800000">
            <a:off x="4537683" y="2132856"/>
            <a:ext cx="4333875" cy="3343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581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фото ежи\20171114_1401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560" y="397899"/>
            <a:ext cx="7704855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59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_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400" y="-11113"/>
            <a:ext cx="925195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фото ежи\20171110_09224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28167" y="620688"/>
            <a:ext cx="7344815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134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51989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1708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1990" y="1844824"/>
            <a:ext cx="6858048" cy="4680520"/>
          </a:xfrm>
        </p:spPr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endParaRPr lang="ru-RU" sz="28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153134"/>
            <a:ext cx="7056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Цель коллекционирования: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развитие познавательной активности (интерес и деятельность) детей</a:t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дошкольного возраста путем создания коллекций.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50" y="-243408"/>
            <a:ext cx="9144000" cy="71014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263538" y="745326"/>
            <a:ext cx="4145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/>
              <a:t>Задачи коллекционирования</a:t>
            </a:r>
            <a:r>
              <a:rPr lang="ru-RU" b="1" i="1" dirty="0"/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72082" y="1206991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. Формировать умение наблюдать, сравнивать, анализировать и делать  выводы;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Формировать умение классифицировать, группировать, обобщать;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Способствовать проявлению избирательных интересов;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4. Развивать познавательный интерес и потребности, любознательность;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5. Расширять кругозор воспитанников;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6. Прививать навыки культуры и оформления коллекции и сбора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материала; 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7.  Формировать бережное отношение к хранению коллекций;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8. Обогащать и активизировать словарь детей;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9. Активизировать участие родителей в образовательном процессе.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5" name="Рисунок 4" descr="C:\Users\User\Desktop\фото ежи\20171110_09253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5" r="3526"/>
          <a:stretch/>
        </p:blipFill>
        <p:spPr bwMode="auto">
          <a:xfrm rot="10800000">
            <a:off x="251520" y="-35980"/>
            <a:ext cx="5162550" cy="33432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фото ежи\20171114_14361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3"/>
          <a:stretch/>
        </p:blipFill>
        <p:spPr bwMode="auto">
          <a:xfrm rot="10800000">
            <a:off x="2195736" y="2924944"/>
            <a:ext cx="5943600" cy="34312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1026" name="Picture 2" descr="F:\PB0125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03" y="2564904"/>
            <a:ext cx="5422691" cy="4067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20171101_1710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65"/>
          <a:stretch/>
        </p:blipFill>
        <p:spPr bwMode="auto">
          <a:xfrm>
            <a:off x="175929" y="2924944"/>
            <a:ext cx="3659092" cy="3120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74" y="260648"/>
            <a:ext cx="4997891" cy="2811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21280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255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0" r="5282"/>
          <a:stretch/>
        </p:blipFill>
        <p:spPr bwMode="auto">
          <a:xfrm rot="5400000">
            <a:off x="2597890" y="588394"/>
            <a:ext cx="4199992" cy="27498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фото ежи\20171114_20260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6" t="5863" r="14586"/>
          <a:stretch/>
        </p:blipFill>
        <p:spPr bwMode="auto">
          <a:xfrm rot="5400000">
            <a:off x="66212" y="532292"/>
            <a:ext cx="3802096" cy="2711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User\Desktop\фото ежи\20171114_20263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3" r="7670"/>
          <a:stretch/>
        </p:blipFill>
        <p:spPr bwMode="auto">
          <a:xfrm rot="5400000">
            <a:off x="5222980" y="2994047"/>
            <a:ext cx="3600398" cy="3030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User\Desktop\фото ежи\20171114_202655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39" t="4492" r="8633"/>
          <a:stretch/>
        </p:blipFill>
        <p:spPr bwMode="auto">
          <a:xfrm rot="5400000">
            <a:off x="390210" y="3423676"/>
            <a:ext cx="3673675" cy="2673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5070"/>
            <a:ext cx="9144000" cy="71014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55576" y="692696"/>
            <a:ext cx="705678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Образовательные задачи: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Формирование представлений о еже (внешний вид, образ жизни, питание, повадки). 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Активизация словаря (животное, температура, подкожный жир, спячка, всеядный, накапливает, прогревается, сворачивается, ежиная, спящий и т.  д.), умения подбирать признаки и действия к слову «ёж» (для подготовленных детей-антонимы, синонимы), совершенствование грамматической речи (употребление предлогов).</a:t>
            </a:r>
          </a:p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Развивающие задачи: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Развитие связной речи, интонационной выразительности, зрительного восприятия, координации речи с движением, внимания, памяти.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Развитие навыков ориентирования в пространстве (вверху-внизу, справа-слева), двигательной активности.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3. Развитие воображения, инициативности, творческих способностей.</a:t>
            </a:r>
          </a:p>
          <a:p>
            <a:pPr algn="ctr"/>
            <a:r>
              <a:rPr lang="ru-RU" sz="1600" b="1" u="sng" dirty="0">
                <a:latin typeface="Times New Roman" pitchFamily="18" charset="0"/>
                <a:cs typeface="Times New Roman" pitchFamily="18" charset="0"/>
              </a:rPr>
              <a:t>Воспитательные задачи: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1. Формирование интереса к дикой природе.</a:t>
            </a:r>
          </a:p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2. Воспитание доброжелательности, бережного отношения к окружающей среде, любви к природе.</a:t>
            </a:r>
          </a:p>
        </p:txBody>
      </p:sp>
    </p:spTree>
    <p:extLst>
      <p:ext uri="{BB962C8B-B14F-4D97-AF65-F5344CB8AC3E}">
        <p14:creationId xmlns:p14="http://schemas.microsoft.com/office/powerpoint/2010/main" val="89659118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шаблон 3 jp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3" name="Рисунок 2" descr="C:\Users\User\Desktop\фото ежи\20171114_20401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4" r="13622"/>
          <a:stretch/>
        </p:blipFill>
        <p:spPr bwMode="auto">
          <a:xfrm rot="10800000">
            <a:off x="1979712" y="1340768"/>
            <a:ext cx="4834656" cy="4119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1138089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116</Words>
  <Application>Microsoft Office PowerPoint</Application>
  <PresentationFormat>Экран (4:3)</PresentationFormat>
  <Paragraphs>30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Подготовила: воспитатель  И. Ю. Малина</vt:lpstr>
      <vt:lpstr>                   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2016-09-29T04:21:45Z</dcterms:created>
  <dcterms:modified xsi:type="dcterms:W3CDTF">2017-11-20T13:29:29Z</dcterms:modified>
</cp:coreProperties>
</file>