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6" r:id="rId2"/>
    <p:sldId id="317" r:id="rId3"/>
    <p:sldId id="311" r:id="rId4"/>
    <p:sldId id="288" r:id="rId5"/>
    <p:sldId id="314" r:id="rId6"/>
    <p:sldId id="313" r:id="rId7"/>
    <p:sldId id="260" r:id="rId8"/>
    <p:sldId id="261" r:id="rId9"/>
    <p:sldId id="316" r:id="rId10"/>
    <p:sldId id="265" r:id="rId11"/>
    <p:sldId id="276" r:id="rId12"/>
    <p:sldId id="277" r:id="rId13"/>
    <p:sldId id="279" r:id="rId14"/>
    <p:sldId id="295" r:id="rId15"/>
    <p:sldId id="296" r:id="rId16"/>
    <p:sldId id="299" r:id="rId17"/>
    <p:sldId id="297" r:id="rId18"/>
    <p:sldId id="30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29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5B9B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>
        <p:scale>
          <a:sx n="69" d="100"/>
          <a:sy n="69" d="100"/>
        </p:scale>
        <p:origin x="-1320" y="6"/>
      </p:cViewPr>
      <p:guideLst>
        <p:guide orient="horz" pos="2137"/>
        <p:guide pos="290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D36E83-F8F4-4219-8D8D-474D8D17B18E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B88EFF-9543-4508-A373-1DBB7450B7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2275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FD14E-04F0-4273-99E5-9BC5DC3DA93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96D3C-41EB-42C2-A5F2-3068FDFE3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FD14E-04F0-4273-99E5-9BC5DC3DA93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96D3C-41EB-42C2-A5F2-3068FDFE3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FD14E-04F0-4273-99E5-9BC5DC3DA93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96D3C-41EB-42C2-A5F2-3068FDFE3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FD14E-04F0-4273-99E5-9BC5DC3DA93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96D3C-41EB-42C2-A5F2-3068FDFE3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FD14E-04F0-4273-99E5-9BC5DC3DA93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96D3C-41EB-42C2-A5F2-3068FDFE3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FD14E-04F0-4273-99E5-9BC5DC3DA93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96D3C-41EB-42C2-A5F2-3068FDFE3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FD14E-04F0-4273-99E5-9BC5DC3DA93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96D3C-41EB-42C2-A5F2-3068FDFE3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FD14E-04F0-4273-99E5-9BC5DC3DA93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96D3C-41EB-42C2-A5F2-3068FDFE3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FD14E-04F0-4273-99E5-9BC5DC3DA93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96D3C-41EB-42C2-A5F2-3068FDFE3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FD14E-04F0-4273-99E5-9BC5DC3DA93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96D3C-41EB-42C2-A5F2-3068FDFE3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FD14E-04F0-4273-99E5-9BC5DC3DA93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96D3C-41EB-42C2-A5F2-3068FDFE3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6FD14E-04F0-4273-99E5-9BC5DC3DA93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96D3C-41EB-42C2-A5F2-3068FDFE3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png"/><Relationship Id="rId3" Type="http://schemas.openxmlformats.org/officeDocument/2006/relationships/image" Target="../media/image67.png"/><Relationship Id="rId12" Type="http://schemas.openxmlformats.org/officeDocument/2006/relationships/slide" Target="slide3.xml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11" Type="http://schemas.openxmlformats.org/officeDocument/2006/relationships/image" Target="../media/image46.png"/><Relationship Id="rId5" Type="http://schemas.openxmlformats.org/officeDocument/2006/relationships/image" Target="../media/image69.png"/><Relationship Id="rId10" Type="http://schemas.openxmlformats.org/officeDocument/2006/relationships/slide" Target="slide11.xml"/><Relationship Id="rId4" Type="http://schemas.openxmlformats.org/officeDocument/2006/relationships/image" Target="../media/image68.png"/><Relationship Id="rId9" Type="http://schemas.microsoft.com/office/2007/relationships/hdphoto" Target="../media/hdphoto33.wdp"/><Relationship Id="rId14" Type="http://schemas.openxmlformats.org/officeDocument/2006/relationships/image" Target="../media/image7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70.png"/><Relationship Id="rId7" Type="http://schemas.openxmlformats.org/officeDocument/2006/relationships/image" Target="../media/image72.png"/><Relationship Id="rId12" Type="http://schemas.openxmlformats.org/officeDocument/2006/relationships/image" Target="../media/image19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11" Type="http://schemas.openxmlformats.org/officeDocument/2006/relationships/slide" Target="slide3.xml"/><Relationship Id="rId5" Type="http://schemas.openxmlformats.org/officeDocument/2006/relationships/image" Target="../media/image68.png"/><Relationship Id="rId10" Type="http://schemas.openxmlformats.org/officeDocument/2006/relationships/image" Target="../media/image46.png"/><Relationship Id="rId4" Type="http://schemas.microsoft.com/office/2007/relationships/hdphoto" Target="../media/hdphoto33.wdp"/><Relationship Id="rId9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70.png"/><Relationship Id="rId7" Type="http://schemas.openxmlformats.org/officeDocument/2006/relationships/image" Target="../media/image68.png"/><Relationship Id="rId12" Type="http://schemas.openxmlformats.org/officeDocument/2006/relationships/image" Target="../media/image73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11" Type="http://schemas.openxmlformats.org/officeDocument/2006/relationships/image" Target="../media/image19.png"/><Relationship Id="rId5" Type="http://schemas.openxmlformats.org/officeDocument/2006/relationships/image" Target="../media/image67.png"/><Relationship Id="rId10" Type="http://schemas.openxmlformats.org/officeDocument/2006/relationships/slide" Target="slide3.xml"/><Relationship Id="rId4" Type="http://schemas.microsoft.com/office/2007/relationships/hdphoto" Target="../media/hdphoto33.wdp"/><Relationship Id="rId9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4.png"/><Relationship Id="rId7" Type="http://schemas.openxmlformats.org/officeDocument/2006/relationships/image" Target="../media/image75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11" Type="http://schemas.openxmlformats.org/officeDocument/2006/relationships/image" Target="../media/image19.png"/><Relationship Id="rId5" Type="http://schemas.openxmlformats.org/officeDocument/2006/relationships/image" Target="../media/image67.png"/><Relationship Id="rId10" Type="http://schemas.openxmlformats.org/officeDocument/2006/relationships/slide" Target="slide3.xml"/><Relationship Id="rId4" Type="http://schemas.microsoft.com/office/2007/relationships/hdphoto" Target="../media/hdphoto34.wdp"/><Relationship Id="rId9" Type="http://schemas.openxmlformats.org/officeDocument/2006/relationships/image" Target="../media/image7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7" Type="http://schemas.openxmlformats.org/officeDocument/2006/relationships/slide" Target="slide15.xml"/><Relationship Id="rId12" Type="http://schemas.microsoft.com/office/2007/relationships/hdphoto" Target="../media/hdphoto36.wdp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11" Type="http://schemas.openxmlformats.org/officeDocument/2006/relationships/image" Target="../media/image81.png"/><Relationship Id="rId5" Type="http://schemas.openxmlformats.org/officeDocument/2006/relationships/image" Target="../media/image79.png"/><Relationship Id="rId10" Type="http://schemas.openxmlformats.org/officeDocument/2006/relationships/image" Target="../media/image19.png"/><Relationship Id="rId4" Type="http://schemas.microsoft.com/office/2007/relationships/hdphoto" Target="../media/hdphoto35.wdp"/><Relationship Id="rId9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7" Type="http://schemas.openxmlformats.org/officeDocument/2006/relationships/slide" Target="slide17.xml"/><Relationship Id="rId12" Type="http://schemas.microsoft.com/office/2007/relationships/hdphoto" Target="../media/hdphoto38.wdp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png"/><Relationship Id="rId11" Type="http://schemas.openxmlformats.org/officeDocument/2006/relationships/image" Target="../media/image85.png"/><Relationship Id="rId5" Type="http://schemas.openxmlformats.org/officeDocument/2006/relationships/image" Target="../media/image83.png"/><Relationship Id="rId10" Type="http://schemas.openxmlformats.org/officeDocument/2006/relationships/image" Target="../media/image19.png"/><Relationship Id="rId4" Type="http://schemas.microsoft.com/office/2007/relationships/hdphoto" Target="../media/hdphoto37.wdp"/><Relationship Id="rId9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87.png"/><Relationship Id="rId7" Type="http://schemas.openxmlformats.org/officeDocument/2006/relationships/image" Target="../media/image46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Relationship Id="rId9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3.png"/><Relationship Id="rId7" Type="http://schemas.openxmlformats.org/officeDocument/2006/relationships/image" Target="../media/image19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11" Type="http://schemas.microsoft.com/office/2007/relationships/hdphoto" Target="../media/hdphoto38.wdp"/><Relationship Id="rId5" Type="http://schemas.openxmlformats.org/officeDocument/2006/relationships/image" Target="../media/image46.png"/><Relationship Id="rId4" Type="http://schemas.openxmlformats.org/officeDocument/2006/relationships/image" Target="../media/image9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67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3.wdp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image" Target="../media/image7.png"/><Relationship Id="rId18" Type="http://schemas.openxmlformats.org/officeDocument/2006/relationships/image" Target="../media/image10.png"/><Relationship Id="rId3" Type="http://schemas.openxmlformats.org/officeDocument/2006/relationships/slide" Target="slide6.xml"/><Relationship Id="rId7" Type="http://schemas.openxmlformats.org/officeDocument/2006/relationships/image" Target="../media/image4.png"/><Relationship Id="rId12" Type="http://schemas.openxmlformats.org/officeDocument/2006/relationships/slide" Target="slide9.xml"/><Relationship Id="rId17" Type="http://schemas.openxmlformats.org/officeDocument/2006/relationships/image" Target="../media/image9.jpeg"/><Relationship Id="rId2" Type="http://schemas.openxmlformats.org/officeDocument/2006/relationships/slide" Target="slide5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slide" Target="slide14.xml"/><Relationship Id="rId10" Type="http://schemas.openxmlformats.org/officeDocument/2006/relationships/slide" Target="slide4.xml"/><Relationship Id="rId4" Type="http://schemas.openxmlformats.org/officeDocument/2006/relationships/slide" Target="slide7.xml"/><Relationship Id="rId9" Type="http://schemas.openxmlformats.org/officeDocument/2006/relationships/image" Target="../media/image5.png"/><Relationship Id="rId1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microsoft.com/office/2007/relationships/hdphoto" Target="../media/hdphoto5.wdp"/><Relationship Id="rId18" Type="http://schemas.openxmlformats.org/officeDocument/2006/relationships/image" Target="../media/image20.png"/><Relationship Id="rId26" Type="http://schemas.openxmlformats.org/officeDocument/2006/relationships/image" Target="../media/image23.png"/><Relationship Id="rId12" Type="http://schemas.openxmlformats.org/officeDocument/2006/relationships/image" Target="../media/image16.png"/><Relationship Id="rId17" Type="http://schemas.openxmlformats.org/officeDocument/2006/relationships/image" Target="../media/image19.png"/><Relationship Id="rId25" Type="http://schemas.openxmlformats.org/officeDocument/2006/relationships/image" Target="../media/image22.jpeg"/><Relationship Id="rId2" Type="http://schemas.openxmlformats.org/officeDocument/2006/relationships/image" Target="../media/image11.png"/><Relationship Id="rId16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5.png"/><Relationship Id="rId24" Type="http://schemas.openxmlformats.org/officeDocument/2006/relationships/image" Target="../media/image21.png"/><Relationship Id="rId5" Type="http://schemas.openxmlformats.org/officeDocument/2006/relationships/image" Target="../media/image12.png"/><Relationship Id="rId15" Type="http://schemas.openxmlformats.org/officeDocument/2006/relationships/image" Target="../media/image18.png"/><Relationship Id="rId23" Type="http://schemas.microsoft.com/office/2007/relationships/hdphoto" Target="../media/hdphoto6.wdp"/><Relationship Id="rId10" Type="http://schemas.microsoft.com/office/2007/relationships/hdphoto" Target="../media/hdphoto4.wdp"/><Relationship Id="rId4" Type="http://schemas.microsoft.com/office/2007/relationships/hdphoto" Target="../media/hdphoto2.wdp"/><Relationship Id="rId9" Type="http://schemas.openxmlformats.org/officeDocument/2006/relationships/image" Target="../media/image14.png"/><Relationship Id="rId14" Type="http://schemas.openxmlformats.org/officeDocument/2006/relationships/image" Target="../media/image17.png"/><Relationship Id="rId27" Type="http://schemas.microsoft.com/office/2007/relationships/hdphoto" Target="../media/hdphoto41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microsoft.com/office/2007/relationships/hdphoto" Target="../media/hdphoto5.wdp"/><Relationship Id="rId18" Type="http://schemas.microsoft.com/office/2007/relationships/hdphoto" Target="../media/hdphoto8.wdp"/><Relationship Id="rId26" Type="http://schemas.openxmlformats.org/officeDocument/2006/relationships/image" Target="../media/image29.jpeg"/><Relationship Id="rId3" Type="http://schemas.openxmlformats.org/officeDocument/2006/relationships/image" Target="../media/image11.png"/><Relationship Id="rId25" Type="http://schemas.openxmlformats.org/officeDocument/2006/relationships/image" Target="../media/image19.png"/><Relationship Id="rId2" Type="http://schemas.openxmlformats.org/officeDocument/2006/relationships/image" Target="../media/image24.jpeg"/><Relationship Id="rId16" Type="http://schemas.openxmlformats.org/officeDocument/2006/relationships/image" Target="../media/image25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6.png"/><Relationship Id="rId24" Type="http://schemas.openxmlformats.org/officeDocument/2006/relationships/slide" Target="slide3.xml"/><Relationship Id="rId5" Type="http://schemas.openxmlformats.org/officeDocument/2006/relationships/image" Target="../media/image12.png"/><Relationship Id="rId15" Type="http://schemas.openxmlformats.org/officeDocument/2006/relationships/image" Target="../media/image18.png"/><Relationship Id="rId23" Type="http://schemas.openxmlformats.org/officeDocument/2006/relationships/image" Target="../media/image28.png"/><Relationship Id="rId10" Type="http://schemas.microsoft.com/office/2007/relationships/hdphoto" Target="../media/hdphoto4.wdp"/><Relationship Id="rId19" Type="http://schemas.openxmlformats.org/officeDocument/2006/relationships/image" Target="../media/image26.png"/><Relationship Id="rId4" Type="http://schemas.microsoft.com/office/2007/relationships/hdphoto" Target="../media/hdphoto2.wdp"/><Relationship Id="rId9" Type="http://schemas.openxmlformats.org/officeDocument/2006/relationships/image" Target="../media/image14.png"/><Relationship Id="rId14" Type="http://schemas.openxmlformats.org/officeDocument/2006/relationships/image" Target="../media/image17.png"/><Relationship Id="rId22" Type="http://schemas.microsoft.com/office/2007/relationships/hdphoto" Target="../media/hdphoto9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4.png"/><Relationship Id="rId26" Type="http://schemas.openxmlformats.org/officeDocument/2006/relationships/image" Target="../media/image19.png"/><Relationship Id="rId3" Type="http://schemas.openxmlformats.org/officeDocument/2006/relationships/image" Target="../media/image11.png"/><Relationship Id="rId21" Type="http://schemas.openxmlformats.org/officeDocument/2006/relationships/image" Target="../media/image38.png"/><Relationship Id="rId7" Type="http://schemas.openxmlformats.org/officeDocument/2006/relationships/image" Target="../media/image31.png"/><Relationship Id="rId12" Type="http://schemas.openxmlformats.org/officeDocument/2006/relationships/image" Target="../media/image15.png"/><Relationship Id="rId17" Type="http://schemas.openxmlformats.org/officeDocument/2006/relationships/image" Target="../media/image36.png"/><Relationship Id="rId25" Type="http://schemas.openxmlformats.org/officeDocument/2006/relationships/slide" Target="slide3.xml"/><Relationship Id="rId2" Type="http://schemas.openxmlformats.org/officeDocument/2006/relationships/image" Target="../media/image30.png"/><Relationship Id="rId16" Type="http://schemas.openxmlformats.org/officeDocument/2006/relationships/image" Target="../media/image35.png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microsoft.com/office/2007/relationships/hdphoto" Target="../media/hdphoto14.wdp"/><Relationship Id="rId24" Type="http://schemas.microsoft.com/office/2007/relationships/hdphoto" Target="../media/hdphoto18.wdp"/><Relationship Id="rId5" Type="http://schemas.microsoft.com/office/2007/relationships/hdphoto" Target="../media/hdphoto2.wdp"/><Relationship Id="rId15" Type="http://schemas.openxmlformats.org/officeDocument/2006/relationships/image" Target="../media/image17.png"/><Relationship Id="rId10" Type="http://schemas.openxmlformats.org/officeDocument/2006/relationships/image" Target="../media/image33.png"/><Relationship Id="rId19" Type="http://schemas.microsoft.com/office/2007/relationships/hdphoto" Target="../media/hdphoto16.wdp"/><Relationship Id="rId9" Type="http://schemas.microsoft.com/office/2007/relationships/hdphoto" Target="../media/hdphoto13.wdp"/><Relationship Id="rId14" Type="http://schemas.microsoft.com/office/2007/relationships/hdphoto" Target="../media/hdphoto15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6.png"/><Relationship Id="rId3" Type="http://schemas.openxmlformats.org/officeDocument/2006/relationships/image" Target="../media/image40.png"/><Relationship Id="rId7" Type="http://schemas.microsoft.com/office/2007/relationships/hdphoto" Target="../media/hdphoto20.wdp"/><Relationship Id="rId12" Type="http://schemas.openxmlformats.org/officeDocument/2006/relationships/slide" Target="slide8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45.png"/><Relationship Id="rId5" Type="http://schemas.microsoft.com/office/2007/relationships/hdphoto" Target="../media/hdphoto19.wdp"/><Relationship Id="rId15" Type="http://schemas.openxmlformats.org/officeDocument/2006/relationships/image" Target="../media/image19.png"/><Relationship Id="rId10" Type="http://schemas.openxmlformats.org/officeDocument/2006/relationships/image" Target="../media/image44.png"/><Relationship Id="rId9" Type="http://schemas.openxmlformats.org/officeDocument/2006/relationships/image" Target="../media/image43.png"/><Relationship Id="rId1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slide" Target="slide10.xml"/><Relationship Id="rId3" Type="http://schemas.openxmlformats.org/officeDocument/2006/relationships/image" Target="../media/image48.png"/><Relationship Id="rId7" Type="http://schemas.openxmlformats.org/officeDocument/2006/relationships/image" Target="../media/image50.png"/><Relationship Id="rId12" Type="http://schemas.microsoft.com/office/2007/relationships/hdphoto" Target="../media/hdphoto23.wdp"/><Relationship Id="rId2" Type="http://schemas.openxmlformats.org/officeDocument/2006/relationships/image" Target="../media/image47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1.wdp"/><Relationship Id="rId11" Type="http://schemas.openxmlformats.org/officeDocument/2006/relationships/image" Target="../media/image53.png"/><Relationship Id="rId15" Type="http://schemas.openxmlformats.org/officeDocument/2006/relationships/slide" Target="slide3.xml"/><Relationship Id="rId10" Type="http://schemas.microsoft.com/office/2007/relationships/hdphoto" Target="../media/hdphoto22.wdp"/><Relationship Id="rId4" Type="http://schemas.openxmlformats.org/officeDocument/2006/relationships/image" Target="../media/image49.png"/><Relationship Id="rId9" Type="http://schemas.openxmlformats.org/officeDocument/2006/relationships/image" Target="../media/image52.png"/><Relationship Id="rId14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image" Target="../media/image61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12" Type="http://schemas.openxmlformats.org/officeDocument/2006/relationships/image" Target="../media/image60.png"/><Relationship Id="rId17" Type="http://schemas.openxmlformats.org/officeDocument/2006/relationships/image" Target="../media/image65.png"/><Relationship Id="rId2" Type="http://schemas.openxmlformats.org/officeDocument/2006/relationships/image" Target="../media/image54.png"/><Relationship Id="rId16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11" Type="http://schemas.openxmlformats.org/officeDocument/2006/relationships/image" Target="../media/image19.png"/><Relationship Id="rId5" Type="http://schemas.openxmlformats.org/officeDocument/2006/relationships/image" Target="../media/image57.png"/><Relationship Id="rId15" Type="http://schemas.openxmlformats.org/officeDocument/2006/relationships/image" Target="../media/image63.png"/><Relationship Id="rId10" Type="http://schemas.openxmlformats.org/officeDocument/2006/relationships/slide" Target="slide3.xml"/><Relationship Id="rId4" Type="http://schemas.openxmlformats.org/officeDocument/2006/relationships/image" Target="../media/image56.png"/><Relationship Id="rId9" Type="http://schemas.openxmlformats.org/officeDocument/2006/relationships/image" Target="../media/image46.png"/><Relationship Id="rId14" Type="http://schemas.openxmlformats.org/officeDocument/2006/relationships/image" Target="../media/image6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s://catherineasquithgallery.com/uploads/posts/2021-02/1613640211_8-p-fon-dlya-prezentatsii-ovoshchi-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93964" y="1189372"/>
            <a:ext cx="8575963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cs typeface="Times New Roman" pitchFamily="18" charset="0"/>
              </a:rPr>
              <a:t>Игровая презентация </a:t>
            </a:r>
          </a:p>
          <a:p>
            <a:pPr algn="ctr"/>
            <a:r>
              <a:rPr lang="ru-RU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cs typeface="Times New Roman" pitchFamily="18" charset="0"/>
              </a:rPr>
              <a:t>во второй младшей (средней) группе</a:t>
            </a:r>
          </a:p>
          <a:p>
            <a:pPr algn="ctr"/>
            <a:r>
              <a:rPr lang="ru-RU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cs typeface="Times New Roman" pitchFamily="18" charset="0"/>
              </a:rPr>
              <a:t>На тему: </a:t>
            </a:r>
          </a:p>
          <a:p>
            <a:pPr algn="ctr"/>
            <a:r>
              <a:rPr lang="ru-RU" sz="6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</a:rPr>
              <a:t>«ОВОЩИ»</a:t>
            </a:r>
            <a:endParaRPr lang="ru-RU" sz="60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8036" y="293407"/>
            <a:ext cx="82157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Государственное бюджетное дошкольное образовательное учреждение </a:t>
            </a:r>
          </a:p>
          <a:p>
            <a:pPr algn="ctr"/>
            <a:r>
              <a:rPr lang="ru-RU" sz="1400" dirty="0" smtClean="0"/>
              <a:t>детский сад №40 комбинированного вида </a:t>
            </a:r>
          </a:p>
          <a:p>
            <a:pPr algn="ctr"/>
            <a:r>
              <a:rPr lang="ru-RU" sz="1400" dirty="0" err="1" smtClean="0"/>
              <a:t>Колпинского</a:t>
            </a:r>
            <a:r>
              <a:rPr lang="ru-RU" sz="1400" dirty="0" smtClean="0"/>
              <a:t> района Санкт-Петербурга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845127" y="4516582"/>
            <a:ext cx="264649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Подготовила воспитатель</a:t>
            </a:r>
          </a:p>
          <a:p>
            <a:r>
              <a:rPr lang="ru-RU" sz="1400" dirty="0" smtClean="0"/>
              <a:t>высшей категории: </a:t>
            </a:r>
          </a:p>
          <a:p>
            <a:r>
              <a:rPr lang="ru-RU" sz="1400" dirty="0" smtClean="0"/>
              <a:t>Устинова Екатерина Валерьевна</a:t>
            </a:r>
            <a:endParaRPr lang="ru-R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3699164" y="6303819"/>
            <a:ext cx="1026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2022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3525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285860" y="4024823"/>
            <a:ext cx="2284747" cy="220442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149816" y="1862596"/>
            <a:ext cx="2345040" cy="160880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9856" y="2861580"/>
            <a:ext cx="2202329" cy="2273371"/>
          </a:xfrm>
          <a:prstGeom prst="rect">
            <a:avLst/>
          </a:prstGeom>
        </p:spPr>
      </p:pic>
      <p:cxnSp>
        <p:nvCxnSpPr>
          <p:cNvPr id="23" name="Прямая соединительная линия 22"/>
          <p:cNvCxnSpPr/>
          <p:nvPr/>
        </p:nvCxnSpPr>
        <p:spPr>
          <a:xfrm>
            <a:off x="4589083" y="687210"/>
            <a:ext cx="9067" cy="617079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1000" b="95875" l="37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85807" y="379986"/>
            <a:ext cx="1805573" cy="1805573"/>
          </a:xfrm>
          <a:prstGeom prst="rect">
            <a:avLst/>
          </a:prstGeom>
        </p:spPr>
      </p:pic>
      <p:pic>
        <p:nvPicPr>
          <p:cNvPr id="17" name="Рисунок 16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384890" y="6151770"/>
            <a:ext cx="759110" cy="759110"/>
          </a:xfrm>
          <a:prstGeom prst="rect">
            <a:avLst/>
          </a:prstGeom>
        </p:spPr>
      </p:pic>
      <p:pic>
        <p:nvPicPr>
          <p:cNvPr id="18" name="Рисунок 17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509192" y="5301818"/>
            <a:ext cx="510506" cy="510506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811634" y="277091"/>
            <a:ext cx="58681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какого овоща делают кетчуп?</a:t>
            </a:r>
          </a:p>
          <a:p>
            <a:endParaRPr lang="ru-RU" sz="2400" dirty="0"/>
          </a:p>
          <a:p>
            <a:pPr algn="ctr"/>
            <a:endParaRPr lang="ru-RU" sz="2400" dirty="0"/>
          </a:p>
        </p:txBody>
      </p:sp>
      <p:pic>
        <p:nvPicPr>
          <p:cNvPr id="10242" name="Picture 2" descr="https://proprikol.ru/wp-content/uploads/2020/08/kartinki-ketchup-14.jpg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1539" y="1177636"/>
            <a:ext cx="3931516" cy="4641273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6289964" y="706582"/>
            <a:ext cx="15327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Назови овощ.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5270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96296E-6 L 0.49826 0.635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13" y="3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000" b="95875" l="37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36612" y="515274"/>
            <a:ext cx="1805573" cy="18055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329926" y="1890305"/>
            <a:ext cx="2345040" cy="160880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9856" y="2861580"/>
            <a:ext cx="2202329" cy="2273371"/>
          </a:xfrm>
          <a:prstGeom prst="rect">
            <a:avLst/>
          </a:prstGeom>
        </p:spPr>
      </p:pic>
      <p:cxnSp>
        <p:nvCxnSpPr>
          <p:cNvPr id="23" name="Прямая соединительная линия 22"/>
          <p:cNvCxnSpPr/>
          <p:nvPr/>
        </p:nvCxnSpPr>
        <p:spPr>
          <a:xfrm>
            <a:off x="4589504" y="646447"/>
            <a:ext cx="28076" cy="6211553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714544" y="1418061"/>
            <a:ext cx="2520593" cy="381186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410551" y="4066387"/>
            <a:ext cx="2284747" cy="2204422"/>
          </a:xfrm>
          <a:prstGeom prst="rect">
            <a:avLst/>
          </a:prstGeom>
        </p:spPr>
      </p:pic>
      <p:pic>
        <p:nvPicPr>
          <p:cNvPr id="16" name="Рисунок 15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384890" y="6151770"/>
            <a:ext cx="759110" cy="759110"/>
          </a:xfrm>
          <a:prstGeom prst="rect">
            <a:avLst/>
          </a:prstGeom>
        </p:spPr>
      </p:pic>
      <p:pic>
        <p:nvPicPr>
          <p:cNvPr id="17" name="Рисунок 16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509192" y="5301818"/>
            <a:ext cx="510506" cy="510506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530323" y="70115"/>
            <a:ext cx="586816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какого овоща сделана заготовка?</a:t>
            </a:r>
          </a:p>
          <a:p>
            <a:pPr algn="ctr">
              <a:defRPr/>
            </a:pPr>
            <a:r>
              <a:rPr lang="ru-RU" sz="2000" dirty="0" smtClean="0">
                <a:ln w="18415" cmpd="sng">
                  <a:noFill/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овощ.</a:t>
            </a:r>
          </a:p>
          <a:p>
            <a:endParaRPr lang="ru-RU" sz="2400" dirty="0"/>
          </a:p>
          <a:p>
            <a:pPr algn="ctr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515344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48148E-6 L 0.51545 -0.205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64" y="-10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4663" y="-36512"/>
            <a:ext cx="9144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000" b="95875" l="37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36612" y="482248"/>
            <a:ext cx="1805573" cy="180557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285860" y="4343478"/>
            <a:ext cx="2284747" cy="220442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9856" y="2861580"/>
            <a:ext cx="2202329" cy="2273371"/>
          </a:xfrm>
          <a:prstGeom prst="rect">
            <a:avLst/>
          </a:prstGeom>
        </p:spPr>
      </p:pic>
      <p:cxnSp>
        <p:nvCxnSpPr>
          <p:cNvPr id="23" name="Прямая соединительная линия 22"/>
          <p:cNvCxnSpPr/>
          <p:nvPr/>
        </p:nvCxnSpPr>
        <p:spPr>
          <a:xfrm>
            <a:off x="4599446" y="117335"/>
            <a:ext cx="18134" cy="662333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094398" y="2125833"/>
            <a:ext cx="2345040" cy="1608807"/>
          </a:xfrm>
          <a:prstGeom prst="rect">
            <a:avLst/>
          </a:prstGeom>
        </p:spPr>
      </p:pic>
      <p:pic>
        <p:nvPicPr>
          <p:cNvPr id="16" name="Рисунок 15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384890" y="6151770"/>
            <a:ext cx="759110" cy="759110"/>
          </a:xfrm>
          <a:prstGeom prst="rect">
            <a:avLst/>
          </a:prstGeom>
        </p:spPr>
      </p:pic>
      <p:pic>
        <p:nvPicPr>
          <p:cNvPr id="17" name="Рисунок 16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509192" y="5301818"/>
            <a:ext cx="510506" cy="510506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836273" y="149152"/>
            <a:ext cx="586816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24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лежит в тарелке</a:t>
            </a:r>
            <a:r>
              <a:rPr lang="ru-RU" sz="24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b="1" dirty="0" smtClean="0">
              <a:ln w="11430"/>
              <a:solidFill>
                <a:schemeClr val="accent6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dirty="0" smtClean="0">
                <a:ln w="18415" cmpd="sng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овощ.</a:t>
            </a:r>
            <a:endParaRPr lang="ru-RU" sz="2000" dirty="0">
              <a:ln w="18415" cmpd="sng">
                <a:noFill/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/>
          </a:p>
          <a:p>
            <a:pPr algn="ctr"/>
            <a:endParaRPr lang="ru-RU" sz="2400" dirty="0"/>
          </a:p>
        </p:txBody>
      </p:sp>
      <p:pic>
        <p:nvPicPr>
          <p:cNvPr id="7172" name="Picture 4" descr="https://i2.wp.com/bellamozzarella.com.ua/wp-content/uploads/2020/04/kartofel-fri-2.jpg?fit=1920%2C1279&amp;ssl=1"/>
          <p:cNvPicPr>
            <a:picLocks noChangeAspect="1" noChangeArrowheads="1"/>
          </p:cNvPicPr>
          <p:nvPr/>
        </p:nvPicPr>
        <p:blipFill>
          <a:blip r:embed="rId12"/>
          <a:srcRect l="9896" t="6302" r="11353" b="8109"/>
          <a:stretch>
            <a:fillRect/>
          </a:stretch>
        </p:blipFill>
        <p:spPr bwMode="auto">
          <a:xfrm>
            <a:off x="5029200" y="1260764"/>
            <a:ext cx="3933119" cy="39485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06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43993 0.2298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97" y="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000" b="95875" l="37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370046" y="1232417"/>
            <a:ext cx="1553152" cy="15531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45708" y="1524627"/>
            <a:ext cx="2284747" cy="220442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96325" y="0"/>
            <a:ext cx="2345040" cy="160880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404738" y="3829834"/>
            <a:ext cx="1733661" cy="1789585"/>
          </a:xfrm>
          <a:prstGeom prst="rect">
            <a:avLst/>
          </a:prstGeom>
        </p:spPr>
      </p:pic>
      <p:cxnSp>
        <p:nvCxnSpPr>
          <p:cNvPr id="23" name="Прямая соединительная линия 22"/>
          <p:cNvCxnSpPr/>
          <p:nvPr/>
        </p:nvCxnSpPr>
        <p:spPr>
          <a:xfrm>
            <a:off x="4608513" y="610817"/>
            <a:ext cx="18134" cy="6247183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067447" y="1311406"/>
            <a:ext cx="3524855" cy="39586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99714" y="4548693"/>
            <a:ext cx="1731378" cy="1658144"/>
          </a:xfrm>
          <a:prstGeom prst="rect">
            <a:avLst/>
          </a:prstGeom>
        </p:spPr>
      </p:pic>
      <p:pic>
        <p:nvPicPr>
          <p:cNvPr id="17" name="Рисунок 16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565067" y="6272977"/>
            <a:ext cx="510506" cy="510506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914062" y="137742"/>
            <a:ext cx="586816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овощ положили в банку?</a:t>
            </a:r>
          </a:p>
          <a:p>
            <a:pPr algn="ctr">
              <a:defRPr/>
            </a:pPr>
            <a:r>
              <a:rPr lang="ru-RU" sz="2000" dirty="0" smtClean="0">
                <a:ln w="18415" cmpd="sng">
                  <a:noFill/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овощ.</a:t>
            </a:r>
            <a:endParaRPr lang="ru-RU" sz="2000" dirty="0">
              <a:ln w="18415" cmpd="sng">
                <a:noFill/>
                <a:prstDash val="solid"/>
              </a:ln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/>
          </a:p>
          <a:p>
            <a:pPr algn="ctr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284907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96296E-6 L 0.51892 0.280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38" y="1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4">
                <a:alpha val="59000"/>
              </a:schemeClr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5078" b="100000" l="56076" r="100000"/>
                    </a14:imgEffect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 l="57237"/>
          <a:stretch/>
        </p:blipFill>
        <p:spPr>
          <a:xfrm>
            <a:off x="433137" y="3986155"/>
            <a:ext cx="2328489" cy="22885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39475" t="29175" r="16710" b="9865"/>
          <a:stretch/>
        </p:blipFill>
        <p:spPr>
          <a:xfrm>
            <a:off x="6150347" y="4221453"/>
            <a:ext cx="2234543" cy="2160730"/>
          </a:xfrm>
          <a:prstGeom prst="ellipse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19900170">
            <a:off x="3020391" y="470970"/>
            <a:ext cx="3537986" cy="3413600"/>
          </a:xfrm>
          <a:prstGeom prst="rect">
            <a:avLst/>
          </a:prstGeom>
        </p:spPr>
      </p:pic>
      <p:pic>
        <p:nvPicPr>
          <p:cNvPr id="10" name="Рисунок 9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384890" y="6151770"/>
            <a:ext cx="759110" cy="759110"/>
          </a:xfrm>
          <a:prstGeom prst="rect">
            <a:avLst/>
          </a:prstGeom>
        </p:spPr>
      </p:pic>
      <p:pic>
        <p:nvPicPr>
          <p:cNvPr id="11" name="Рисунок 10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509192" y="5301818"/>
            <a:ext cx="510506" cy="5105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9923" b="94716" l="9921" r="899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828386" y="3789413"/>
            <a:ext cx="3487228" cy="2681995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503141" y="143018"/>
            <a:ext cx="81377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овощ. Какая из половинок принадлежит ему?</a:t>
            </a:r>
          </a:p>
          <a:p>
            <a:pPr algn="ctr">
              <a:defRPr/>
            </a:pPr>
            <a:endParaRPr lang="ru-RU" sz="2400" dirty="0">
              <a:ln w="18415" cmpd="sng">
                <a:noFill/>
                <a:prstDash val="solid"/>
              </a:ln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/>
          </a:p>
          <a:p>
            <a:pPr algn="ctr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70706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rgbClr val="92D050">
                <a:alpha val="80000"/>
              </a:srgbClr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 l="49841" t="36729" r="5474" b="4972"/>
          <a:stretch/>
        </p:blipFill>
        <p:spPr>
          <a:xfrm>
            <a:off x="6010815" y="4168104"/>
            <a:ext cx="2498377" cy="21717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35790" t="36666"/>
          <a:stretch/>
        </p:blipFill>
        <p:spPr>
          <a:xfrm>
            <a:off x="741242" y="4090761"/>
            <a:ext cx="2280226" cy="22490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488218" y="1064939"/>
            <a:ext cx="2167562" cy="2666402"/>
          </a:xfrm>
          <a:prstGeom prst="rect">
            <a:avLst/>
          </a:prstGeom>
        </p:spPr>
      </p:pic>
      <p:pic>
        <p:nvPicPr>
          <p:cNvPr id="9" name="Рисунок 8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384890" y="6151770"/>
            <a:ext cx="759110" cy="759110"/>
          </a:xfrm>
          <a:prstGeom prst="rect">
            <a:avLst/>
          </a:prstGeom>
        </p:spPr>
      </p:pic>
      <p:pic>
        <p:nvPicPr>
          <p:cNvPr id="10" name="Рисунок 9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509192" y="5301818"/>
            <a:ext cx="510506" cy="51050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2308" b="98462" l="249" r="967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381461" y="4060104"/>
            <a:ext cx="2381077" cy="231038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03141" y="143018"/>
            <a:ext cx="81377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овощ. Какая из половинок принадлежит ему?</a:t>
            </a:r>
          </a:p>
        </p:txBody>
      </p:sp>
    </p:spTree>
    <p:extLst>
      <p:ext uri="{BB962C8B-B14F-4D97-AF65-F5344CB8AC3E}">
        <p14:creationId xmlns:p14="http://schemas.microsoft.com/office/powerpoint/2010/main" xmlns="" val="1449975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accent4">
                <a:alpha val="73000"/>
              </a:schemeClr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543" y="4146686"/>
            <a:ext cx="2140322" cy="22282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19231" t="21311" r="6762" b="21961"/>
          <a:stretch/>
        </p:blipFill>
        <p:spPr>
          <a:xfrm>
            <a:off x="3037972" y="1281369"/>
            <a:ext cx="3068053" cy="256272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2023" y="3826042"/>
            <a:ext cx="2102604" cy="24633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357242" y="4520782"/>
            <a:ext cx="2621507" cy="1798476"/>
          </a:xfrm>
          <a:prstGeom prst="rect">
            <a:avLst/>
          </a:prstGeom>
        </p:spPr>
      </p:pic>
      <p:pic>
        <p:nvPicPr>
          <p:cNvPr id="10" name="Рисунок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384890" y="6151770"/>
            <a:ext cx="759110" cy="759110"/>
          </a:xfrm>
          <a:prstGeom prst="rect">
            <a:avLst/>
          </a:prstGeom>
        </p:spPr>
      </p:pic>
      <p:pic>
        <p:nvPicPr>
          <p:cNvPr id="11" name="Рисунок 10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509192" y="5301818"/>
            <a:ext cx="510506" cy="51050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175449" y="143019"/>
            <a:ext cx="67931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какого овоща эта половинка? Назови овощ.</a:t>
            </a:r>
          </a:p>
          <a:p>
            <a:pPr algn="ctr"/>
            <a:r>
              <a:rPr lang="ru-RU" sz="2400" dirty="0">
                <a:ln w="18415" cmpd="sng">
                  <a:noFill/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Нажимай мышкой на правильный ответ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8466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rgbClr val="92D050">
                <a:alpha val="80000"/>
              </a:srgbClr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49841" t="36729" r="5474" b="4972"/>
          <a:stretch/>
        </p:blipFill>
        <p:spPr>
          <a:xfrm>
            <a:off x="6010320" y="4198330"/>
            <a:ext cx="2498871" cy="21721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35790" t="36666"/>
          <a:stretch/>
        </p:blipFill>
        <p:spPr>
          <a:xfrm>
            <a:off x="608949" y="4126320"/>
            <a:ext cx="2280226" cy="224907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1093174">
            <a:off x="2930995" y="465399"/>
            <a:ext cx="3529571" cy="3445799"/>
          </a:xfrm>
          <a:prstGeom prst="rect">
            <a:avLst/>
          </a:prstGeom>
        </p:spPr>
      </p:pic>
      <p:pic>
        <p:nvPicPr>
          <p:cNvPr id="9" name="Рисунок 8">
            <a:hlinkClick r:id="" action="ppaction://noaction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384890" y="6151770"/>
            <a:ext cx="759110" cy="759110"/>
          </a:xfrm>
          <a:prstGeom prst="rect">
            <a:avLst/>
          </a:prstGeom>
        </p:spPr>
      </p:pic>
      <p:pic>
        <p:nvPicPr>
          <p:cNvPr id="10" name="Рисунок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509192" y="5301818"/>
            <a:ext cx="510506" cy="51050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2308" b="98462" l="249" r="967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381460" y="4129216"/>
            <a:ext cx="2381077" cy="2310389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503141" y="143018"/>
            <a:ext cx="81377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овощ. Какая из половинок принадлежит ему?</a:t>
            </a:r>
          </a:p>
        </p:txBody>
      </p:sp>
    </p:spTree>
    <p:extLst>
      <p:ext uri="{BB962C8B-B14F-4D97-AF65-F5344CB8AC3E}">
        <p14:creationId xmlns:p14="http://schemas.microsoft.com/office/powerpoint/2010/main" xmlns="" val="251870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rgbClr val="0070C0">
                <a:alpha val="19000"/>
              </a:srgbClr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" name="TextBox 2047"/>
          <p:cNvSpPr txBox="1"/>
          <p:nvPr/>
        </p:nvSpPr>
        <p:spPr>
          <a:xfrm>
            <a:off x="1163384" y="199059"/>
            <a:ext cx="7010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Игра «Один – много»</a:t>
            </a: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" name="Рисунок 30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320128" y="6136820"/>
            <a:ext cx="510506" cy="510506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19364114">
            <a:off x="1082582" y="578889"/>
            <a:ext cx="1735175" cy="1642865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19364114">
            <a:off x="7088570" y="620451"/>
            <a:ext cx="1735175" cy="1642865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19364114">
            <a:off x="6596692" y="551181"/>
            <a:ext cx="1735175" cy="1642865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235886" flipH="1">
            <a:off x="6125638" y="578886"/>
            <a:ext cx="1735175" cy="1642865"/>
          </a:xfrm>
          <a:prstGeom prst="rect">
            <a:avLst/>
          </a:prstGeom>
        </p:spPr>
      </p:pic>
      <p:sp>
        <p:nvSpPr>
          <p:cNvPr id="47" name="Стрелка вправо 46"/>
          <p:cNvSpPr/>
          <p:nvPr/>
        </p:nvSpPr>
        <p:spPr>
          <a:xfrm>
            <a:off x="3325091" y="1565563"/>
            <a:ext cx="2729346" cy="5126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" b="95875" l="37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267886" y="3117272"/>
            <a:ext cx="1129356" cy="1129356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" b="95875" l="37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654831" y="3117272"/>
            <a:ext cx="1129356" cy="1129356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" b="95875" l="37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865123" y="3574473"/>
            <a:ext cx="1129356" cy="1129356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" b="95875" l="37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310940" y="2964872"/>
            <a:ext cx="1129356" cy="1129356"/>
          </a:xfrm>
          <a:prstGeom prst="rect">
            <a:avLst/>
          </a:prstGeom>
        </p:spPr>
      </p:pic>
      <p:sp>
        <p:nvSpPr>
          <p:cNvPr id="52" name="Стрелка вправо 51"/>
          <p:cNvSpPr/>
          <p:nvPr/>
        </p:nvSpPr>
        <p:spPr>
          <a:xfrm>
            <a:off x="3241964" y="3366655"/>
            <a:ext cx="2729346" cy="51261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3" name="Рисунок 5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454586" y="4585854"/>
            <a:ext cx="1464657" cy="1413164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134950" y="4627418"/>
            <a:ext cx="1464657" cy="1413164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6940985" y="4585855"/>
            <a:ext cx="1464657" cy="1413164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442222" y="4668982"/>
            <a:ext cx="1464657" cy="1413164"/>
          </a:xfrm>
          <a:prstGeom prst="rect">
            <a:avLst/>
          </a:prstGeom>
        </p:spPr>
      </p:pic>
      <p:sp>
        <p:nvSpPr>
          <p:cNvPr id="57" name="Стрелка вправо 56"/>
          <p:cNvSpPr/>
          <p:nvPr/>
        </p:nvSpPr>
        <p:spPr>
          <a:xfrm>
            <a:off x="3311237" y="5153892"/>
            <a:ext cx="2729346" cy="51261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4139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kartinkin.net/uploads/posts/2021-01/1610923118_6-p-fon-dlya-prezentatsii-zdorovogo-obraza-zhi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1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87926" y="528889"/>
            <a:ext cx="64977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Формировать знания у детей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 овощах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1783" y="1153448"/>
            <a:ext cx="638694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Развивающие: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развивать речь, развивать умения отвечать на вопросы воспитателя;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способствовать сенсорному развитию и слуховому восприятию.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Образовательные задачи: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закреплять умение правильно называть овощи, описывать их цвет, форму и величину.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различать овощи по внешнему виду; учить составлять элементарные описания овощей 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внимание, интерес, мышление;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Воспитательные: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воспитывать интерес и желание к познанию окружающего мира.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4902718" y="853244"/>
            <a:ext cx="3991901" cy="809302"/>
            <a:chOff x="5650858" y="576152"/>
            <a:chExt cx="2172351" cy="872637"/>
          </a:xfrm>
        </p:grpSpPr>
        <p:sp>
          <p:nvSpPr>
            <p:cNvPr id="7" name="Скругленный прямоугольник 6">
              <a:hlinkClick r:id="rId2" action="ppaction://hlinksldjump"/>
            </p:cNvPr>
            <p:cNvSpPr/>
            <p:nvPr/>
          </p:nvSpPr>
          <p:spPr>
            <a:xfrm>
              <a:off x="5650858" y="576152"/>
              <a:ext cx="2164812" cy="872637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975833" y="588352"/>
              <a:ext cx="1847376" cy="829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ln w="1905"/>
                  <a:solidFill>
                    <a:srgbClr val="C0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000" b="1" dirty="0" smtClean="0">
                  <a:ln w="1905"/>
                  <a:solidFill>
                    <a:srgbClr val="C0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Собери овощи круглой формы</a:t>
              </a:r>
              <a:endParaRPr lang="ru-RU" sz="2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632424" y="2109000"/>
            <a:ext cx="3292612" cy="939000"/>
            <a:chOff x="4287188" y="1743747"/>
            <a:chExt cx="2428406" cy="742827"/>
          </a:xfrm>
        </p:grpSpPr>
        <p:sp>
          <p:nvSpPr>
            <p:cNvPr id="14" name="Скругленный прямоугольник 13">
              <a:hlinkClick r:id="rId3" action="ppaction://hlinksldjump"/>
            </p:cNvPr>
            <p:cNvSpPr/>
            <p:nvPr/>
          </p:nvSpPr>
          <p:spPr>
            <a:xfrm>
              <a:off x="4287188" y="1743747"/>
              <a:ext cx="2428406" cy="742827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110111" y="1771888"/>
              <a:ext cx="1541077" cy="316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Овощной суп</a:t>
              </a:r>
              <a:endPara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400800" y="4832655"/>
            <a:ext cx="2535381" cy="847709"/>
            <a:chOff x="449705" y="2583557"/>
            <a:chExt cx="2197544" cy="725094"/>
          </a:xfrm>
        </p:grpSpPr>
        <p:sp>
          <p:nvSpPr>
            <p:cNvPr id="16" name="Скругленный прямоугольник 15">
              <a:hlinkClick r:id="rId4" action="ppaction://hlinksldjump"/>
            </p:cNvPr>
            <p:cNvSpPr/>
            <p:nvPr/>
          </p:nvSpPr>
          <p:spPr>
            <a:xfrm>
              <a:off x="449705" y="2583557"/>
              <a:ext cx="2039136" cy="72509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7" name="Группа 56"/>
            <p:cNvGrpSpPr/>
            <p:nvPr/>
          </p:nvGrpSpPr>
          <p:grpSpPr>
            <a:xfrm>
              <a:off x="551048" y="2609897"/>
              <a:ext cx="2096201" cy="540112"/>
              <a:chOff x="1656021" y="2028840"/>
              <a:chExt cx="2096201" cy="540112"/>
            </a:xfrm>
          </p:grpSpPr>
          <p:sp>
            <p:nvSpPr>
              <p:cNvPr id="20" name="TextBox 19">
                <a:hlinkClick r:id="rId4" action="ppaction://hlinksldjump"/>
              </p:cNvPr>
              <p:cNvSpPr txBox="1"/>
              <p:nvPr/>
            </p:nvSpPr>
            <p:spPr>
              <a:xfrm>
                <a:off x="2339128" y="2094105"/>
                <a:ext cx="1413094" cy="401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Прятки</a:t>
                </a:r>
                <a:r>
                  <a:rPr lang="ru-RU" sz="24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smtClean="0"/>
                  <a:t> </a:t>
                </a:r>
                <a:endParaRPr lang="ru-RU" sz="2000" dirty="0"/>
              </a:p>
            </p:txBody>
          </p:sp>
          <p:pic>
            <p:nvPicPr>
              <p:cNvPr id="31" name="Рисунок 30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>
              <a:xfrm>
                <a:off x="1656021" y="2028840"/>
                <a:ext cx="585176" cy="540112"/>
              </a:xfrm>
              <a:prstGeom prst="rect">
                <a:avLst/>
              </a:prstGeom>
            </p:spPr>
          </p:pic>
        </p:grpSp>
      </p:grpSp>
      <p:grpSp>
        <p:nvGrpSpPr>
          <p:cNvPr id="11" name="Группа 10"/>
          <p:cNvGrpSpPr/>
          <p:nvPr/>
        </p:nvGrpSpPr>
        <p:grpSpPr>
          <a:xfrm>
            <a:off x="638651" y="4842766"/>
            <a:ext cx="2492478" cy="851453"/>
            <a:chOff x="1358787" y="1743747"/>
            <a:chExt cx="2492478" cy="742827"/>
          </a:xfrm>
        </p:grpSpPr>
        <p:sp>
          <p:nvSpPr>
            <p:cNvPr id="10" name="Скругленный прямоугольник 9">
              <a:hlinkClick r:id="rId6" action="ppaction://hlinksldjump"/>
            </p:cNvPr>
            <p:cNvSpPr/>
            <p:nvPr/>
          </p:nvSpPr>
          <p:spPr>
            <a:xfrm>
              <a:off x="1358787" y="1743747"/>
              <a:ext cx="2260108" cy="742827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8" name="Группа 57"/>
            <p:cNvGrpSpPr/>
            <p:nvPr/>
          </p:nvGrpSpPr>
          <p:grpSpPr>
            <a:xfrm>
              <a:off x="1505902" y="1792105"/>
              <a:ext cx="2345363" cy="629362"/>
              <a:chOff x="3857446" y="2451063"/>
              <a:chExt cx="2345363" cy="629362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4412164" y="2585241"/>
                <a:ext cx="179064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Заготовки</a:t>
                </a:r>
                <a:r>
                  <a:rPr 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32" name="Рисунок 31">
                <a:hlinkClick r:id="rId6" action="ppaction://hlinksldjump"/>
              </p:cNvPr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>
              <a:xfrm>
                <a:off x="3857446" y="2451063"/>
                <a:ext cx="491194" cy="629362"/>
              </a:xfrm>
              <a:prstGeom prst="rect">
                <a:avLst/>
              </a:prstGeom>
            </p:spPr>
          </p:pic>
        </p:grpSp>
      </p:grpSp>
      <p:grpSp>
        <p:nvGrpSpPr>
          <p:cNvPr id="44" name="Группа 43"/>
          <p:cNvGrpSpPr/>
          <p:nvPr/>
        </p:nvGrpSpPr>
        <p:grpSpPr>
          <a:xfrm>
            <a:off x="652110" y="3574473"/>
            <a:ext cx="2731252" cy="969818"/>
            <a:chOff x="3229053" y="5561351"/>
            <a:chExt cx="3216717" cy="746146"/>
          </a:xfrm>
        </p:grpSpPr>
        <p:sp>
          <p:nvSpPr>
            <p:cNvPr id="43" name="Скругленный прямоугольник 42">
              <a:hlinkClick r:id="rId8" action="ppaction://hlinksldjump"/>
            </p:cNvPr>
            <p:cNvSpPr/>
            <p:nvPr/>
          </p:nvSpPr>
          <p:spPr>
            <a:xfrm>
              <a:off x="3229053" y="5561351"/>
              <a:ext cx="3216717" cy="74614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2" name="Группа 61"/>
            <p:cNvGrpSpPr/>
            <p:nvPr/>
          </p:nvGrpSpPr>
          <p:grpSpPr>
            <a:xfrm>
              <a:off x="3270386" y="5668882"/>
              <a:ext cx="3057807" cy="585570"/>
              <a:chOff x="3270386" y="5668882"/>
              <a:chExt cx="3057807" cy="585570"/>
            </a:xfrm>
          </p:grpSpPr>
          <p:sp>
            <p:nvSpPr>
              <p:cNvPr id="18" name="TextBox 17">
                <a:hlinkClick r:id="rId8" action="ppaction://hlinksldjump"/>
              </p:cNvPr>
              <p:cNvSpPr txBox="1"/>
              <p:nvPr/>
            </p:nvSpPr>
            <p:spPr>
              <a:xfrm>
                <a:off x="4278300" y="5712492"/>
                <a:ext cx="2049893" cy="307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Один-много</a:t>
                </a:r>
                <a:endParaRPr lang="ru-RU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39" name="Рисунок 38">
                <a:hlinkClick r:id="rId8" action="ppaction://hlinksldjump"/>
              </p:cNvPr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>
              <a:xfrm>
                <a:off x="3270386" y="5668882"/>
                <a:ext cx="854994" cy="585570"/>
              </a:xfrm>
              <a:prstGeom prst="rect">
                <a:avLst/>
              </a:prstGeom>
            </p:spPr>
          </p:pic>
        </p:grpSp>
      </p:grpSp>
      <p:grpSp>
        <p:nvGrpSpPr>
          <p:cNvPr id="6" name="Группа 5"/>
          <p:cNvGrpSpPr/>
          <p:nvPr/>
        </p:nvGrpSpPr>
        <p:grpSpPr>
          <a:xfrm>
            <a:off x="644073" y="861160"/>
            <a:ext cx="3921990" cy="815239"/>
            <a:chOff x="578757" y="576153"/>
            <a:chExt cx="4616239" cy="729956"/>
          </a:xfrm>
        </p:grpSpPr>
        <p:sp>
          <p:nvSpPr>
            <p:cNvPr id="5" name="Скругленный прямоугольник 4">
              <a:hlinkClick r:id="rId10" action="ppaction://hlinksldjump"/>
            </p:cNvPr>
            <p:cNvSpPr/>
            <p:nvPr/>
          </p:nvSpPr>
          <p:spPr>
            <a:xfrm>
              <a:off x="578757" y="576153"/>
              <a:ext cx="4367017" cy="72995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3" name="Группа 12"/>
            <p:cNvGrpSpPr/>
            <p:nvPr/>
          </p:nvGrpSpPr>
          <p:grpSpPr>
            <a:xfrm>
              <a:off x="676600" y="630030"/>
              <a:ext cx="4518396" cy="638864"/>
              <a:chOff x="1842909" y="630030"/>
              <a:chExt cx="4518396" cy="638864"/>
            </a:xfrm>
          </p:grpSpPr>
          <p:sp>
            <p:nvSpPr>
              <p:cNvPr id="33" name="TextBox 32"/>
              <p:cNvSpPr txBox="1"/>
              <p:nvPr/>
            </p:nvSpPr>
            <p:spPr>
              <a:xfrm>
                <a:off x="2429419" y="728389"/>
                <a:ext cx="3931886" cy="413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400" b="1" dirty="0" smtClean="0">
                    <a:ln w="1905"/>
                    <a:solidFill>
                      <a:srgbClr val="C00000"/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b="1" dirty="0" smtClean="0">
                    <a:ln w="1905"/>
                    <a:solidFill>
                      <a:srgbClr val="C00000"/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Что растёт на грядке?</a:t>
                </a:r>
                <a:endParaRPr lang="ru-RU" sz="2400" b="1" dirty="0">
                  <a:ln w="1905"/>
                  <a:solidFill>
                    <a:srgbClr val="C0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12" name="Рисунок 11">
                <a:hlinkClick r:id="rId10" action="ppaction://hlinksldjump"/>
              </p:cNvPr>
              <p:cNvPicPr>
                <a:picLocks noChangeAspect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>
              <a:xfrm>
                <a:off x="1842909" y="630030"/>
                <a:ext cx="912220" cy="638864"/>
              </a:xfrm>
              <a:prstGeom prst="rect">
                <a:avLst/>
              </a:prstGeom>
              <a:ln>
                <a:noFill/>
              </a:ln>
            </p:spPr>
          </p:pic>
        </p:grpSp>
      </p:grpSp>
      <p:grpSp>
        <p:nvGrpSpPr>
          <p:cNvPr id="34" name="Группа 33"/>
          <p:cNvGrpSpPr/>
          <p:nvPr/>
        </p:nvGrpSpPr>
        <p:grpSpPr>
          <a:xfrm>
            <a:off x="5098472" y="2064328"/>
            <a:ext cx="3726618" cy="1080654"/>
            <a:chOff x="2024805" y="3654353"/>
            <a:chExt cx="4690789" cy="779058"/>
          </a:xfrm>
        </p:grpSpPr>
        <p:sp>
          <p:nvSpPr>
            <p:cNvPr id="30" name="Скругленный прямоугольник 29">
              <a:hlinkClick r:id="rId12" action="ppaction://hlinksldjump"/>
            </p:cNvPr>
            <p:cNvSpPr/>
            <p:nvPr/>
          </p:nvSpPr>
          <p:spPr>
            <a:xfrm>
              <a:off x="2024805" y="3654353"/>
              <a:ext cx="4690789" cy="74377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3" name="Группа 22"/>
            <p:cNvGrpSpPr/>
            <p:nvPr/>
          </p:nvGrpSpPr>
          <p:grpSpPr>
            <a:xfrm>
              <a:off x="2222456" y="3725525"/>
              <a:ext cx="4388826" cy="707886"/>
              <a:chOff x="2172580" y="3537424"/>
              <a:chExt cx="4388826" cy="707886"/>
            </a:xfrm>
          </p:grpSpPr>
          <p:sp>
            <p:nvSpPr>
              <p:cNvPr id="49" name="TextBox 48"/>
              <p:cNvSpPr txBox="1"/>
              <p:nvPr/>
            </p:nvSpPr>
            <p:spPr>
              <a:xfrm>
                <a:off x="2849261" y="3537424"/>
                <a:ext cx="371214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0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Угадай овощ по размытию</a:t>
                </a:r>
                <a:endParaRPr lang="ru-RU" sz="20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21" name="Рисунок 20">
                <a:hlinkClick r:id="rId12" action="ppaction://hlinksldjump"/>
              </p:cNvPr>
              <p:cNvPicPr>
                <a:picLocks noChangeAspect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>
              <a:xfrm>
                <a:off x="2172580" y="3550135"/>
                <a:ext cx="831253" cy="541901"/>
              </a:xfrm>
              <a:prstGeom prst="rect">
                <a:avLst/>
              </a:prstGeom>
            </p:spPr>
          </p:pic>
        </p:grpSp>
      </p:grpSp>
      <p:grpSp>
        <p:nvGrpSpPr>
          <p:cNvPr id="24" name="Группа 23"/>
          <p:cNvGrpSpPr/>
          <p:nvPr/>
        </p:nvGrpSpPr>
        <p:grpSpPr>
          <a:xfrm>
            <a:off x="5492820" y="3560620"/>
            <a:ext cx="3318671" cy="928254"/>
            <a:chOff x="4412165" y="2602584"/>
            <a:chExt cx="3487652" cy="844772"/>
          </a:xfrm>
        </p:grpSpPr>
        <p:sp>
          <p:nvSpPr>
            <p:cNvPr id="19" name="Скругленный прямоугольник 18">
              <a:hlinkClick r:id="rId14" action="ppaction://hlinksldjump"/>
            </p:cNvPr>
            <p:cNvSpPr/>
            <p:nvPr/>
          </p:nvSpPr>
          <p:spPr>
            <a:xfrm>
              <a:off x="4412165" y="2602584"/>
              <a:ext cx="3487652" cy="84477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0" name="Группа 49"/>
            <p:cNvGrpSpPr/>
            <p:nvPr/>
          </p:nvGrpSpPr>
          <p:grpSpPr>
            <a:xfrm>
              <a:off x="4573886" y="2708298"/>
              <a:ext cx="3184661" cy="737680"/>
              <a:chOff x="4573886" y="2708298"/>
              <a:chExt cx="3184661" cy="737680"/>
            </a:xfrm>
          </p:grpSpPr>
          <p:sp>
            <p:nvSpPr>
              <p:cNvPr id="59" name="TextBox 58">
                <a:hlinkClick r:id="rId15" action="ppaction://hlinksldjump"/>
              </p:cNvPr>
              <p:cNvSpPr txBox="1"/>
              <p:nvPr/>
            </p:nvSpPr>
            <p:spPr>
              <a:xfrm>
                <a:off x="5449695" y="2815647"/>
                <a:ext cx="230885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Чья половинка?</a:t>
                </a:r>
                <a:endParaRPr lang="ru-RU" sz="20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48" name="Рисунок 47">
                <a:hlinkClick r:id="rId15" action="ppaction://hlinksldjump"/>
              </p:cNvPr>
              <p:cNvPicPr>
                <a:picLocks noChangeAspect="1"/>
              </p:cNvPicPr>
              <p:nvPr/>
            </p:nvPicPr>
            <p:blipFill>
              <a:blip r:embed="rId16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>
              <a:xfrm>
                <a:off x="4573886" y="2708298"/>
                <a:ext cx="743776" cy="737680"/>
              </a:xfrm>
              <a:prstGeom prst="rect">
                <a:avLst/>
              </a:prstGeom>
            </p:spPr>
          </p:pic>
        </p:grpSp>
      </p:grpSp>
      <p:pic>
        <p:nvPicPr>
          <p:cNvPr id="56" name="Picture 2" descr="https://main-cdn.goods.ru/hlr-system/16906021122/100025607573b0.jpg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4670" y="914401"/>
            <a:ext cx="624176" cy="6979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0" name="Picture 2" descr="https://skrinshoter.ru/i/111221/dAgzRaWO.png?download=1&amp;name=%D0%A1%D0%BA%D1%80%D0%B8%D0%BD%D1%88%D0%BE%D1%82%2011-12-2021%2014:52:23.png"/>
          <p:cNvPicPr>
            <a:picLocks noChangeAspect="1" noChangeArrowheads="1"/>
          </p:cNvPicPr>
          <p:nvPr/>
        </p:nvPicPr>
        <p:blipFill>
          <a:blip r:embed="rId18" cstate="print"/>
          <a:srcRect l="3881"/>
          <a:stretch>
            <a:fillRect/>
          </a:stretch>
        </p:blipFill>
        <p:spPr bwMode="auto">
          <a:xfrm>
            <a:off x="789710" y="2216727"/>
            <a:ext cx="855559" cy="694315"/>
          </a:xfrm>
          <a:prstGeom prst="rect">
            <a:avLst/>
          </a:prstGeom>
          <a:noFill/>
        </p:spPr>
      </p:pic>
      <p:sp>
        <p:nvSpPr>
          <p:cNvPr id="40" name="TextBox 39"/>
          <p:cNvSpPr txBox="1"/>
          <p:nvPr/>
        </p:nvSpPr>
        <p:spPr>
          <a:xfrm>
            <a:off x="3380508" y="221672"/>
            <a:ext cx="2349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Выбираем игру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7546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85000">
              <a:srgbClr val="92D050">
                <a:alpha val="52000"/>
              </a:srgbClr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47955" b="94091" l="50883" r="898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 l="50501" t="46432" r="10634" b="7653"/>
          <a:stretch/>
        </p:blipFill>
        <p:spPr>
          <a:xfrm>
            <a:off x="5342597" y="5390846"/>
            <a:ext cx="1257564" cy="10499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19356" y="2609762"/>
            <a:ext cx="1082782" cy="127109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96748" l="0" r="62545">
                        <a14:backgroundMark x1="55818" y1="22493" x2="55818" y2="22493"/>
                        <a14:backgroundMark x1="53727" y1="23577" x2="53727" y2="235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 r="36886" b="2517"/>
          <a:stretch/>
        </p:blipFill>
        <p:spPr>
          <a:xfrm>
            <a:off x="3830423" y="5361849"/>
            <a:ext cx="1083226" cy="112249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2354" b="98637" l="6101" r="100000"/>
                    </a14:imgEffect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043263" y="3952340"/>
            <a:ext cx="1394278" cy="149228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76081" y="2880292"/>
            <a:ext cx="1091470" cy="101387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1000" b="95875" l="37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9319" y="5383092"/>
            <a:ext cx="1020251" cy="102025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15043" y="1713745"/>
            <a:ext cx="1140159" cy="110067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3070" y="3968765"/>
            <a:ext cx="1384811" cy="950045"/>
          </a:xfrm>
          <a:prstGeom prst="rect">
            <a:avLst/>
          </a:prstGeom>
        </p:spPr>
      </p:pic>
      <p:pic>
        <p:nvPicPr>
          <p:cNvPr id="31" name="Рисунок 30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494744" y="6257056"/>
            <a:ext cx="510506" cy="510506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733732" y="167956"/>
            <a:ext cx="81377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овощи. Они растут в огороде на грядках. </a:t>
            </a:r>
          </a:p>
          <a:p>
            <a:pPr algn="ctr"/>
            <a:r>
              <a:rPr lang="ru-RU" sz="2400" b="1" dirty="0" smtClean="0">
                <a:ln w="11430"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Назови их.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18" cstate="email">
            <a:extLst>
              <a:ext uri="{BEBA8EAE-BF5A-486C-A8C5-ECC9F3942E4B}">
                <a14:imgProps xmlns:a14="http://schemas.microsoft.com/office/drawing/2010/main" xmlns="">
                  <a14:imgLayer r:embed="rId23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18118333">
            <a:off x="6746257" y="851987"/>
            <a:ext cx="1117849" cy="1647356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768239" y="5626185"/>
            <a:ext cx="1089409" cy="1043329"/>
          </a:xfrm>
          <a:prstGeom prst="rect">
            <a:avLst/>
          </a:prstGeom>
        </p:spPr>
      </p:pic>
      <p:sp>
        <p:nvSpPr>
          <p:cNvPr id="26628" name="AutoShape 4" descr="https://deadbees.net/wp-content/uploads/2016/01/270116_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0" name="AutoShape 6" descr="https://deadbees.net/wp-content/uploads/2016/01/270116_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32" name="Picture 8" descr="https://worldluxrealty.com/sites/default/files/inline/images/kalendar_posadok_2020_lunnii_posadki_dni_tablica_posadkam_blagopriyatnie_sroki_dati_s_posadkami.jpg"/>
          <p:cNvPicPr>
            <a:picLocks noChangeAspect="1" noChangeArrowheads="1"/>
          </p:cNvPicPr>
          <p:nvPr/>
        </p:nvPicPr>
        <p:blipFill>
          <a:blip r:embed="rId25">
            <a:lum contrast="10000"/>
          </a:blip>
          <a:srcRect l="1256" t="3667" r="1774" b="1441"/>
          <a:stretch>
            <a:fillRect/>
          </a:stretch>
        </p:blipFill>
        <p:spPr bwMode="auto">
          <a:xfrm>
            <a:off x="2715490" y="1579420"/>
            <a:ext cx="3777134" cy="3449782"/>
          </a:xfrm>
          <a:prstGeom prst="flowChartAlternateProcess">
            <a:avLst/>
          </a:prstGeom>
          <a:ln w="38100"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26" cstate="email">
            <a:extLst>
              <a:ext uri="{BEBA8EAE-BF5A-486C-A8C5-ECC9F3942E4B}">
                <a14:imgProps xmlns:a14="http://schemas.microsoft.com/office/drawing/2010/main" xmlns="">
                  <a14:imgLayer r:embed="rId27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925961" y="5082188"/>
            <a:ext cx="1509966" cy="1515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1387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47955" b="94091" l="50883" r="898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 l="50501" t="46432" r="10634" b="7653"/>
          <a:stretch/>
        </p:blipFill>
        <p:spPr>
          <a:xfrm>
            <a:off x="7708505" y="5058026"/>
            <a:ext cx="1257564" cy="10499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641634" y="4073394"/>
            <a:ext cx="1082782" cy="127109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96748" l="0" r="62545">
                        <a14:backgroundMark x1="55818" y1="22493" x2="55818" y2="22493"/>
                        <a14:backgroundMark x1="53727" y1="23577" x2="53727" y2="235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 r="36886" b="2517"/>
          <a:stretch/>
        </p:blipFill>
        <p:spPr>
          <a:xfrm>
            <a:off x="6574048" y="3801784"/>
            <a:ext cx="1083226" cy="112249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2354" b="98637" l="6101" r="100000"/>
                    </a14:imgEffect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2881" y="1881098"/>
            <a:ext cx="1394278" cy="149228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1000" b="95875" l="37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71999" y="5640780"/>
            <a:ext cx="1020251" cy="102025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82414" y="2399675"/>
            <a:ext cx="1140159" cy="110067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69302" y="5506382"/>
            <a:ext cx="1384811" cy="95004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6" cstate="email"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ackgroundRemoval t="0" b="100000" l="0" r="100000">
                        <a14:foregroundMark x1="88837" y1="66714" x2="87287" y2="71286"/>
                        <a14:foregroundMark x1="78760" y1="81857" x2="80620" y2="84714"/>
                        <a14:foregroundMark x1="80155" y1="88571" x2="77209" y2="92000"/>
                        <a14:foregroundMark x1="73333" y1="93714" x2="72558" y2="94143"/>
                        <a14:foregroundMark x1="64341" y1="96429" x2="62791" y2="96429"/>
                        <a14:foregroundMark x1="66822" y1="20714" x2="67287" y2="19857"/>
                        <a14:foregroundMark x1="72713" y1="13429" x2="75194" y2="9571"/>
                        <a14:foregroundMark x1="78140" y1="4714" x2="78140" y2="4714"/>
                        <a14:foregroundMark x1="75659" y1="2429" x2="73953" y2="2429"/>
                        <a14:foregroundMark x1="68837" y1="2857" x2="67132" y2="5143"/>
                        <a14:foregroundMark x1="52713" y1="14571" x2="52713" y2="14571"/>
                        <a14:foregroundMark x1="63411" y1="22286" x2="63411" y2="22286"/>
                        <a14:foregroundMark x1="69767" y1="18429" x2="69767" y2="18429"/>
                        <a14:foregroundMark x1="67597" y1="23429" x2="67597" y2="23429"/>
                        <a14:foregroundMark x1="57364" y1="23714" x2="57364" y2="23714"/>
                        <a14:foregroundMark x1="54419" y1="31714" x2="54419" y2="31714"/>
                        <a14:foregroundMark x1="48527" y1="32571" x2="48527" y2="32571"/>
                        <a14:foregroundMark x1="67078" y1="5303" x2="67078" y2="53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735057" y="3026613"/>
            <a:ext cx="1009392" cy="109546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19065757">
            <a:off x="6310062" y="5231649"/>
            <a:ext cx="1056045" cy="128407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0" cstate="email">
            <a:extLst>
              <a:ext uri="{BEBA8EAE-BF5A-486C-A8C5-ECC9F3942E4B}">
                <a14:imgProps xmlns:a14="http://schemas.microsoft.com/office/drawing/2010/main" xmlns="">
                  <a14:imgLayer r:embed="rId22">
                    <a14:imgEffect>
                      <a14:backgroundRemoval t="4665" b="95538" l="3245" r="963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629924" y="5322267"/>
            <a:ext cx="1242499" cy="1242499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0985393">
            <a:off x="102441" y="3430638"/>
            <a:ext cx="1384840" cy="1276225"/>
          </a:xfrm>
          <a:prstGeom prst="rect">
            <a:avLst/>
          </a:prstGeom>
        </p:spPr>
      </p:pic>
      <p:pic>
        <p:nvPicPr>
          <p:cNvPr id="31" name="Рисунок 30">
            <a:hlinkClick r:id="rId24" action="ppaction://hlinksldjump"/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570544" y="6309513"/>
            <a:ext cx="510506" cy="510506"/>
          </a:xfrm>
          <a:prstGeom prst="rect">
            <a:avLst/>
          </a:prstGeom>
        </p:spPr>
      </p:pic>
      <p:pic>
        <p:nvPicPr>
          <p:cNvPr id="25602" name="Picture 2" descr="https://main-cdn.goods.ru/hlr-system/16906021122/100025607573b0.jpg"/>
          <p:cNvPicPr>
            <a:picLocks noChangeAspect="1" noChangeArrowheads="1"/>
          </p:cNvPicPr>
          <p:nvPr/>
        </p:nvPicPr>
        <p:blipFill>
          <a:blip r:embed="rId2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3139" y="1118197"/>
            <a:ext cx="3973079" cy="4442703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309333" y="249383"/>
            <a:ext cx="86268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корзину нужно собрать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только круглые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овощи. Назови их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18" name="Овал 17"/>
          <p:cNvSpPr/>
          <p:nvPr/>
        </p:nvSpPr>
        <p:spPr>
          <a:xfrm>
            <a:off x="678874" y="886691"/>
            <a:ext cx="1233054" cy="11776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9615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33333E-6 L 0.03907 0.23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4" y="11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07407E-6 L 0.28646 0.1370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23" y="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48148E-6 L 0.18611 0.0703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06" y="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7.40741E-7 L -0.33386 0.2557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1" y="1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2222E-6 L 0.19305 -0.2553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53" y="-1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44444E-6 L -0.0849 -0.258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3" y="-1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44444E-6 L -0.22552 -0.1057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85" y="-5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92D050">
                <a:alpha val="59000"/>
              </a:srgbClr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12847"/>
          <a:stretch/>
        </p:blipFill>
        <p:spPr>
          <a:xfrm>
            <a:off x="915224" y="500947"/>
            <a:ext cx="7593967" cy="616537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47955" b="94091" l="50883" r="898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 l="50501" t="46432" r="10634" b="7653"/>
          <a:stretch/>
        </p:blipFill>
        <p:spPr>
          <a:xfrm>
            <a:off x="2337751" y="2971592"/>
            <a:ext cx="1257564" cy="10499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979123" y="3667266"/>
            <a:ext cx="1082782" cy="127109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641171">
            <a:off x="5969984" y="2869998"/>
            <a:ext cx="1256234" cy="126571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0" b="96748" l="0" r="62545">
                        <a14:backgroundMark x1="55818" y1="22493" x2="55818" y2="22493"/>
                        <a14:backgroundMark x1="53727" y1="23577" x2="53727" y2="235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 r="36886" b="2517"/>
          <a:stretch/>
        </p:blipFill>
        <p:spPr>
          <a:xfrm>
            <a:off x="6349028" y="5161497"/>
            <a:ext cx="946475" cy="98078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2354" b="98637" l="6101" r="100000"/>
                    </a14:imgEffect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570207" y="2793076"/>
            <a:ext cx="1114908" cy="119327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795253" y="2882778"/>
            <a:ext cx="1091470" cy="101387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ackgroundRemoval t="1000" b="95875" l="37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413268" y="5350530"/>
            <a:ext cx="923588" cy="92358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1059760">
            <a:off x="3978069" y="4002209"/>
            <a:ext cx="1140159" cy="110067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095590" y="5384565"/>
            <a:ext cx="1247024" cy="85551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7" cstate="email">
            <a:extLst>
              <a:ext uri="{BEBA8EAE-BF5A-486C-A8C5-ECC9F3942E4B}">
                <a14:imgProps xmlns:a14="http://schemas.microsoft.com/office/drawing/2010/main" xmlns="">
                  <a14:imgLayer r:embed="rId19">
                    <a14:imgEffect>
                      <a14:backgroundRemoval t="0" b="100000" l="0" r="100000">
                        <a14:foregroundMark x1="88837" y1="66714" x2="87287" y2="71286"/>
                        <a14:foregroundMark x1="78760" y1="81857" x2="80620" y2="84714"/>
                        <a14:foregroundMark x1="80155" y1="88571" x2="77209" y2="92000"/>
                        <a14:foregroundMark x1="73333" y1="93714" x2="72558" y2="94143"/>
                        <a14:foregroundMark x1="64341" y1="96429" x2="62791" y2="96429"/>
                        <a14:foregroundMark x1="66822" y1="20714" x2="67287" y2="19857"/>
                        <a14:foregroundMark x1="72713" y1="13429" x2="75194" y2="9571"/>
                        <a14:foregroundMark x1="78140" y1="4714" x2="78140" y2="4714"/>
                        <a14:foregroundMark x1="75659" y1="2429" x2="73953" y2="2429"/>
                        <a14:foregroundMark x1="68837" y1="2857" x2="67132" y2="5143"/>
                        <a14:foregroundMark x1="52713" y1="14571" x2="52713" y2="14571"/>
                        <a14:foregroundMark x1="63411" y1="22286" x2="63411" y2="22286"/>
                        <a14:foregroundMark x1="69767" y1="18429" x2="69767" y2="18429"/>
                        <a14:foregroundMark x1="67597" y1="23429" x2="67597" y2="23429"/>
                        <a14:foregroundMark x1="57364" y1="23714" x2="57364" y2="23714"/>
                        <a14:foregroundMark x1="54419" y1="31714" x2="54419" y2="31714"/>
                        <a14:foregroundMark x1="48527" y1="32571" x2="48527" y2="32571"/>
                        <a14:foregroundMark x1="68724" y1="7955" x2="68724" y2="7955"/>
                        <a14:foregroundMark x1="67132" y1="14429" x2="67132" y2="14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537730" y="4204906"/>
            <a:ext cx="793195" cy="86083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19065757">
            <a:off x="5351169" y="5240665"/>
            <a:ext cx="829574" cy="100870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1" cstate="email">
            <a:extLst>
              <a:ext uri="{BEBA8EAE-BF5A-486C-A8C5-ECC9F3942E4B}">
                <a14:imgProps xmlns:a14="http://schemas.microsoft.com/office/drawing/2010/main" xmlns="">
                  <a14:imgLayer r:embed="rId24">
                    <a14:imgEffect>
                      <a14:backgroundRemoval t="4665" b="95538" l="3245" r="963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234858" y="5250262"/>
            <a:ext cx="989506" cy="989506"/>
          </a:xfrm>
          <a:prstGeom prst="rect">
            <a:avLst/>
          </a:prstGeom>
        </p:spPr>
      </p:pic>
      <p:pic>
        <p:nvPicPr>
          <p:cNvPr id="32" name="Рисунок 31">
            <a:hlinkClick r:id="rId25" action="ppaction://hlinksldjump"/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579647" y="6347494"/>
            <a:ext cx="510506" cy="510506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0" y="415"/>
            <a:ext cx="81377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1430"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Убери из кастрюли лишние продукты, чтобы в ней остались   только овощи.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3204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88081172"/>
              </p:ext>
            </p:extLst>
          </p:nvPr>
        </p:nvGraphicFramePr>
        <p:xfrm>
          <a:off x="254034" y="265623"/>
          <a:ext cx="5794791" cy="6326753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931597"/>
                <a:gridCol w="1931597"/>
                <a:gridCol w="1931597"/>
              </a:tblGrid>
              <a:tr h="4589393">
                <a:tc gridSpan="3">
                  <a:txBody>
                    <a:bodyPr/>
                    <a:lstStyle/>
                    <a:p>
                      <a:endParaRPr lang="ru-RU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n w="18415" cmpd="sng">
                            <a:noFill/>
                            <a:prstDash val="solid"/>
                          </a:ln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Нажимай мышкой на овощ 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8020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695237" y="914400"/>
            <a:ext cx="2757769" cy="37905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96748" l="0" r="62545">
                        <a14:backgroundMark x1="55818" y1="22493" x2="55818" y2="22493"/>
                        <a14:backgroundMark x1="53727" y1="23577" x2="53727" y2="235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 r="36886" b="2517"/>
          <a:stretch/>
        </p:blipFill>
        <p:spPr>
          <a:xfrm>
            <a:off x="7823011" y="1532427"/>
            <a:ext cx="1338486" cy="13870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2354" b="98637" l="6101" r="100000"/>
                    </a14:imgEffect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229040" y="1485530"/>
            <a:ext cx="1467445" cy="15705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15133" t="-1" r="7671" b="3368"/>
          <a:stretch/>
        </p:blipFill>
        <p:spPr>
          <a:xfrm>
            <a:off x="6202169" y="3840370"/>
            <a:ext cx="1206231" cy="140256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05798" y="34844"/>
            <a:ext cx="1350195" cy="13478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212867" y="2756948"/>
            <a:ext cx="1506148" cy="155762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995672" y="5106978"/>
            <a:ext cx="1401626" cy="1643229"/>
          </a:xfrm>
          <a:prstGeom prst="rect">
            <a:avLst/>
          </a:prstGeom>
        </p:spPr>
      </p:pic>
      <p:pic>
        <p:nvPicPr>
          <p:cNvPr id="17" name="Рисунок 16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384890" y="6151770"/>
            <a:ext cx="759110" cy="759110"/>
          </a:xfrm>
          <a:prstGeom prst="rect">
            <a:avLst/>
          </a:prstGeom>
        </p:spPr>
      </p:pic>
      <p:pic>
        <p:nvPicPr>
          <p:cNvPr id="18" name="Рисунок 17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509192" y="5301818"/>
            <a:ext cx="510506" cy="510506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60874" y="257859"/>
            <a:ext cx="58681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овощи играют в прятки</a:t>
            </a:r>
            <a:r>
              <a:rPr lang="ru-RU" sz="24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955183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48148E-6 L -0.42639 0.5164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19" y="25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699 L -0.36372 0.5120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94" y="2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68 0.06829 L -0.62239 0.1803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63" y="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22037192"/>
              </p:ext>
            </p:extLst>
          </p:nvPr>
        </p:nvGraphicFramePr>
        <p:xfrm>
          <a:off x="228831" y="265623"/>
          <a:ext cx="5745579" cy="6326753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915193"/>
                <a:gridCol w="1915193"/>
                <a:gridCol w="1915193"/>
              </a:tblGrid>
              <a:tr h="4589393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8020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903206" y="985147"/>
            <a:ext cx="2621325" cy="37050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921775" y="3309938"/>
            <a:ext cx="1424761" cy="147345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" b="95875" l="37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575284" y="754576"/>
            <a:ext cx="1281019" cy="12810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190947" y="4571635"/>
            <a:ext cx="1329201" cy="15583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416640" y="1835183"/>
            <a:ext cx="1306949" cy="13047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0" b="100000" l="0" r="100000">
                        <a14:foregroundMark x1="88837" y1="66714" x2="87287" y2="71286"/>
                        <a14:foregroundMark x1="78760" y1="81857" x2="80620" y2="84714"/>
                        <a14:foregroundMark x1="80155" y1="88571" x2="77209" y2="92000"/>
                        <a14:foregroundMark x1="73333" y1="93714" x2="72558" y2="94143"/>
                        <a14:foregroundMark x1="64341" y1="96429" x2="62791" y2="96429"/>
                        <a14:foregroundMark x1="66822" y1="20714" x2="67287" y2="19857"/>
                        <a14:foregroundMark x1="72713" y1="13429" x2="75194" y2="9571"/>
                        <a14:foregroundMark x1="78140" y1="4714" x2="78140" y2="4714"/>
                        <a14:foregroundMark x1="75659" y1="2429" x2="73953" y2="2429"/>
                        <a14:foregroundMark x1="68837" y1="2857" x2="67132" y2="5143"/>
                        <a14:foregroundMark x1="52713" y1="14571" x2="52713" y2="14571"/>
                        <a14:foregroundMark x1="63411" y1="22286" x2="63411" y2="22286"/>
                        <a14:foregroundMark x1="69767" y1="18429" x2="69767" y2="18429"/>
                        <a14:foregroundMark x1="67597" y1="23429" x2="67597" y2="23429"/>
                        <a14:foregroundMark x1="57364" y1="23714" x2="57364" y2="23714"/>
                        <a14:foregroundMark x1="54419" y1="31714" x2="54419" y2="31714"/>
                        <a14:foregroundMark x1="48527" y1="32571" x2="48527" y2="32571"/>
                        <a14:foregroundMark x1="60811" y1="6854" x2="60811" y2="6854"/>
                        <a14:foregroundMark x1="62500" y1="13396" x2="62500" y2="13396"/>
                        <a14:foregroundMark x1="58446" y1="17134" x2="58446" y2="171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745180" y="2487535"/>
            <a:ext cx="1228653" cy="133342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228265" y="117771"/>
            <a:ext cx="1507221" cy="1615189"/>
          </a:xfrm>
          <a:prstGeom prst="rect">
            <a:avLst/>
          </a:prstGeom>
        </p:spPr>
      </p:pic>
      <p:pic>
        <p:nvPicPr>
          <p:cNvPr id="14" name="Рисунок 13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384890" y="6151770"/>
            <a:ext cx="759110" cy="759110"/>
          </a:xfrm>
          <a:prstGeom prst="rect">
            <a:avLst/>
          </a:prstGeom>
        </p:spPr>
      </p:pic>
      <p:pic>
        <p:nvPicPr>
          <p:cNvPr id="15" name="Рисунок 14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509192" y="5301818"/>
            <a:ext cx="510506" cy="510506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60874" y="257859"/>
            <a:ext cx="586816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овощи играют в прятки?</a:t>
            </a:r>
          </a:p>
          <a:p>
            <a:pPr algn="ctr">
              <a:defRPr/>
            </a:pPr>
            <a:r>
              <a:rPr lang="ru-RU" sz="2000" dirty="0" smtClean="0">
                <a:ln w="18415" cmpd="sng">
                  <a:noFill/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Нажимай </a:t>
            </a:r>
            <a:r>
              <a:rPr lang="ru-RU" sz="2000" dirty="0">
                <a:ln w="18415" cmpd="sng">
                  <a:noFill/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мышкой на овощ .</a:t>
            </a:r>
          </a:p>
          <a:p>
            <a:endParaRPr lang="ru-RU" sz="2000" dirty="0"/>
          </a:p>
          <a:p>
            <a:pPr algn="ctr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788257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7.40741E-7 L -0.76858 0.62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38" y="31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59259E-6 L -0.19965 0.0553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83" y="2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6 L -0.48056 0.2273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28" y="1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rgbClr val="FFFF00">
                <a:alpha val="50000"/>
              </a:srgbClr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Рисунок 3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951498" y="4569491"/>
            <a:ext cx="1554615" cy="1280271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323741" y="4765064"/>
            <a:ext cx="1717863" cy="1173984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280532" y="4666854"/>
            <a:ext cx="1243692" cy="1463167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925571" y="1754039"/>
            <a:ext cx="1505843" cy="161558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393645" y="1973414"/>
            <a:ext cx="1328039" cy="1275959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81765" y="1871038"/>
            <a:ext cx="1455237" cy="1460154"/>
          </a:xfrm>
          <a:prstGeom prst="rect">
            <a:avLst/>
          </a:prstGeom>
        </p:spPr>
      </p:pic>
      <p:pic>
        <p:nvPicPr>
          <p:cNvPr id="16" name="Рисунок 15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384890" y="6151770"/>
            <a:ext cx="759110" cy="759110"/>
          </a:xfrm>
          <a:prstGeom prst="rect">
            <a:avLst/>
          </a:prstGeom>
        </p:spPr>
      </p:pic>
      <p:pic>
        <p:nvPicPr>
          <p:cNvPr id="17" name="Рисунок 16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509192" y="5301818"/>
            <a:ext cx="510506" cy="510506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302249" y="178757"/>
            <a:ext cx="71653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Угадай овощ по размытию. </a:t>
            </a:r>
          </a:p>
          <a:p>
            <a:pPr algn="ctr"/>
            <a:r>
              <a:rPr lang="ru-RU" sz="2400" b="1" dirty="0" smtClean="0">
                <a:ln w="11430"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свой ответ нажав мышкой на картинку.</a:t>
            </a:r>
            <a:endParaRPr lang="ru-RU" sz="2400" dirty="0">
              <a:solidFill>
                <a:srgbClr val="C00000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753804" y="1689990"/>
            <a:ext cx="1809848" cy="1780161"/>
            <a:chOff x="102640" y="761735"/>
            <a:chExt cx="1809848" cy="1780161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02640" y="761735"/>
              <a:ext cx="1809848" cy="178016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168772" y="813434"/>
              <a:ext cx="1694951" cy="1700678"/>
            </a:xfrm>
            <a:prstGeom prst="rect">
              <a:avLst/>
            </a:prstGeom>
          </p:spPr>
        </p:pic>
      </p:grpSp>
      <p:grpSp>
        <p:nvGrpSpPr>
          <p:cNvPr id="8" name="Группа 7"/>
          <p:cNvGrpSpPr/>
          <p:nvPr/>
        </p:nvGrpSpPr>
        <p:grpSpPr>
          <a:xfrm>
            <a:off x="5783363" y="1656864"/>
            <a:ext cx="1809848" cy="1780161"/>
            <a:chOff x="4324848" y="880272"/>
            <a:chExt cx="1809848" cy="1780161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4324848" y="880272"/>
              <a:ext cx="1809848" cy="178016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4381511" y="900289"/>
              <a:ext cx="1696522" cy="1740126"/>
            </a:xfrm>
            <a:prstGeom prst="rect">
              <a:avLst/>
            </a:prstGeom>
          </p:spPr>
        </p:pic>
      </p:grpSp>
      <p:grpSp>
        <p:nvGrpSpPr>
          <p:cNvPr id="3" name="Группа 2"/>
          <p:cNvGrpSpPr/>
          <p:nvPr/>
        </p:nvGrpSpPr>
        <p:grpSpPr>
          <a:xfrm>
            <a:off x="3165419" y="1644371"/>
            <a:ext cx="1809848" cy="1780161"/>
            <a:chOff x="2223309" y="1478118"/>
            <a:chExt cx="1809848" cy="1780161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2223309" y="1478118"/>
              <a:ext cx="1809848" cy="178016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2262724" y="1572189"/>
              <a:ext cx="1740160" cy="1678742"/>
            </a:xfrm>
            <a:prstGeom prst="rect">
              <a:avLst/>
            </a:prstGeom>
          </p:spPr>
        </p:pic>
      </p:grpSp>
      <p:grpSp>
        <p:nvGrpSpPr>
          <p:cNvPr id="9" name="Группа 8"/>
          <p:cNvGrpSpPr/>
          <p:nvPr/>
        </p:nvGrpSpPr>
        <p:grpSpPr>
          <a:xfrm>
            <a:off x="5906952" y="4327818"/>
            <a:ext cx="1809848" cy="1780161"/>
            <a:chOff x="6447280" y="1612327"/>
            <a:chExt cx="1809848" cy="1780161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6447280" y="1612327"/>
              <a:ext cx="1809848" cy="178016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6554467" y="1645860"/>
              <a:ext cx="1595473" cy="1736504"/>
            </a:xfrm>
            <a:prstGeom prst="rect">
              <a:avLst/>
            </a:prstGeom>
          </p:spPr>
        </p:pic>
      </p:grpSp>
      <p:grpSp>
        <p:nvGrpSpPr>
          <p:cNvPr id="15" name="Группа 14"/>
          <p:cNvGrpSpPr/>
          <p:nvPr/>
        </p:nvGrpSpPr>
        <p:grpSpPr>
          <a:xfrm>
            <a:off x="3384527" y="4385160"/>
            <a:ext cx="1809848" cy="1780161"/>
            <a:chOff x="2193036" y="3941814"/>
            <a:chExt cx="1809848" cy="1780161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2193036" y="3941814"/>
              <a:ext cx="1809848" cy="178016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2302326" y="4288159"/>
              <a:ext cx="1591268" cy="1087469"/>
            </a:xfrm>
            <a:prstGeom prst="rect">
              <a:avLst/>
            </a:prstGeom>
          </p:spPr>
        </p:pic>
      </p:grpSp>
      <p:grpSp>
        <p:nvGrpSpPr>
          <p:cNvPr id="32" name="Группа 31"/>
          <p:cNvGrpSpPr/>
          <p:nvPr/>
        </p:nvGrpSpPr>
        <p:grpSpPr>
          <a:xfrm>
            <a:off x="845551" y="4284481"/>
            <a:ext cx="1809848" cy="1780161"/>
            <a:chOff x="83550" y="4935645"/>
            <a:chExt cx="1809848" cy="1780161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83550" y="4935645"/>
              <a:ext cx="1809848" cy="178016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118519" y="5118037"/>
              <a:ext cx="1734822" cy="14286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031379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2600</TotalTime>
  <Words>229</Words>
  <Application>Microsoft Office PowerPoint</Application>
  <PresentationFormat>Экран (4:3)</PresentationFormat>
  <Paragraphs>56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1</cp:lastModifiedBy>
  <cp:revision>184</cp:revision>
  <dcterms:created xsi:type="dcterms:W3CDTF">2019-02-16T06:20:40Z</dcterms:created>
  <dcterms:modified xsi:type="dcterms:W3CDTF">2022-02-28T06:20:47Z</dcterms:modified>
</cp:coreProperties>
</file>