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5" r:id="rId7"/>
    <p:sldId id="266" r:id="rId8"/>
    <p:sldId id="262" r:id="rId9"/>
    <p:sldId id="264" r:id="rId10"/>
    <p:sldId id="267" r:id="rId11"/>
    <p:sldId id="269" r:id="rId12"/>
    <p:sldId id="270" r:id="rId13"/>
    <p:sldId id="272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2980" y="205740"/>
            <a:ext cx="10284460" cy="1299845"/>
          </a:xfrm>
        </p:spPr>
        <p:txBody>
          <a:bodyPr/>
          <a:p>
            <a:r>
              <a:rPr lang="ru-RU" altLang="en-US">
                <a:solidFill>
                  <a:schemeClr val="tx2">
                    <a:lumMod val="85000"/>
                    <a:lumOff val="15000"/>
                  </a:schemeClr>
                </a:solidFill>
              </a:rPr>
              <a:t>Консультация-практикум</a:t>
            </a:r>
            <a:endParaRPr lang="ru-RU" altLang="en-US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3220" y="1154430"/>
            <a:ext cx="9485630" cy="4549775"/>
          </a:xfrm>
        </p:spPr>
        <p:txBody>
          <a:bodyPr/>
          <a:p>
            <a:r>
              <a:rPr lang="ru-RU" altLang="en-US" sz="4800">
                <a:solidFill>
                  <a:schemeClr val="tx1">
                    <a:lumMod val="95000"/>
                    <a:lumOff val="5000"/>
                  </a:schemeClr>
                </a:solidFill>
              </a:rPr>
              <a:t>Эффективные приемы работы с текстом при подготовке к ОГЭ по русскому языку</a:t>
            </a:r>
            <a:endParaRPr lang="ru-RU" altLang="en-US" sz="48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1298575" y="4095115"/>
            <a:ext cx="10346690" cy="24180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3200"/>
              <a:t>Цель:познакомиться с приемами работы по созданию текста-рассуждения</a:t>
            </a:r>
            <a:endParaRPr lang="ru-RU" altLang="en-US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000">
                <a:solidFill>
                  <a:schemeClr val="accent2">
                    <a:lumMod val="75000"/>
                  </a:schemeClr>
                </a:solidFill>
              </a:rPr>
              <a:t>Предъявление тезиса и аргументов</a:t>
            </a:r>
            <a:r>
              <a:rPr lang="en-US" altLang="en-US" sz="400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altLang="en-US" sz="4000">
                <a:solidFill>
                  <a:schemeClr val="accent2">
                    <a:lumMod val="75000"/>
                  </a:schemeClr>
                </a:solidFill>
              </a:rPr>
              <a:t>вывода</a:t>
            </a:r>
            <a:endParaRPr lang="ru-RU" altLang="en-US" sz="4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1) Обсуждения в группах.</a:t>
            </a:r>
            <a:endParaRPr lang="ru-RU" altLang="en-US"/>
          </a:p>
          <a:p>
            <a:r>
              <a:rPr lang="ru-RU" altLang="en-US"/>
              <a:t>2) Предъявление тезиса (аргументов</a:t>
            </a:r>
            <a:r>
              <a:rPr lang="en-US" altLang="en-US"/>
              <a:t>, </a:t>
            </a:r>
            <a:r>
              <a:rPr lang="ru-RU" altLang="en-US"/>
              <a:t>вывода)  каждой группой.</a:t>
            </a:r>
            <a:endParaRPr lang="ru-RU" altLang="en-US"/>
          </a:p>
          <a:p>
            <a:r>
              <a:rPr lang="ru-RU" altLang="en-US"/>
              <a:t>3) Выбор лучшего тезиса  (аргументов</a:t>
            </a:r>
            <a:r>
              <a:rPr lang="en-US" altLang="en-US"/>
              <a:t>,</a:t>
            </a:r>
            <a:r>
              <a:rPr lang="ru-RU" altLang="en-US"/>
              <a:t>вывода).</a:t>
            </a:r>
            <a:endParaRPr lang="ru-RU" altLang="en-US"/>
          </a:p>
          <a:p>
            <a:r>
              <a:rPr lang="ru-RU" altLang="en-US"/>
              <a:t>4)  Оформление</a:t>
            </a:r>
            <a:r>
              <a:rPr lang="en-US" altLang="en-US"/>
              <a:t>,</a:t>
            </a:r>
            <a:r>
              <a:rPr lang="ru-RU" altLang="en-US"/>
              <a:t> вывод на экран.</a:t>
            </a:r>
            <a:endParaRPr lang="ru-RU" altLang="en-US"/>
          </a:p>
          <a:p>
            <a:r>
              <a:rPr lang="ru-RU" altLang="en-US"/>
              <a:t>5) Чтение и редактирование</a:t>
            </a:r>
            <a:r>
              <a:rPr lang="en-US" altLang="en-US"/>
              <a:t>,</a:t>
            </a:r>
            <a:r>
              <a:rPr lang="ru-RU" altLang="en-US"/>
              <a:t> коллективное исправление ошибок.  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000">
                <a:solidFill>
                  <a:schemeClr val="accent2">
                    <a:lumMod val="75000"/>
                  </a:schemeClr>
                </a:solidFill>
              </a:rPr>
              <a:t>Рефлексия</a:t>
            </a:r>
            <a:endParaRPr lang="ru-RU" altLang="en-US" sz="40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/>
              <a:t>1) Беседа по воросам: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- Чему вы сегодня научились?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- Что вы сегодня поняли?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- Понравилось ли работать в группе?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- Кто сегодня был самым активным?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2) Чтение наизусть стихотворения Н. Рубцова «Русский огонёк»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3) Вывод: «За все добро расплатимся добром</a:t>
            </a:r>
            <a:r>
              <a:rPr lang="en-US" altLang="en-US"/>
              <a:t>,</a:t>
            </a:r>
            <a:r>
              <a:rPr lang="ru-RU" altLang="en-US"/>
              <a:t> за всю любовь расплатимся любовью»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465" y="190500"/>
            <a:ext cx="10972800" cy="582613"/>
          </a:xfrm>
        </p:spPr>
        <p:txBody>
          <a:bodyPr/>
          <a:p>
            <a:r>
              <a:rPr lang="ru-RU" altLang="en-US">
                <a:solidFill>
                  <a:schemeClr val="accent2">
                    <a:lumMod val="75000"/>
                  </a:schemeClr>
                </a:solidFill>
              </a:rPr>
              <a:t>Методика построения сочинения - рассуждения</a:t>
            </a:r>
            <a:endParaRPr lang="ru-RU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3600"/>
              <a:t>Нужно решить задачу.</a:t>
            </a:r>
            <a:endParaRPr lang="ru-RU" altLang="en-US"/>
          </a:p>
          <a:p>
            <a:pPr marL="0" indent="0">
              <a:buNone/>
            </a:pPr>
            <a:r>
              <a:rPr lang="ru-RU" altLang="en-US" sz="3600" b="1" u="sng"/>
              <a:t>Дано: </a:t>
            </a:r>
            <a:r>
              <a:rPr lang="ru-RU" altLang="en-US" sz="3600"/>
              <a:t>текст</a:t>
            </a:r>
            <a:r>
              <a:rPr lang="en-US" altLang="en-US" sz="3600"/>
              <a:t>, </a:t>
            </a:r>
            <a:r>
              <a:rPr lang="ru-RU" altLang="en-US" sz="3600"/>
              <a:t>задание 13.3</a:t>
            </a:r>
            <a:endParaRPr lang="ru-RU" altLang="en-US" sz="3600"/>
          </a:p>
          <a:p>
            <a:pPr marL="0" indent="0">
              <a:buNone/>
            </a:pPr>
            <a:r>
              <a:rPr lang="ru-RU" altLang="en-US" sz="3600" b="1" u="sng"/>
              <a:t>Найти: </a:t>
            </a:r>
            <a:r>
              <a:rPr lang="ru-RU" altLang="en-US" sz="3600"/>
              <a:t>Основную мысль текста</a:t>
            </a:r>
            <a:endParaRPr lang="ru-RU" altLang="en-US" sz="3600"/>
          </a:p>
          <a:p>
            <a:pPr marL="0" indent="0">
              <a:buNone/>
            </a:pPr>
            <a:r>
              <a:rPr lang="ru-RU" altLang="en-US" sz="3600" b="1" u="sng"/>
              <a:t>Решение: </a:t>
            </a:r>
            <a:r>
              <a:rPr lang="ru-RU" altLang="en-US" sz="3600"/>
              <a:t>Уравнение 1 - тезис - 2 действия (определение понятия + ответ на вопрос 13.3)</a:t>
            </a:r>
            <a:endParaRPr lang="ru-RU" altLang="en-US" sz="3600"/>
          </a:p>
          <a:p>
            <a:pPr marL="0" indent="0">
              <a:buNone/>
            </a:pPr>
            <a:r>
              <a:rPr lang="ru-RU" altLang="en-US" sz="3600"/>
              <a:t>Уравнение 2 - аргументы - 4 действия (пример 1 + микровывод 1 + пример 2 + микровывод 2)</a:t>
            </a:r>
            <a:endParaRPr lang="ru-RU" altLang="en-US" sz="3600"/>
          </a:p>
          <a:p>
            <a:pPr marL="0" indent="0">
              <a:buNone/>
            </a:pPr>
            <a:r>
              <a:rPr lang="ru-RU" altLang="en-US" sz="3600" b="1" u="sng"/>
              <a:t>Ответ: </a:t>
            </a:r>
            <a:r>
              <a:rPr lang="ru-RU" altLang="en-US" sz="3600"/>
              <a:t>Общий вывод</a:t>
            </a:r>
            <a:endParaRPr lang="ru-RU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35"/>
            <a:ext cx="10972800" cy="574675"/>
          </a:xfrm>
        </p:spPr>
        <p:txBody>
          <a:bodyPr/>
          <a:p>
            <a:r>
              <a:rPr lang="ru-RU" altLang="en-US"/>
              <a:t>Технология развития критического мышления  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/>
          <p:nvPr>
            <p:ph idx="1"/>
            <p:custDataLst>
              <p:tags r:id="rId1"/>
            </p:custDataLst>
          </p:nvPr>
        </p:nvGraphicFramePr>
        <p:xfrm>
          <a:off x="0" y="572770"/>
          <a:ext cx="12192000" cy="594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940"/>
                <a:gridCol w="4053205"/>
                <a:gridCol w="4046855"/>
              </a:tblGrid>
              <a:tr h="1146175">
                <a:tc>
                  <a:txBody>
                    <a:bodyPr/>
                    <a:p>
                      <a:pPr algn="ctr">
                        <a:lnSpc>
                          <a:spcPct val="90000"/>
                        </a:lnSpc>
                        <a:buNone/>
                      </a:pPr>
                      <a:r>
                        <a:rPr lang="ru-RU" altLang="en-US" sz="2800"/>
                        <a:t>Вызов</a:t>
                      </a:r>
                      <a:endParaRPr lang="ru-RU" altLang="en-US" sz="28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90000"/>
                        </a:lnSpc>
                        <a:buNone/>
                      </a:pPr>
                      <a:r>
                        <a:rPr lang="ru-RU" altLang="en-US" sz="2800">
                          <a:sym typeface="+mn-ea"/>
                        </a:rPr>
                        <a:t>Осмысление</a:t>
                      </a:r>
                      <a:endParaRPr lang="ru-RU" altLang="en-US" sz="2800"/>
                    </a:p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endParaRPr lang="ru-RU" altLang="en-US" sz="2800"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90000"/>
                        </a:lnSpc>
                        <a:buNone/>
                      </a:pPr>
                      <a:r>
                        <a:rPr lang="ru-RU" altLang="en-US" sz="2800"/>
                        <a:t>Рефлексия</a:t>
                      </a:r>
                      <a:endParaRPr lang="ru-RU" altLang="en-US" sz="2800"/>
                    </a:p>
                  </a:txBody>
                  <a:tcPr/>
                </a:tc>
              </a:tr>
              <a:tr h="1330325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800"/>
                        <a:t>-Подготовка к восприятию текста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-Формирование личностного итереса к теме</a:t>
                      </a:r>
                      <a:endParaRPr lang="ru-RU" altLang="en-US" sz="180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800"/>
                        <a:t>-Получение нового знания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-Анализ заданного текста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-Работа в группах</a:t>
                      </a:r>
                      <a:endParaRPr lang="ru-RU" altLang="en-US" sz="180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ru-RU" sz="1800"/>
                        <a:t>-</a:t>
                      </a:r>
                      <a:r>
                        <a:rPr lang="ru-RU" altLang="ru-RU" sz="1800"/>
                        <a:t>Самооценка</a:t>
                      </a:r>
                      <a:r>
                        <a:rPr lang="ru-RU" altLang="ru-RU" sz="2400"/>
                        <a:t> </a:t>
                      </a:r>
                      <a:r>
                        <a:rPr lang="ru-RU" altLang="ru-RU" sz="1800"/>
                        <a:t>результатов работы</a:t>
                      </a:r>
                      <a:endParaRPr lang="ru-RU" altLang="ru-RU" sz="180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04515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800"/>
                        <a:t>Опережающие задания: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-Слайд-шоу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</a:t>
                      </a:r>
                      <a:r>
                        <a:rPr lang="en-US" altLang="ru-RU" sz="1800"/>
                        <a:t> </a:t>
                      </a:r>
                      <a:r>
                        <a:rPr lang="ru-RU" altLang="ru-RU" sz="1800"/>
                        <a:t>«Сердечки»</a:t>
                      </a:r>
                      <a:endParaRPr lang="ru-RU" altLang="ru-RU" sz="1800"/>
                    </a:p>
                    <a:p>
                      <a:pPr>
                        <a:buNone/>
                      </a:pPr>
                      <a:r>
                        <a:rPr lang="ru-RU" altLang="ru-RU" sz="1800"/>
                        <a:t>-Дерево предсказааний</a:t>
                      </a:r>
                      <a:endParaRPr lang="ru-RU" altLang="ru-RU" sz="1800"/>
                    </a:p>
                    <a:p>
                      <a:pPr>
                        <a:buNone/>
                      </a:pPr>
                      <a:r>
                        <a:rPr lang="ru-RU" altLang="ru-RU" sz="1800"/>
                        <a:t>-Инсценировка</a:t>
                      </a:r>
                      <a:endParaRPr lang="ru-RU" altLang="ru-RU" sz="1800"/>
                    </a:p>
                    <a:p>
                      <a:pPr>
                        <a:buNone/>
                      </a:pPr>
                      <a:r>
                        <a:rPr lang="ru-RU" altLang="ru-RU" sz="1800"/>
                        <a:t>-Пантомима</a:t>
                      </a:r>
                      <a:endParaRPr lang="ru-RU" altLang="ru-RU" sz="1800"/>
                    </a:p>
                    <a:p>
                      <a:pPr>
                        <a:buNone/>
                      </a:pPr>
                      <a:r>
                        <a:rPr lang="ru-RU" altLang="ru-RU" sz="1800"/>
                        <a:t>-Стихи</a:t>
                      </a:r>
                      <a:endParaRPr lang="ru-RU" altLang="ru-RU" sz="1800"/>
                    </a:p>
                    <a:p>
                      <a:pPr>
                        <a:buNone/>
                      </a:pPr>
                      <a:r>
                        <a:rPr lang="ru-RU" altLang="ru-RU" sz="1800"/>
                        <a:t>-Ролики по теме</a:t>
                      </a:r>
                      <a:endParaRPr lang="ru-RU" altLang="ru-RU" sz="1800"/>
                    </a:p>
                    <a:p>
                      <a:pPr>
                        <a:buNone/>
                      </a:pPr>
                      <a:endParaRPr lang="ru-RU" altLang="ru-RU" sz="180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1800"/>
                        <a:t>-Работа  с заголовком (антитеза)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-Маркировка текста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-Работа со словарем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-Листы-вопросники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-Чтение с остановками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-Кластер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-Составление тезиса</a:t>
                      </a:r>
                      <a:r>
                        <a:rPr lang="en-US" altLang="en-US" sz="1800"/>
                        <a:t>,</a:t>
                      </a:r>
                      <a:r>
                        <a:rPr lang="ru-RU" altLang="en-US" sz="1800"/>
                        <a:t>аргументов вывода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-Демонстраация тезиса</a:t>
                      </a:r>
                      <a:r>
                        <a:rPr lang="en-US" altLang="en-US" sz="1800"/>
                        <a:t>,</a:t>
                      </a:r>
                      <a:r>
                        <a:rPr lang="ru-RU" altLang="en-US" sz="1800"/>
                        <a:t> аргументов</a:t>
                      </a:r>
                      <a:r>
                        <a:rPr lang="en-US" altLang="en-US" sz="1800"/>
                        <a:t>,</a:t>
                      </a:r>
                      <a:r>
                        <a:rPr lang="ru-RU" altLang="en-US" sz="1800"/>
                        <a:t>вывода</a:t>
                      </a:r>
                      <a:endParaRPr lang="ru-RU" altLang="en-US" sz="180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 sz="2400"/>
                        <a:t>-</a:t>
                      </a:r>
                      <a:r>
                        <a:rPr lang="ru-RU" altLang="en-US" sz="1800"/>
                        <a:t>Беседа по вопросам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-Обсуждение результатов работы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-Выражение собственного мнения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-Стихи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-Ролики</a:t>
                      </a:r>
                      <a:endParaRPr lang="ru-RU" altLang="en-US" sz="1800"/>
                    </a:p>
                    <a:p>
                      <a:pPr>
                        <a:buNone/>
                      </a:pPr>
                      <a:r>
                        <a:rPr lang="ru-RU" altLang="en-US" sz="1800"/>
                        <a:t>-Заключительное слово учителя</a:t>
                      </a:r>
                      <a:endParaRPr lang="ru-RU" altLang="en-US" sz="180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4400">
                <a:solidFill>
                  <a:schemeClr val="accent1"/>
                </a:solidFill>
              </a:rPr>
              <a:t>Маркировка текста:</a:t>
            </a:r>
            <a:endParaRPr lang="ru-RU" altLang="en-US" sz="4400">
              <a:solidFill>
                <a:schemeClr val="accent1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4000"/>
              <a:t>+ понравилось</a:t>
            </a:r>
            <a:endParaRPr lang="ru-RU" altLang="en-US" sz="4000"/>
          </a:p>
          <a:p>
            <a:r>
              <a:rPr lang="ru-RU" altLang="en-US" sz="4000"/>
              <a:t>- не понравилось</a:t>
            </a:r>
            <a:endParaRPr lang="ru-RU" altLang="en-US" sz="4000"/>
          </a:p>
          <a:p>
            <a:r>
              <a:rPr lang="ru-RU" altLang="en-US" sz="4000"/>
              <a:t>(оценка поведения героев)</a:t>
            </a:r>
            <a:endParaRPr lang="ru-RU" altLang="en-US" sz="4000"/>
          </a:p>
          <a:p>
            <a:r>
              <a:rPr lang="ru-RU" altLang="en-US" sz="4000"/>
              <a:t>КС - ключевые слова</a:t>
            </a:r>
            <a:r>
              <a:rPr lang="en-US" altLang="en-US" sz="4000"/>
              <a:t>,</a:t>
            </a:r>
            <a:r>
              <a:rPr lang="ru-RU" altLang="en-US" sz="4000"/>
              <a:t> оценочные слова</a:t>
            </a:r>
            <a:endParaRPr lang="ru-RU" altLang="en-US" sz="4000"/>
          </a:p>
          <a:p>
            <a:r>
              <a:rPr lang="ru-RU" altLang="en-US" sz="4000"/>
              <a:t>А - афоризмы</a:t>
            </a:r>
            <a:r>
              <a:rPr lang="en-US" altLang="en-US" sz="4000"/>
              <a:t>,</a:t>
            </a:r>
            <a:r>
              <a:rPr lang="ru-RU" altLang="en-US" sz="4000"/>
              <a:t> пословицы</a:t>
            </a:r>
            <a:endParaRPr lang="ru-RU" altLang="en-US" sz="4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5400">
                <a:solidFill>
                  <a:srgbClr val="0070C0"/>
                </a:solidFill>
              </a:rPr>
              <a:t>Тезис</a:t>
            </a:r>
            <a:r>
              <a:rPr lang="ru-RU" altLang="en-US">
                <a:solidFill>
                  <a:srgbClr val="0070C0"/>
                </a:solidFill>
              </a:rPr>
              <a:t> - </a:t>
            </a:r>
            <a:r>
              <a:rPr lang="ru-RU" altLang="en-US" sz="4400">
                <a:solidFill>
                  <a:srgbClr val="0070C0"/>
                </a:solidFill>
              </a:rPr>
              <a:t>ответы на вопросы:</a:t>
            </a:r>
            <a:endParaRPr lang="ru-RU" altLang="en-US" sz="4400">
              <a:solidFill>
                <a:srgbClr val="0070C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350010"/>
            <a:ext cx="10972800" cy="5408930"/>
          </a:xfrm>
        </p:spPr>
        <p:txBody>
          <a:bodyPr/>
          <a:p>
            <a:pPr marL="0" indent="0">
              <a:buNone/>
            </a:pPr>
            <a:r>
              <a:rPr lang="ru-RU" altLang="en-US" sz="4000">
                <a:solidFill>
                  <a:srgbClr val="0070C0"/>
                </a:solidFill>
              </a:rPr>
              <a:t>1. Как вы понимаете значения слова </a:t>
            </a:r>
            <a:r>
              <a:rPr lang="ru-RU" altLang="en-US" sz="4000" u="sng">
                <a:solidFill>
                  <a:srgbClr val="0070C0"/>
                </a:solidFill>
              </a:rPr>
              <a:t>«УВАЖЕНИЕ»?</a:t>
            </a:r>
            <a:endParaRPr lang="ru-RU" altLang="en-US" sz="4000" u="sng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altLang="en-US" sz="4000">
                <a:solidFill>
                  <a:srgbClr val="0070C0"/>
                </a:solidFill>
              </a:rPr>
              <a:t>2. В чём проявляется уважение</a:t>
            </a:r>
            <a:r>
              <a:rPr lang="ru-RU" altLang="en-US" sz="4000" u="sng">
                <a:solidFill>
                  <a:srgbClr val="0070C0"/>
                </a:solidFill>
              </a:rPr>
              <a:t> к</a:t>
            </a:r>
            <a:r>
              <a:rPr lang="ru-RU" altLang="en-US" sz="4000" u="sng">
                <a:solidFill>
                  <a:srgbClr val="0070C0"/>
                </a:solidFill>
                <a:sym typeface="+mn-ea"/>
              </a:rPr>
              <a:t> п</a:t>
            </a:r>
            <a:r>
              <a:rPr lang="ru-RU" altLang="en-US" sz="4000" u="sng">
                <a:solidFill>
                  <a:srgbClr val="0070C0"/>
                </a:solidFill>
              </a:rPr>
              <a:t>ожилым людям?</a:t>
            </a:r>
            <a:endParaRPr lang="ru-RU" altLang="en-US" sz="4000" u="sng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altLang="en-US" sz="2400">
                <a:solidFill>
                  <a:schemeClr val="tx1"/>
                </a:solidFill>
              </a:rPr>
              <a:t>При ответе на 1- ый вопрос используем:</a:t>
            </a:r>
            <a:endParaRPr lang="ru-RU" altLang="en-US" sz="24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ru-RU" sz="2400">
                <a:solidFill>
                  <a:schemeClr val="tx1"/>
                </a:solidFill>
              </a:rPr>
              <a:t>- </a:t>
            </a:r>
            <a:r>
              <a:rPr lang="ru-RU" altLang="en-US" sz="2400">
                <a:solidFill>
                  <a:schemeClr val="tx1"/>
                </a:solidFill>
              </a:rPr>
              <a:t>Синонимы  </a:t>
            </a:r>
            <a:r>
              <a:rPr lang="en-US" altLang="ru-RU" sz="2400">
                <a:solidFill>
                  <a:schemeClr val="tx1"/>
                </a:solidFill>
              </a:rPr>
              <a:t>(</a:t>
            </a:r>
            <a:r>
              <a:rPr lang="ru-RU" altLang="en-US" sz="2400">
                <a:solidFill>
                  <a:schemeClr val="tx1"/>
                </a:solidFill>
              </a:rPr>
              <a:t>почтение</a:t>
            </a:r>
            <a:r>
              <a:rPr lang="en-US" altLang="en-US" sz="2400">
                <a:solidFill>
                  <a:schemeClr val="tx1"/>
                </a:solidFill>
              </a:rPr>
              <a:t>,</a:t>
            </a:r>
            <a:r>
              <a:rPr lang="ru-RU" altLang="en-US" sz="2400">
                <a:solidFill>
                  <a:schemeClr val="tx1"/>
                </a:solidFill>
              </a:rPr>
              <a:t>внимание</a:t>
            </a:r>
            <a:r>
              <a:rPr lang="en-US" altLang="ru-RU" sz="2400">
                <a:solidFill>
                  <a:schemeClr val="tx1"/>
                </a:solidFill>
              </a:rPr>
              <a:t>)</a:t>
            </a:r>
            <a:endParaRPr lang="en-US" altLang="ru-RU" sz="24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altLang="en-US" sz="2400">
                <a:solidFill>
                  <a:schemeClr val="tx1"/>
                </a:solidFill>
              </a:rPr>
              <a:t>- Через слово</a:t>
            </a:r>
            <a:r>
              <a:rPr lang="ru-RU" altLang="en-US" sz="2400" u="sng">
                <a:solidFill>
                  <a:schemeClr val="tx1"/>
                </a:solidFill>
              </a:rPr>
              <a:t> ОТНОШЕНИЕ </a:t>
            </a:r>
            <a:r>
              <a:rPr lang="ru-RU" altLang="en-US" sz="2400">
                <a:solidFill>
                  <a:schemeClr val="tx1"/>
                </a:solidFill>
              </a:rPr>
              <a:t>                                     </a:t>
            </a:r>
            <a:endParaRPr lang="ru-RU" altLang="en-US" sz="24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altLang="en-US" sz="2400">
                <a:solidFill>
                  <a:schemeClr val="tx1"/>
                </a:solidFill>
              </a:rPr>
              <a:t>- через слово </a:t>
            </a:r>
            <a:r>
              <a:rPr lang="ru-RU" altLang="en-US" sz="2400" u="sng">
                <a:solidFill>
                  <a:schemeClr val="tx1"/>
                </a:solidFill>
              </a:rPr>
              <a:t>ЧУВСТВО</a:t>
            </a:r>
            <a:endParaRPr lang="ru-RU" altLang="en-US" sz="2400" u="sng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altLang="en-US" sz="2400">
                <a:solidFill>
                  <a:schemeClr val="tx1"/>
                </a:solidFill>
              </a:rPr>
              <a:t>При ответе на 2 - ой вопрос обращаем внимание на вопросительное слово </a:t>
            </a:r>
            <a:r>
              <a:rPr lang="ru-RU" altLang="en-US" sz="2400" u="sng">
                <a:solidFill>
                  <a:schemeClr val="tx1"/>
                </a:solidFill>
              </a:rPr>
              <a:t>В ЧЁМ </a:t>
            </a:r>
            <a:r>
              <a:rPr lang="ru-RU" altLang="en-US" sz="2400">
                <a:solidFill>
                  <a:schemeClr val="tx1"/>
                </a:solidFill>
              </a:rPr>
              <a:t>(в...</a:t>
            </a:r>
            <a:r>
              <a:rPr lang="en-US" altLang="en-US" sz="2400">
                <a:solidFill>
                  <a:schemeClr val="tx1"/>
                </a:solidFill>
              </a:rPr>
              <a:t>,</a:t>
            </a:r>
            <a:r>
              <a:rPr lang="ru-RU" altLang="en-US" sz="2400">
                <a:solidFill>
                  <a:schemeClr val="tx1"/>
                </a:solidFill>
              </a:rPr>
              <a:t> в...</a:t>
            </a:r>
            <a:r>
              <a:rPr lang="en-US" altLang="en-US" sz="2400">
                <a:solidFill>
                  <a:schemeClr val="tx1"/>
                </a:solidFill>
              </a:rPr>
              <a:t>,</a:t>
            </a:r>
            <a:r>
              <a:rPr lang="ru-RU" altLang="en-US" sz="2400">
                <a:solidFill>
                  <a:schemeClr val="tx1"/>
                </a:solidFill>
              </a:rPr>
              <a:t> в ...)</a:t>
            </a:r>
            <a:r>
              <a:rPr lang="en-US" altLang="en-US" sz="2400">
                <a:solidFill>
                  <a:schemeClr val="tx1"/>
                </a:solidFill>
              </a:rPr>
              <a:t>,</a:t>
            </a:r>
            <a:r>
              <a:rPr lang="ru-RU" altLang="en-US" sz="2400">
                <a:solidFill>
                  <a:schemeClr val="tx1"/>
                </a:solidFill>
              </a:rPr>
              <a:t> на </a:t>
            </a:r>
            <a:r>
              <a:rPr lang="ru-RU" altLang="en-US" sz="2400" u="sng">
                <a:solidFill>
                  <a:schemeClr val="tx1"/>
                </a:solidFill>
              </a:rPr>
              <a:t>КЛЮЧЕВЫЕ СЛОВА</a:t>
            </a:r>
            <a:r>
              <a:rPr lang="ru-RU" altLang="en-US" sz="2400">
                <a:solidFill>
                  <a:schemeClr val="tx1"/>
                </a:solidFill>
              </a:rPr>
              <a:t> (уважение</a:t>
            </a:r>
            <a:r>
              <a:rPr lang="en-US" altLang="en-US" sz="2400">
                <a:solidFill>
                  <a:schemeClr val="tx1"/>
                </a:solidFill>
              </a:rPr>
              <a:t>,</a:t>
            </a:r>
            <a:r>
              <a:rPr lang="ru-RU" altLang="en-US" sz="2400">
                <a:solidFill>
                  <a:schemeClr val="tx1"/>
                </a:solidFill>
              </a:rPr>
              <a:t> пожилые люди)</a:t>
            </a:r>
            <a:endParaRPr lang="ru-RU" altLang="en-US" sz="240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altLang="en-US" sz="2400">
              <a:solidFill>
                <a:srgbClr val="FFFF00"/>
              </a:solidFill>
            </a:endParaRPr>
          </a:p>
          <a:p>
            <a:endParaRPr lang="ru-RU" alt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solidFill>
                  <a:schemeClr val="accent2">
                    <a:lumMod val="75000"/>
                  </a:schemeClr>
                </a:solidFill>
              </a:rPr>
              <a:t>Бабка</a:t>
            </a:r>
            <a:endParaRPr lang="ru-RU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773430"/>
            <a:ext cx="10972800" cy="5784850"/>
          </a:xfrm>
        </p:spPr>
        <p:txBody>
          <a:bodyPr/>
          <a:p>
            <a:pPr marL="0" indent="0">
              <a:buNone/>
            </a:pPr>
            <a:r>
              <a:rPr lang="ru-RU" altLang="en-US" sz="2800"/>
              <a:t>...с мягким певучим голосом(1)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800"/>
              <a:t>...спала на сундуке...(6)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800"/>
              <a:t>...ворочалась с боку на бок</a:t>
            </a:r>
            <a:r>
              <a:rPr lang="en-US" altLang="ru-RU" sz="2800"/>
              <a:t>,</a:t>
            </a:r>
            <a:r>
              <a:rPr lang="ru-RU" altLang="ru-RU" sz="2800"/>
              <a:t> утром вставала раньше всех(7)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- Попейте чайку горяченького...(8)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... внучек Борюшка (10)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... торопилась на помощь (17)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... я их почистила и поставила (17)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...совала в карман яблоко или конфету</a:t>
            </a:r>
            <a:r>
              <a:rPr lang="en-US" altLang="ru-RU" sz="2800"/>
              <a:t>, </a:t>
            </a:r>
            <a:r>
              <a:rPr lang="ru-RU" altLang="ru-RU" sz="2800"/>
              <a:t>чистый носовой платок (21)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...чистила</a:t>
            </a:r>
            <a:r>
              <a:rPr lang="en-US" altLang="ru-RU" sz="2800"/>
              <a:t>,</a:t>
            </a:r>
            <a:r>
              <a:rPr lang="ru-RU" altLang="ru-RU" sz="2800"/>
              <a:t> мыла</a:t>
            </a:r>
            <a:r>
              <a:rPr lang="en-US" altLang="ru-RU" sz="2800"/>
              <a:t>,</a:t>
            </a:r>
            <a:r>
              <a:rPr lang="ru-RU" altLang="ru-RU" sz="2800"/>
              <a:t> варила (28)</a:t>
            </a:r>
            <a:endParaRPr lang="ru-RU" altLang="ru-RU" sz="2800"/>
          </a:p>
          <a:p>
            <a:pPr marL="0" indent="0">
              <a:buNone/>
            </a:pPr>
            <a:r>
              <a:rPr lang="ru-RU" altLang="ru-RU" sz="2800"/>
              <a:t>... слушала его любовно</a:t>
            </a:r>
            <a:r>
              <a:rPr lang="en-US" altLang="ru-RU" sz="2800"/>
              <a:t>,</a:t>
            </a:r>
            <a:r>
              <a:rPr lang="ru-RU" altLang="ru-RU" sz="2800"/>
              <a:t> с большим вниманием (36)</a:t>
            </a:r>
            <a:endParaRPr lang="ru-RU" altLang="ru-RU" sz="2800"/>
          </a:p>
          <a:p>
            <a:pPr marL="0" indent="0">
              <a:buNone/>
            </a:pPr>
            <a:endParaRPr lang="ru-RU" altLang="ru-RU" sz="2400"/>
          </a:p>
          <a:p>
            <a:pPr marL="0" indent="0">
              <a:buNone/>
            </a:pPr>
            <a:endParaRPr lang="ru-RU" altLang="ru-RU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solidFill>
                  <a:schemeClr val="accent2">
                    <a:lumMod val="75000"/>
                  </a:schemeClr>
                </a:solidFill>
              </a:rPr>
              <a:t>Пословицы в речи бабки</a:t>
            </a:r>
            <a:endParaRPr lang="ru-RU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945515"/>
            <a:ext cx="10972800" cy="5182235"/>
          </a:xfrm>
        </p:spPr>
        <p:txBody>
          <a:bodyPr/>
          <a:p>
            <a:r>
              <a:rPr lang="ru-RU" altLang="en-US"/>
              <a:t>1) Тёмный человек глух и нем. (13)</a:t>
            </a:r>
            <a:endParaRPr lang="ru-RU" altLang="en-US"/>
          </a:p>
          <a:p>
            <a:r>
              <a:rPr lang="ru-RU" altLang="en-US"/>
              <a:t>2) Всё хорошо</a:t>
            </a:r>
            <a:r>
              <a:rPr lang="en-US" altLang="en-US"/>
              <a:t>,</a:t>
            </a:r>
            <a:r>
              <a:rPr lang="ru-RU" altLang="en-US"/>
              <a:t> Борюшка: и плохое</a:t>
            </a:r>
            <a:r>
              <a:rPr lang="en-US" altLang="en-US"/>
              <a:t>,</a:t>
            </a:r>
            <a:r>
              <a:rPr lang="ru-RU" altLang="en-US"/>
              <a:t> и хорошее хорошо. (36)</a:t>
            </a:r>
            <a:endParaRPr lang="ru-RU" altLang="en-US"/>
          </a:p>
          <a:p>
            <a:r>
              <a:rPr lang="ru-RU" altLang="en-US"/>
              <a:t>3) Обидеть - что ударить</a:t>
            </a:r>
            <a:r>
              <a:rPr lang="en-US" altLang="en-US"/>
              <a:t>,</a:t>
            </a:r>
            <a:r>
              <a:rPr lang="ru-RU" altLang="en-US"/>
              <a:t> приласкать - надо слова искать. (46)</a:t>
            </a:r>
            <a:endParaRPr lang="ru-RU" altLang="en-US"/>
          </a:p>
          <a:p>
            <a:r>
              <a:rPr lang="ru-RU" altLang="en-US"/>
              <a:t>4) Непросто</a:t>
            </a:r>
            <a:r>
              <a:rPr lang="en-US" altLang="en-US"/>
              <a:t>,</a:t>
            </a:r>
            <a:r>
              <a:rPr lang="ru-RU" altLang="en-US"/>
              <a:t> непросто жить на свете. (31)</a:t>
            </a:r>
            <a:endParaRPr lang="ru-RU" altLang="en-US"/>
          </a:p>
          <a:p>
            <a:pPr marL="0" indent="0">
              <a:buNone/>
            </a:pPr>
            <a:r>
              <a:rPr lang="ru-RU" altLang="en-US"/>
              <a:t> 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Замещающее содержимое 3"/>
          <p:cNvGraphicFramePr/>
          <p:nvPr>
            <p:ph idx="1"/>
            <p:custDataLst>
              <p:tags r:id="rId1"/>
            </p:custDataLst>
          </p:nvPr>
        </p:nvGraphicFramePr>
        <p:xfrm>
          <a:off x="-1905" y="-71120"/>
          <a:ext cx="12193905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635"/>
                <a:gridCol w="4064635"/>
                <a:gridCol w="4064635"/>
              </a:tblGrid>
              <a:tr h="15113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 sz="3200"/>
                        <a:t>Отец и мать</a:t>
                      </a:r>
                      <a:endParaRPr lang="ru-RU" altLang="en-US" sz="32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 sz="3200"/>
                        <a:t>Борька</a:t>
                      </a:r>
                      <a:endParaRPr lang="ru-RU" altLang="en-US" sz="32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ru-RU" altLang="en-US" sz="3200"/>
                        <a:t>Товарищ Борьки</a:t>
                      </a:r>
                      <a:endParaRPr lang="ru-RU" altLang="en-US" sz="3200"/>
                    </a:p>
                  </a:txBody>
                  <a:tcPr/>
                </a:tc>
              </a:tr>
              <a:tr h="2959735"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..ворчал(2,15)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....смотрели на бабку как  на совершенно</a:t>
                      </a:r>
                      <a:r>
                        <a:rPr lang="ru-RU" altLang="en-US" b="1" u="sng"/>
                        <a:t> ЛИШНЕГО</a:t>
                      </a:r>
                      <a:r>
                        <a:rPr lang="ru-RU" altLang="en-US"/>
                        <a:t> человека (5)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...хлопал дверью(19)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...возражала </a:t>
                      </a:r>
                      <a:r>
                        <a:rPr lang="ru-RU" altLang="en-US" b="1" u="sng"/>
                        <a:t>РОБКО</a:t>
                      </a:r>
                      <a:r>
                        <a:rPr lang="ru-RU" altLang="en-US"/>
                        <a:t>(3)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 Всю квартиру собой заполонила!(2)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..</a:t>
                      </a:r>
                      <a:r>
                        <a:rPr lang="ru-RU" altLang="en-US" b="0"/>
                        <a:t>.</a:t>
                      </a:r>
                      <a:r>
                        <a:rPr lang="ru-RU" altLang="en-US" b="1" u="sng"/>
                        <a:t>СЫПАЛИСЬ</a:t>
                      </a:r>
                      <a:r>
                        <a:rPr lang="ru-RU" altLang="en-US"/>
                        <a:t> на бабку наставления(матери) (26)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- Да ну тебя!(22)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 Раньше не могла дать!(23)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...сбрасывал на руки бабке пальто и шапку,швырял на стол сумку с книгами и кричал: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 Бабка, поесть! (32)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 Идём, идём! Можешь с ней не здороваться! Она у нас старая </a:t>
                      </a:r>
                      <a:r>
                        <a:rPr lang="ru-RU" altLang="en-US" b="1" u="sng"/>
                        <a:t>СТАРУШЕНЦИЯ</a:t>
                      </a:r>
                      <a:r>
                        <a:rPr lang="ru-RU" altLang="en-US"/>
                        <a:t>.(44,45)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- А с нашей бабушкой всегдаа здороваются. И свои , и чужие. Она у нас </a:t>
                      </a:r>
                      <a:r>
                        <a:rPr lang="ru-RU" altLang="en-US" b="1" u="sng"/>
                        <a:t>главная</a:t>
                      </a:r>
                      <a:r>
                        <a:rPr lang="ru-RU" altLang="en-US"/>
                        <a:t>. (47 - 49)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-Ну, старенькая... всех вырастила. Её нельзя обижать. А что же ты со своей-то так?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(51 - 53)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Товарищ покачал головой: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 Чудно! А как </a:t>
                      </a:r>
                      <a:r>
                        <a:rPr lang="ru-RU" altLang="en-US" b="1" u="sng"/>
                        <a:t>стыдно-то</a:t>
                      </a:r>
                      <a:r>
                        <a:rPr lang="ru-RU" altLang="en-US"/>
                        <a:t> как перед всеми, жуть! (54 - 55)</a:t>
                      </a:r>
                      <a:endParaRPr lang="ru-RU" altLang="en-US"/>
                    </a:p>
                  </a:txBody>
                  <a:tcPr/>
                </a:tc>
              </a:tr>
              <a:tr h="2386965"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ru-RU" altLang="en-US"/>
                        <a:t>В эти часы как-то </a:t>
                      </a:r>
                      <a:r>
                        <a:rPr lang="ru-RU" altLang="en-US" b="1" u="sng"/>
                        <a:t>НЕВОЛЬНО </a:t>
                      </a:r>
                      <a:r>
                        <a:rPr lang="ru-RU" altLang="en-US"/>
                        <a:t>Борька чувствовал бабку своим, близким человеком. Он охотно рассказывал ей об уроках.(34-35)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...</a:t>
                      </a:r>
                      <a:r>
                        <a:rPr lang="ru-RU" altLang="en-US" b="1" u="sng"/>
                        <a:t>ПОКРАСНЕЛ</a:t>
                      </a:r>
                      <a:r>
                        <a:rPr lang="ru-RU" altLang="en-US"/>
                        <a:t> Борька (56)</a:t>
                      </a:r>
                      <a:endParaRPr lang="ru-RU" altLang="en-US"/>
                    </a:p>
                    <a:p>
                      <a:pPr>
                        <a:buNone/>
                      </a:pPr>
                      <a:r>
                        <a:rPr lang="ru-RU" altLang="en-US"/>
                        <a:t>- Вот, попрощайся с моей </a:t>
                      </a:r>
                      <a:r>
                        <a:rPr lang="ru-RU" altLang="en-US" b="1" u="sng"/>
                        <a:t>БАБУШКОЙ</a:t>
                      </a:r>
                      <a:r>
                        <a:rPr lang="ru-RU" altLang="en-US"/>
                        <a:t>. (61)</a:t>
                      </a:r>
                      <a:endParaRPr lang="ru-RU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" y="190500"/>
            <a:ext cx="12191365" cy="582930"/>
          </a:xfrm>
        </p:spPr>
        <p:txBody>
          <a:bodyPr/>
          <a:p>
            <a:pPr algn="ctr"/>
            <a:r>
              <a:rPr lang="ru-RU" altLang="en-US" sz="4800">
                <a:solidFill>
                  <a:schemeClr val="accent2">
                    <a:lumMod val="75000"/>
                  </a:schemeClr>
                </a:solidFill>
              </a:rPr>
              <a:t>Формулирование аргументов</a:t>
            </a:r>
            <a:endParaRPr lang="ru-RU" altLang="en-US" sz="48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514350" indent="-514350">
              <a:buFont typeface="+mj-lt"/>
              <a:buAutoNum type="arabicParenR"/>
            </a:pPr>
            <a:r>
              <a:rPr lang="ru-RU" altLang="en-US"/>
              <a:t>Найдите в тексте и отметьте слова</a:t>
            </a:r>
            <a:r>
              <a:rPr lang="en-US" altLang="en-US"/>
              <a:t>,</a:t>
            </a:r>
            <a:r>
              <a:rPr lang="ru-RU" altLang="en-US"/>
              <a:t> словосочетания и</a:t>
            </a:r>
            <a:endParaRPr lang="ru-RU" altLang="en-US"/>
          </a:p>
          <a:p>
            <a:pPr marL="0" indent="0">
              <a:buFont typeface="+mj-lt"/>
              <a:buNone/>
            </a:pPr>
            <a:r>
              <a:rPr lang="ru-RU" altLang="en-US"/>
              <a:t>предложения об отношений Борьки</a:t>
            </a:r>
            <a:r>
              <a:rPr lang="en-US" altLang="ru-RU"/>
              <a:t>,</a:t>
            </a:r>
            <a:r>
              <a:rPr lang="ru-RU" altLang="ru-RU"/>
              <a:t> отца и матери</a:t>
            </a:r>
            <a:r>
              <a:rPr lang="en-US" altLang="ru-RU"/>
              <a:t>,</a:t>
            </a:r>
            <a:r>
              <a:rPr lang="ru-RU" altLang="ru-RU"/>
              <a:t> а также товарища Борьки к бабке.</a:t>
            </a:r>
            <a:endParaRPr lang="ru-RU" altLang="ru-RU"/>
          </a:p>
          <a:p>
            <a:pPr marL="0" indent="0">
              <a:buFont typeface="+mj-lt"/>
              <a:buNone/>
            </a:pPr>
            <a:r>
              <a:rPr lang="ru-RU" altLang="ru-RU"/>
              <a:t>2) Дайте оценку поведения героев текста.</a:t>
            </a:r>
            <a:endParaRPr lang="ru-RU" altLang="ru-RU"/>
          </a:p>
          <a:p>
            <a:pPr marL="0" indent="0">
              <a:buFont typeface="+mj-lt"/>
              <a:buNone/>
            </a:pPr>
            <a:r>
              <a:rPr lang="ru-RU" altLang="ru-RU"/>
              <a:t>3) Сформулируйте аргумент.</a:t>
            </a:r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solidFill>
                  <a:schemeClr val="accent2">
                    <a:lumMod val="75000"/>
                  </a:schemeClr>
                </a:solidFill>
              </a:rPr>
              <a:t>Вывод</a:t>
            </a:r>
            <a:endParaRPr lang="ru-RU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2400"/>
              <a:t>- вывод должен отвечать на вопрос: </a:t>
            </a:r>
            <a:r>
              <a:rPr lang="ru-RU" altLang="en-US" sz="2400" b="1" u="sng"/>
              <a:t>«Что следует из вышесказанного?»</a:t>
            </a:r>
            <a:endParaRPr lang="ru-RU" altLang="en-US" sz="2400" b="1" u="sng"/>
          </a:p>
          <a:p>
            <a:r>
              <a:rPr lang="ru-RU" altLang="en-US" sz="2400"/>
              <a:t>- в выводе можно ответить на вопросы:</a:t>
            </a:r>
            <a:endParaRPr lang="ru-RU" altLang="en-US" sz="2400"/>
          </a:p>
          <a:p>
            <a:r>
              <a:rPr lang="ru-RU" altLang="en-US" sz="2400"/>
              <a:t>- Почему уважение к пожилым людям должно стать нормой жизни?</a:t>
            </a:r>
            <a:endParaRPr lang="ru-RU" altLang="en-US" sz="2400"/>
          </a:p>
          <a:p>
            <a:r>
              <a:rPr lang="ru-RU" altLang="en-US" sz="2400"/>
              <a:t>- Нужно ли уважение сегодня?</a:t>
            </a:r>
            <a:endParaRPr lang="ru-RU" altLang="en-US" sz="2400"/>
          </a:p>
          <a:p>
            <a:r>
              <a:rPr lang="ru-RU" altLang="en-US" sz="2400"/>
              <a:t>- Что случится</a:t>
            </a:r>
            <a:r>
              <a:rPr lang="en-US" altLang="en-US" sz="2400"/>
              <a:t>,</a:t>
            </a:r>
            <a:r>
              <a:rPr lang="ru-RU" altLang="en-US" sz="2400"/>
              <a:t> если уважение исчезнет из нашей жизни?</a:t>
            </a:r>
            <a:endParaRPr lang="ru-RU" altLang="en-US" sz="2400"/>
          </a:p>
          <a:p>
            <a:r>
              <a:rPr lang="ru-RU" altLang="en-US" sz="2400"/>
              <a:t>- Выразить своё отношение к основной мысли рассказа В.А. Осеевой (я считаю</a:t>
            </a:r>
            <a:r>
              <a:rPr lang="en-US" altLang="en-US" sz="2400"/>
              <a:t>,</a:t>
            </a:r>
            <a:r>
              <a:rPr lang="ru-RU" altLang="en-US" sz="2400"/>
              <a:t> что....)</a:t>
            </a:r>
            <a:endParaRPr lang="ru-RU" altLang="en-US" sz="2400"/>
          </a:p>
          <a:p>
            <a:r>
              <a:rPr lang="ru-RU" altLang="en-US" sz="2400"/>
              <a:t>- Можно рассказать случай из жизненного опыта или о том</a:t>
            </a:r>
            <a:r>
              <a:rPr lang="en-US" altLang="en-US" sz="2400"/>
              <a:t>,</a:t>
            </a:r>
            <a:r>
              <a:rPr lang="ru-RU" altLang="en-US" sz="2400"/>
              <a:t> как вы относитесь к своей бабушке.</a:t>
            </a:r>
            <a:endParaRPr lang="ru-RU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tags/tag1.xml><?xml version="1.0" encoding="utf-8"?>
<p:tagLst xmlns:p="http://schemas.openxmlformats.org/presentationml/2006/main">
  <p:tag name="TABLE_ENDDRAG_ORIGIN_RECT" val="959*494"/>
  <p:tag name="TABLE_ENDDRAG_RECT" val="0*45*960*494"/>
</p:tagLst>
</file>

<file path=ppt/tags/tag2.xml><?xml version="1.0" encoding="utf-8"?>
<p:tagLst xmlns:p="http://schemas.openxmlformats.org/presentationml/2006/main">
  <p:tag name="TABLE_ENDDRAG_ORIGIN_RECT" val="912*540"/>
  <p:tag name="TABLE_ENDDRAG_RECT" val="48*0*912*540"/>
</p:tagLst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4354</Words>
  <Application>WPS Presentation</Application>
  <PresentationFormat>宽屏</PresentationFormat>
  <Paragraphs>166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Arial</vt:lpstr>
      <vt:lpstr>SimSun</vt:lpstr>
      <vt:lpstr>Wingdings</vt:lpstr>
      <vt:lpstr>Microsoft YaHei</vt:lpstr>
      <vt:lpstr>Arial Unicode MS</vt:lpstr>
      <vt:lpstr>Blue Waves</vt:lpstr>
      <vt:lpstr>Консультация-практикум</vt:lpstr>
      <vt:lpstr>Технология развития критического мышления  </vt:lpstr>
      <vt:lpstr>Маркировка текста:</vt:lpstr>
      <vt:lpstr>Тезис - ответы на вопросы:</vt:lpstr>
      <vt:lpstr>Бабка</vt:lpstr>
      <vt:lpstr>Пословицы в речи бабки</vt:lpstr>
      <vt:lpstr>PowerPoint 演示文稿</vt:lpstr>
      <vt:lpstr>Формулирование аргументов</vt:lpstr>
      <vt:lpstr>Вывод</vt:lpstr>
      <vt:lpstr>Предъявление тезиса и аргументов, вывода</vt:lpstr>
      <vt:lpstr>Рефлексия</vt:lpstr>
      <vt:lpstr>Методика построения сочинения - рассуждения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5</cp:revision>
  <dcterms:created xsi:type="dcterms:W3CDTF">2024-11-10T13:57:00Z</dcterms:created>
  <dcterms:modified xsi:type="dcterms:W3CDTF">2025-01-11T08:00:10Z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1049-12.2.0.19307</vt:lpwstr>
  </property>
  <property fmtid="{D5CDD505-2E9C-101B-9397-08002B2CF9AE}" pid="3" name="ICV">
    <vt:lpwstr>F1E45FEC20764EE5BFBD92F86873DD1F_13</vt:lpwstr>
  </property>
</Properties>
</file>