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90" r:id="rId3"/>
    <p:sldId id="296" r:id="rId4"/>
    <p:sldId id="320" r:id="rId5"/>
    <p:sldId id="274" r:id="rId6"/>
    <p:sldId id="294" r:id="rId7"/>
    <p:sldId id="297" r:id="rId8"/>
    <p:sldId id="299" r:id="rId9"/>
    <p:sldId id="295" r:id="rId10"/>
    <p:sldId id="313" r:id="rId11"/>
    <p:sldId id="272" r:id="rId12"/>
    <p:sldId id="287" r:id="rId13"/>
    <p:sldId id="301" r:id="rId14"/>
    <p:sldId id="260" r:id="rId15"/>
    <p:sldId id="298" r:id="rId16"/>
    <p:sldId id="279" r:id="rId17"/>
    <p:sldId id="285" r:id="rId18"/>
    <p:sldId id="319" r:id="rId19"/>
    <p:sldId id="318" r:id="rId20"/>
    <p:sldId id="304" r:id="rId21"/>
    <p:sldId id="314" r:id="rId22"/>
    <p:sldId id="308" r:id="rId23"/>
    <p:sldId id="305" r:id="rId24"/>
    <p:sldId id="270" r:id="rId25"/>
    <p:sldId id="315" r:id="rId26"/>
    <p:sldId id="307" r:id="rId27"/>
    <p:sldId id="306" r:id="rId28"/>
    <p:sldId id="317" r:id="rId29"/>
    <p:sldId id="275" r:id="rId30"/>
    <p:sldId id="283" r:id="rId3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3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1BE59-B325-49F2-AB75-1186D7864FCB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01710-42B2-4CF6-845E-AD39C941D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BDE04-8426-4690-AE93-BB6D7B7EE220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07626-0778-4C5D-8C7E-A0B89DAB0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6F527-0150-444C-8420-09BCCE620FAE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CAD0B-A152-4531-AB2D-97C2A30B4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0B381-A93C-4713-BD15-7338B5957C5D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B551E-21F4-4231-BC63-1A818070E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7C52B-EFA3-402D-9E96-94685DB15970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C0FEF-DFE5-45AC-AAAC-67BBF9ADF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D2BC-4B0A-4BF5-86AD-1B9209416430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7BDD0-E6F4-479F-A238-3E70DCAC5A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621A1-78B0-4DB2-A2C9-46309E52E07B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0BE5-F226-46A9-B110-C356485D2E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42C32-E958-4CA6-B18B-B43BD58EAD94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C7A91-5069-47D1-A213-E3AFB1A23E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72A0B-3EF4-4260-973C-234922AFE670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561A0-DE8F-467A-91B2-BC07EC3ACF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94A09-5F57-4949-9E91-FA7C7C510C1A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3AFC3-984C-4E51-8B55-6574930C9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10B53-B331-4F3E-8F7C-62D9A523313E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4B385-DBED-48C8-9EF1-431D680452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2E8EDF-B203-4544-98F1-7217B35D3B41}" type="datetimeFigureOut">
              <a:rPr lang="ru-RU"/>
              <a:pPr>
                <a:defRPr/>
              </a:pPr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BD89A49-CB31-4844-84AB-7687F3D1E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4" descr="img_user_file_53a0583ec10d9_0.jpg"/>
          <p:cNvPicPr>
            <a:picLocks noChangeAspect="1"/>
          </p:cNvPicPr>
          <p:nvPr/>
        </p:nvPicPr>
        <p:blipFill>
          <a:blip r:embed="rId3" cstate="print"/>
          <a:srcRect l="3000" t="5144" r="3000" b="2856"/>
          <a:stretch>
            <a:fillRect/>
          </a:stretch>
        </p:blipFill>
        <p:spPr bwMode="auto">
          <a:xfrm>
            <a:off x="209550" y="222250"/>
            <a:ext cx="86868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Box 7"/>
          <p:cNvSpPr txBox="1">
            <a:spLocks noChangeArrowheads="1"/>
          </p:cNvSpPr>
          <p:nvPr/>
        </p:nvSpPr>
        <p:spPr bwMode="auto">
          <a:xfrm>
            <a:off x="3752850" y="5502275"/>
            <a:ext cx="4965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Автор проекта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 воспитатель 1-ой квалификационной категории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Водолазова М. Н.</a:t>
            </a: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1055688" y="222250"/>
            <a:ext cx="71088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«Детский сад № 1»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Подготовительная группа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2" descr="img4 (2).jpg"/>
          <p:cNvPicPr>
            <a:picLocks noChangeAspect="1"/>
          </p:cNvPicPr>
          <p:nvPr/>
        </p:nvPicPr>
        <p:blipFill>
          <a:blip r:embed="rId3" cstate="print"/>
          <a:srcRect l="58159" t="30426"/>
          <a:stretch>
            <a:fillRect/>
          </a:stretch>
        </p:blipFill>
        <p:spPr bwMode="auto">
          <a:xfrm>
            <a:off x="5303520" y="2194560"/>
            <a:ext cx="3592830" cy="4480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2" descr="img4 (2).jpg"/>
          <p:cNvPicPr>
            <a:picLocks noChangeAspect="1"/>
          </p:cNvPicPr>
          <p:nvPr/>
        </p:nvPicPr>
        <p:blipFill>
          <a:blip r:embed="rId3" cstate="print"/>
          <a:srcRect r="42906" b="38947"/>
          <a:stretch>
            <a:fillRect/>
          </a:stretch>
        </p:blipFill>
        <p:spPr bwMode="auto">
          <a:xfrm>
            <a:off x="309563" y="234950"/>
            <a:ext cx="4902517" cy="3932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2" descr="img4 (2).jpg"/>
          <p:cNvPicPr>
            <a:picLocks noChangeAspect="1"/>
          </p:cNvPicPr>
          <p:nvPr/>
        </p:nvPicPr>
        <p:blipFill>
          <a:blip r:embed="rId3" cstate="print"/>
          <a:srcRect l="3241" t="61661" r="47014" b="3859"/>
          <a:stretch>
            <a:fillRect/>
          </a:stretch>
        </p:blipFill>
        <p:spPr bwMode="auto">
          <a:xfrm>
            <a:off x="509452" y="4336868"/>
            <a:ext cx="4271554" cy="2220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2" descr="img12 (1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813" y="274638"/>
            <a:ext cx="8464550" cy="634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2" descr="img11 (2).jpg"/>
          <p:cNvPicPr>
            <a:picLocks noChangeAspect="1"/>
          </p:cNvPicPr>
          <p:nvPr/>
        </p:nvPicPr>
        <p:blipFill>
          <a:blip r:embed="rId3" cstate="print"/>
          <a:srcRect l="3419" t="17519" r="2286" b="3809"/>
          <a:stretch>
            <a:fillRect/>
          </a:stretch>
        </p:blipFill>
        <p:spPr bwMode="auto">
          <a:xfrm>
            <a:off x="339725" y="1265238"/>
            <a:ext cx="8374063" cy="523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2663825" y="612775"/>
            <a:ext cx="4167188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Берёзовый сок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mg8.jpg"/>
          <p:cNvPicPr>
            <a:picLocks noChangeAspect="1"/>
          </p:cNvPicPr>
          <p:nvPr/>
        </p:nvPicPr>
        <p:blipFill>
          <a:blip r:embed="rId3" cstate="print"/>
          <a:srcRect l="49419" t="56723" r="11017" b="3503"/>
          <a:stretch>
            <a:fillRect/>
          </a:stretch>
        </p:blipFill>
        <p:spPr>
          <a:xfrm>
            <a:off x="418011" y="404949"/>
            <a:ext cx="4728755" cy="3565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1 (2).jpg"/>
          <p:cNvPicPr>
            <a:picLocks noChangeAspect="1"/>
          </p:cNvPicPr>
          <p:nvPr/>
        </p:nvPicPr>
        <p:blipFill>
          <a:blip r:embed="rId4" cstate="print"/>
          <a:srcRect t="22286" r="49429"/>
          <a:stretch>
            <a:fillRect/>
          </a:stretch>
        </p:blipFill>
        <p:spPr>
          <a:xfrm>
            <a:off x="5792033" y="3108959"/>
            <a:ext cx="3116835" cy="3592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352425" y="4127500"/>
            <a:ext cx="5564188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Верхний слой коры берёзы называется –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береста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и отличается чрезвычайной плотностью.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Бересту издавна применяли для изготовления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корзинок, лукошек, музыкальных инструментов,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украшений, посуды.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 descr="1537076385_img1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3" descr="img18.jpg"/>
          <p:cNvPicPr>
            <a:picLocks noChangeAspect="1"/>
          </p:cNvPicPr>
          <p:nvPr/>
        </p:nvPicPr>
        <p:blipFill>
          <a:blip r:embed="rId3" cstate="print"/>
          <a:srcRect l="1869" t="15576" r="52570" b="7788"/>
          <a:stretch>
            <a:fillRect/>
          </a:stretch>
        </p:blipFill>
        <p:spPr bwMode="auto">
          <a:xfrm>
            <a:off x="352425" y="182563"/>
            <a:ext cx="2547938" cy="3213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08" name="TextBox 8"/>
          <p:cNvSpPr txBox="1">
            <a:spLocks noChangeArrowheads="1"/>
          </p:cNvSpPr>
          <p:nvPr/>
        </p:nvSpPr>
        <p:spPr bwMode="auto">
          <a:xfrm>
            <a:off x="3344863" y="666750"/>
            <a:ext cx="2036762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Берёза в разные времена года</a:t>
            </a:r>
          </a:p>
          <a:p>
            <a:endParaRPr lang="ru-RU"/>
          </a:p>
        </p:txBody>
      </p:sp>
      <p:pic>
        <p:nvPicPr>
          <p:cNvPr id="20485" name="Рисунок 6" descr="img3.jpg"/>
          <p:cNvPicPr>
            <a:picLocks noChangeAspect="1"/>
          </p:cNvPicPr>
          <p:nvPr/>
        </p:nvPicPr>
        <p:blipFill>
          <a:blip r:embed="rId4" cstate="print"/>
          <a:srcRect l="8260" t="12952" r="13548" b="5144"/>
          <a:stretch>
            <a:fillRect/>
          </a:stretch>
        </p:blipFill>
        <p:spPr bwMode="auto">
          <a:xfrm>
            <a:off x="261938" y="3548063"/>
            <a:ext cx="3944937" cy="3100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6" name="Рисунок 8" descr="img18.jpg"/>
          <p:cNvPicPr>
            <a:picLocks noChangeAspect="1"/>
          </p:cNvPicPr>
          <p:nvPr/>
        </p:nvPicPr>
        <p:blipFill>
          <a:blip r:embed="rId3" cstate="print"/>
          <a:srcRect l="51012" t="16302" r="3661" b="7684"/>
          <a:stretch>
            <a:fillRect/>
          </a:stretch>
        </p:blipFill>
        <p:spPr bwMode="auto">
          <a:xfrm>
            <a:off x="5264331" y="2098048"/>
            <a:ext cx="3617732" cy="4550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3" descr="img6.jpg"/>
          <p:cNvPicPr>
            <a:picLocks noChangeAspect="1"/>
          </p:cNvPicPr>
          <p:nvPr/>
        </p:nvPicPr>
        <p:blipFill>
          <a:blip r:embed="rId3" cstate="print"/>
          <a:srcRect l="3857" t="4761" r="5144"/>
          <a:stretch>
            <a:fillRect/>
          </a:stretch>
        </p:blipFill>
        <p:spPr bwMode="auto">
          <a:xfrm>
            <a:off x="261938" y="239713"/>
            <a:ext cx="8607425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1684338" y="5238750"/>
            <a:ext cx="1698625" cy="76993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417888" y="5233988"/>
            <a:ext cx="1554162" cy="76993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43550" y="5256213"/>
            <a:ext cx="2136775" cy="76993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62013" y="5865813"/>
            <a:ext cx="2138362" cy="76993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060700" y="5883275"/>
            <a:ext cx="1554163" cy="76993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794250" y="5851525"/>
            <a:ext cx="1554163" cy="7715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645275" y="5873750"/>
            <a:ext cx="1989138" cy="7715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3" descr="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738" y="219075"/>
            <a:ext cx="8543925" cy="640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4" descr="img_s724763_3_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2489200" y="195263"/>
            <a:ext cx="42672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Разучивание по мнемотехнике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стихотворения «Березонька белая». </a:t>
            </a:r>
          </a:p>
          <a:p>
            <a:r>
              <a:rPr lang="ru-RU" sz="2400"/>
              <a:t>а 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2" descr="IMG_20190924_075326.jpg"/>
          <p:cNvPicPr>
            <a:picLocks noChangeAspect="1"/>
          </p:cNvPicPr>
          <p:nvPr/>
        </p:nvPicPr>
        <p:blipFill>
          <a:blip r:embed="rId3" cstate="print"/>
          <a:srcRect l="4333" t="6183" r="7268" b="46058"/>
          <a:stretch>
            <a:fillRect/>
          </a:stretch>
        </p:blipFill>
        <p:spPr bwMode="auto">
          <a:xfrm>
            <a:off x="717452" y="975440"/>
            <a:ext cx="7695030" cy="5542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4" descr="img_s724763_3_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 descr="IMG_20190924_075326.jpg"/>
          <p:cNvPicPr>
            <a:picLocks noChangeAspect="1"/>
          </p:cNvPicPr>
          <p:nvPr/>
        </p:nvPicPr>
        <p:blipFill>
          <a:blip r:embed="rId3" cstate="print"/>
          <a:srcRect l="11596" t="55310" r="12275" b="4318"/>
          <a:stretch>
            <a:fillRect/>
          </a:stretch>
        </p:blipFill>
        <p:spPr bwMode="auto">
          <a:xfrm>
            <a:off x="675248" y="886265"/>
            <a:ext cx="8018585" cy="5669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2220913" y="168275"/>
            <a:ext cx="48164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Разучивание по мнемотехнике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стихотворения «Мы во двор идем гулять»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236538" y="206375"/>
            <a:ext cx="8907462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Тема «Люблю берёзку русскую»</a:t>
            </a:r>
          </a:p>
          <a:p>
            <a:r>
              <a:rPr lang="ru-RU" sz="2200" u="sng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200">
                <a:latin typeface="Times New Roman" pitchFamily="18" charset="0"/>
                <a:cs typeface="Times New Roman" pitchFamily="18" charset="0"/>
              </a:rPr>
              <a:t>способствовать у детей патриотических чувств, любви к 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родной природе посредством расширения их знаний о берёзе, как символе России.</a:t>
            </a:r>
          </a:p>
          <a:p>
            <a:r>
              <a:rPr lang="ru-RU" sz="2200" u="sng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200" u="sng">
                <a:latin typeface="Times New Roman" pitchFamily="18" charset="0"/>
                <a:cs typeface="Times New Roman" pitchFamily="18" charset="0"/>
              </a:rPr>
              <a:t>Образовательные: </a:t>
            </a:r>
            <a:r>
              <a:rPr lang="ru-RU" sz="2200">
                <a:latin typeface="Times New Roman" pitchFamily="18" charset="0"/>
                <a:cs typeface="Times New Roman" pitchFamily="18" charset="0"/>
              </a:rPr>
              <a:t>расширить представления детей о деревьях; 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о красоте окружающего мира; познакомить  с деревом берёза, ставшим символом России; с характерными особенностями берёзы, составными частями дерева, по которым её можно выделить среди других деревьев; рассказать о том, какую пользу берёза приносит людям; познакомить со стихами, загадками, пословицами о берёзе.</a:t>
            </a:r>
          </a:p>
          <a:p>
            <a:r>
              <a:rPr lang="ru-RU" sz="2200" u="sng">
                <a:latin typeface="Times New Roman" pitchFamily="18" charset="0"/>
                <a:cs typeface="Times New Roman" pitchFamily="18" charset="0"/>
              </a:rPr>
              <a:t>Развивающие: </a:t>
            </a:r>
            <a:r>
              <a:rPr lang="ru-RU" sz="2200">
                <a:latin typeface="Times New Roman" pitchFamily="18" charset="0"/>
                <a:cs typeface="Times New Roman" pitchFamily="18" charset="0"/>
              </a:rPr>
              <a:t>развивать речь детей, обогащать словарь; развивать продуктивную деятельность (рисование, лепка. аппликация)</a:t>
            </a:r>
          </a:p>
          <a:p>
            <a:r>
              <a:rPr lang="ru-RU" sz="2200" u="sng">
                <a:latin typeface="Times New Roman" pitchFamily="18" charset="0"/>
                <a:cs typeface="Times New Roman" pitchFamily="18" charset="0"/>
              </a:rPr>
              <a:t>Воспитательные: </a:t>
            </a:r>
            <a:r>
              <a:rPr lang="ru-RU" sz="2200">
                <a:latin typeface="Times New Roman" pitchFamily="18" charset="0"/>
                <a:cs typeface="Times New Roman" pitchFamily="18" charset="0"/>
              </a:rPr>
              <a:t>воспитывать заботливое отношение к деревьям, к окружающей среде, к природе, воспитывать любовь к родному краю, развивать интерес к природе.</a:t>
            </a: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414338" y="4151313"/>
            <a:ext cx="532923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Экскурсия к берёзовой полянке.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определить с детьми, какое дерево в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народе называют русской красавицей?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Почему? Учить ребят быть наблюдательными,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воспитывать уважительное отношение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к природе.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y6R0Qd7lqtw.jpg"/>
          <p:cNvPicPr>
            <a:picLocks noChangeAspect="1"/>
          </p:cNvPicPr>
          <p:nvPr/>
        </p:nvPicPr>
        <p:blipFill>
          <a:blip r:embed="rId3" cstate="print"/>
          <a:srcRect l="10857" t="-228"/>
          <a:stretch>
            <a:fillRect/>
          </a:stretch>
        </p:blipFill>
        <p:spPr>
          <a:xfrm>
            <a:off x="248194" y="248195"/>
            <a:ext cx="6074229" cy="38363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UN9NIJReGh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21977" y="1558151"/>
            <a:ext cx="2866040" cy="5103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Рисунок 3" descr="IMG_20190916_122010.jpg"/>
          <p:cNvPicPr>
            <a:picLocks noChangeAspect="1"/>
          </p:cNvPicPr>
          <p:nvPr/>
        </p:nvPicPr>
        <p:blipFill>
          <a:blip r:embed="rId3" cstate="print"/>
          <a:srcRect l="4857" t="12572" r="7143"/>
          <a:stretch>
            <a:fillRect/>
          </a:stretch>
        </p:blipFill>
        <p:spPr bwMode="auto">
          <a:xfrm>
            <a:off x="312738" y="279400"/>
            <a:ext cx="8531225" cy="6356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4440238" y="311150"/>
            <a:ext cx="37449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«Осенняя берёзка» </a:t>
            </a:r>
          </a:p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рисование и аппликация.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Рисунок 2" descr="IMG_20190924_0752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" y="247650"/>
            <a:ext cx="8256588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IMG_20190924_075352.jpg"/>
          <p:cNvPicPr>
            <a:picLocks noChangeAspect="1"/>
          </p:cNvPicPr>
          <p:nvPr/>
        </p:nvPicPr>
        <p:blipFill>
          <a:blip r:embed="rId3" cstate="print"/>
          <a:srcRect t="8190" r="5857" b="14476"/>
          <a:stretch>
            <a:fillRect/>
          </a:stretch>
        </p:blipFill>
        <p:spPr>
          <a:xfrm>
            <a:off x="397524" y="242750"/>
            <a:ext cx="6045479" cy="3724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IMG_20190924_075442.jpg"/>
          <p:cNvPicPr>
            <a:picLocks noChangeAspect="1"/>
          </p:cNvPicPr>
          <p:nvPr/>
        </p:nvPicPr>
        <p:blipFill>
          <a:blip r:embed="rId4" cstate="print"/>
          <a:srcRect l="15962" t="8381" r="8857" b="8741"/>
          <a:stretch>
            <a:fillRect/>
          </a:stretch>
        </p:blipFill>
        <p:spPr>
          <a:xfrm rot="16200000">
            <a:off x="4971443" y="2724634"/>
            <a:ext cx="3146095" cy="4624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773" name="TextBox 4"/>
          <p:cNvSpPr txBox="1">
            <a:spLocks noChangeArrowheads="1"/>
          </p:cNvSpPr>
          <p:nvPr/>
        </p:nvSpPr>
        <p:spPr bwMode="auto">
          <a:xfrm>
            <a:off x="250825" y="4000500"/>
            <a:ext cx="4897438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Лепка «Берёзовая веточка»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Программное содержание. Познакомить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 детей с методом пластинография.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Закреплять приёмы надавливания и размазывания, учить смешивать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различные цвета, поддерживать желание доводить начатое дело до конца.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Развивать мелкую моторику, творчество, воспитывать навыки аккуратности.</a:t>
            </a:r>
          </a:p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4" descr="IMG_20191210_080518.jpg"/>
          <p:cNvPicPr>
            <a:picLocks noChangeAspect="1"/>
          </p:cNvPicPr>
          <p:nvPr/>
        </p:nvPicPr>
        <p:blipFill>
          <a:blip r:embed="rId3" cstate="print"/>
          <a:srcRect t="2680" r="1639" b="5741"/>
          <a:stretch>
            <a:fillRect/>
          </a:stretch>
        </p:blipFill>
        <p:spPr bwMode="auto">
          <a:xfrm>
            <a:off x="352474" y="182881"/>
            <a:ext cx="8425766" cy="4783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796" name="TextBox 5"/>
          <p:cNvSpPr txBox="1">
            <a:spLocks noChangeArrowheads="1"/>
          </p:cNvSpPr>
          <p:nvPr/>
        </p:nvSpPr>
        <p:spPr bwMode="auto">
          <a:xfrm>
            <a:off x="266700" y="5049838"/>
            <a:ext cx="870743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Лепка «Белая береза»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Программное содержание. Закреплять знания детей о том, что берёза – символ России. Учить детей работать с пластилином, используя различные приемы лепки.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Рисунок 3" descr="IMG_20190924_103616.jpg"/>
          <p:cNvPicPr>
            <a:picLocks noChangeAspect="1"/>
          </p:cNvPicPr>
          <p:nvPr/>
        </p:nvPicPr>
        <p:blipFill>
          <a:blip r:embed="rId3" cstate="print"/>
          <a:srcRect l="2509" t="4381" r="4794" b="5333"/>
          <a:stretch>
            <a:fillRect/>
          </a:stretch>
        </p:blipFill>
        <p:spPr bwMode="auto">
          <a:xfrm>
            <a:off x="3965677" y="313401"/>
            <a:ext cx="4850656" cy="6298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266700" y="1027113"/>
            <a:ext cx="3622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Семья Платона Барудкина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рисование 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«С кем берёза дружит»</a:t>
            </a:r>
          </a:p>
        </p:txBody>
      </p:sp>
      <p:sp>
        <p:nvSpPr>
          <p:cNvPr id="34821" name="TextBox 5"/>
          <p:cNvSpPr txBox="1">
            <a:spLocks noChangeArrowheads="1"/>
          </p:cNvSpPr>
          <p:nvPr/>
        </p:nvSpPr>
        <p:spPr bwMode="auto">
          <a:xfrm>
            <a:off x="225425" y="3263900"/>
            <a:ext cx="36401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Всем берёзка нравится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Ведь она – красавица!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Белый ствол, густая крона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Рассылает всем поклоны.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Листья тихо шелестят,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Меж собою говоря.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2" descr="IMG_20190924_075247.jpg"/>
          <p:cNvPicPr>
            <a:picLocks noChangeAspect="1"/>
          </p:cNvPicPr>
          <p:nvPr/>
        </p:nvPicPr>
        <p:blipFill>
          <a:blip r:embed="rId3" cstate="print"/>
          <a:srcRect l="11926" t="9272" r="4268" b="11925"/>
          <a:stretch>
            <a:fillRect/>
          </a:stretch>
        </p:blipFill>
        <p:spPr bwMode="auto">
          <a:xfrm>
            <a:off x="3938955" y="337867"/>
            <a:ext cx="4994030" cy="6259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844" name="TextBox 4"/>
          <p:cNvSpPr txBox="1">
            <a:spLocks noChangeArrowheads="1"/>
          </p:cNvSpPr>
          <p:nvPr/>
        </p:nvSpPr>
        <p:spPr bwMode="auto">
          <a:xfrm>
            <a:off x="323850" y="2771775"/>
            <a:ext cx="34655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Семья Максима Койвина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«Осенний лист»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Рисунок 2" descr="IMG_20190924_075259.jpg"/>
          <p:cNvPicPr>
            <a:picLocks noChangeAspect="1"/>
          </p:cNvPicPr>
          <p:nvPr/>
        </p:nvPicPr>
        <p:blipFill>
          <a:blip r:embed="rId3" cstate="print"/>
          <a:srcRect l="10712" t="10092" r="6857" b="5905"/>
          <a:stretch>
            <a:fillRect/>
          </a:stretch>
        </p:blipFill>
        <p:spPr bwMode="auto">
          <a:xfrm>
            <a:off x="651828" y="326572"/>
            <a:ext cx="8152493" cy="6231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4787900" y="280988"/>
            <a:ext cx="3913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Семья Тани Русаковой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Рисование «С кем берёза дружит»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3" descr="img_s724763_3_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Рисунок 5" descr="IMG_20191211_16341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7738" y="0"/>
            <a:ext cx="4932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Рисунок 4" descr="img18.jpg"/>
          <p:cNvPicPr>
            <a:picLocks noChangeAspect="1"/>
          </p:cNvPicPr>
          <p:nvPr/>
        </p:nvPicPr>
        <p:blipFill>
          <a:blip r:embed="rId3" cstate="print"/>
          <a:srcRect l="9644" t="4929" r="9357" b="4643"/>
          <a:stretch>
            <a:fillRect/>
          </a:stretch>
        </p:blipFill>
        <p:spPr bwMode="auto">
          <a:xfrm>
            <a:off x="0" y="0"/>
            <a:ext cx="6583363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Рисунок 3" descr="detsad-285100-1501091668.jpg"/>
          <p:cNvPicPr>
            <a:picLocks noChangeAspect="1"/>
          </p:cNvPicPr>
          <p:nvPr/>
        </p:nvPicPr>
        <p:blipFill>
          <a:blip r:embed="rId4" cstate="print"/>
          <a:srcRect l="7719" t="6622" r="10158" b="2151"/>
          <a:stretch>
            <a:fillRect/>
          </a:stretch>
        </p:blipFill>
        <p:spPr bwMode="auto">
          <a:xfrm>
            <a:off x="5918200" y="2241550"/>
            <a:ext cx="2963863" cy="4394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1562100" y="1111250"/>
            <a:ext cx="68992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Пальчиковая гимнастика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Под березой, (руки вверх)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 на пригорке (ладошкой вниз нарисовать пригорок)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Старый ёж (сморщить лицо, поднять плечи)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устроил норку (переплести кончики пальцев)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А под листьями (поднять руки вверх)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лежат (руки под щеки)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Двое (показать два пальца)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Маленьких ежат (скрещиваем ладони)</a:t>
            </a:r>
          </a:p>
        </p:txBody>
      </p:sp>
      <p:pic>
        <p:nvPicPr>
          <p:cNvPr id="5124" name="Рисунок 3" descr="ёжик_DoV (4)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32288"/>
            <a:ext cx="2562225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Рисунок 4" descr="ezhik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9475" y="4838700"/>
            <a:ext cx="2889250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Рисунок 5" descr="ёжик_DoV (4)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1038" y="4583113"/>
            <a:ext cx="2560637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Рисунок 2" descr="img14.jpg"/>
          <p:cNvPicPr>
            <a:picLocks noChangeAspect="1"/>
          </p:cNvPicPr>
          <p:nvPr/>
        </p:nvPicPr>
        <p:blipFill>
          <a:blip r:embed="rId3" cstate="print"/>
          <a:srcRect l="7143" t="11238" r="7571" b="12762"/>
          <a:stretch>
            <a:fillRect/>
          </a:stretch>
        </p:blipFill>
        <p:spPr bwMode="auto">
          <a:xfrm>
            <a:off x="287338" y="1436688"/>
            <a:ext cx="8609012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" descr="img5.jpg"/>
          <p:cNvPicPr>
            <a:picLocks noChangeAspect="1"/>
          </p:cNvPicPr>
          <p:nvPr/>
        </p:nvPicPr>
        <p:blipFill>
          <a:blip r:embed="rId3" cstate="print"/>
          <a:srcRect l="2218" t="34889" r="63758" b="7868"/>
          <a:stretch>
            <a:fillRect/>
          </a:stretch>
        </p:blipFill>
        <p:spPr bwMode="auto">
          <a:xfrm>
            <a:off x="352697" y="1692885"/>
            <a:ext cx="3540034" cy="4467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148" name="TextBox 9"/>
          <p:cNvSpPr txBox="1">
            <a:spLocks noChangeArrowheads="1"/>
          </p:cNvSpPr>
          <p:nvPr/>
        </p:nvSpPr>
        <p:spPr bwMode="auto">
          <a:xfrm>
            <a:off x="2547938" y="1071563"/>
            <a:ext cx="41656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так назвали?</a:t>
            </a:r>
          </a:p>
          <a:p>
            <a:endParaRPr lang="ru-RU"/>
          </a:p>
        </p:txBody>
      </p:sp>
      <p:sp>
        <p:nvSpPr>
          <p:cNvPr id="6149" name="TextBox 10"/>
          <p:cNvSpPr txBox="1">
            <a:spLocks noChangeArrowheads="1"/>
          </p:cNvSpPr>
          <p:nvPr/>
        </p:nvSpPr>
        <p:spPr bwMode="auto">
          <a:xfrm>
            <a:off x="3860800" y="2476500"/>
            <a:ext cx="5283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Берёза – лиственное дерево с тонкими 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веточками, с гладкий корой,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покрытой темными полосками.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Своё название берёза получила по цвету коры.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От слова «Бер» означает «ясный свет»,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 «светлый», «белый».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2" descr="slide-8.jpg"/>
          <p:cNvPicPr>
            <a:picLocks noChangeAspect="1"/>
          </p:cNvPicPr>
          <p:nvPr/>
        </p:nvPicPr>
        <p:blipFill>
          <a:blip r:embed="rId3" cstate="print"/>
          <a:srcRect l="54992" t="34791" r="15767" b="15479"/>
          <a:stretch>
            <a:fillRect/>
          </a:stretch>
        </p:blipFill>
        <p:spPr bwMode="auto">
          <a:xfrm>
            <a:off x="5434149" y="1201785"/>
            <a:ext cx="3409405" cy="3249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2" descr="slide-8.jpg"/>
          <p:cNvPicPr>
            <a:picLocks noChangeAspect="1"/>
          </p:cNvPicPr>
          <p:nvPr/>
        </p:nvPicPr>
        <p:blipFill>
          <a:blip r:embed="rId3" cstate="print"/>
          <a:srcRect l="6308" t="35153" r="55009" b="12399"/>
          <a:stretch>
            <a:fillRect/>
          </a:stretch>
        </p:blipFill>
        <p:spPr bwMode="auto">
          <a:xfrm>
            <a:off x="339634" y="1306285"/>
            <a:ext cx="4194735" cy="3187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1058863" y="4597400"/>
            <a:ext cx="77803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 Как называется листок берёзы? (Берёзовый)</a:t>
            </a:r>
          </a:p>
          <a:p>
            <a:pPr>
              <a:buFontTx/>
              <a:buChar char="-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На что он похож? (Овал, сердечко)</a:t>
            </a:r>
          </a:p>
          <a:p>
            <a:pPr>
              <a:buFontTx/>
              <a:buChar char="-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 Как можно сказать если на ней листья разного цвета одним словом?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(разноцветные листья)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Прямоугольник 5"/>
          <p:cNvSpPr>
            <a:spLocks noChangeArrowheads="1"/>
          </p:cNvSpPr>
          <p:nvPr/>
        </p:nvSpPr>
        <p:spPr bwMode="auto">
          <a:xfrm>
            <a:off x="392113" y="2476500"/>
            <a:ext cx="457200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А еще дерево умеет дышать.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Если посмотрите, на кору ствола можно увидеть черные пятна. Это такие отверстия, через которые дерево дышит. Называются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чечевички.</a:t>
            </a:r>
          </a:p>
        </p:txBody>
      </p:sp>
      <p:sp>
        <p:nvSpPr>
          <p:cNvPr id="8196" name="TextBox 8"/>
          <p:cNvSpPr txBox="1">
            <a:spLocks noChangeArrowheads="1"/>
          </p:cNvSpPr>
          <p:nvPr/>
        </p:nvSpPr>
        <p:spPr bwMode="auto">
          <a:xfrm>
            <a:off x="522288" y="1658938"/>
            <a:ext cx="4167187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берёза дышит?</a:t>
            </a:r>
          </a:p>
          <a:p>
            <a:endParaRPr lang="ru-RU"/>
          </a:p>
        </p:txBody>
      </p:sp>
      <p:pic>
        <p:nvPicPr>
          <p:cNvPr id="10" name="Рисунок 3" descr="img3.jpg"/>
          <p:cNvPicPr>
            <a:picLocks noChangeAspect="1"/>
          </p:cNvPicPr>
          <p:nvPr/>
        </p:nvPicPr>
        <p:blipFill>
          <a:blip r:embed="rId3" cstate="print"/>
          <a:srcRect l="62331" t="18340" r="5096" b="24132"/>
          <a:stretch>
            <a:fillRect/>
          </a:stretch>
        </p:blipFill>
        <p:spPr bwMode="auto">
          <a:xfrm>
            <a:off x="4950823" y="1401735"/>
            <a:ext cx="3931921" cy="5208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Содержимое 3" descr="img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351" t="16194" r="61716" b="10042"/>
          <a:stretch>
            <a:fillRect/>
          </a:stretch>
        </p:blipFill>
        <p:spPr>
          <a:xfrm>
            <a:off x="4754563" y="254000"/>
            <a:ext cx="4154487" cy="6394450"/>
          </a:xfrm>
        </p:spPr>
      </p:pic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247650" y="2508250"/>
            <a:ext cx="45720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В коре берёзы содержится красящее 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вещество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– бетулин.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Плохо пришлось бы берёзе без этого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вещества, так как кора у нее тонкая и 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поэтому дерево могло бы полить ожоги.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А так не опасно: белый цвет отражает 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солнечные лучи. В этом не трудно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убедиться. Если в жаркий день 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прикоснуться к стволу берёзы.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То можно ощутить, что даже на 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солнце он остаётся прохладным. </a:t>
            </a: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484188" y="1646238"/>
            <a:ext cx="4167187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бетулин?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3" cstate="print"/>
          <a:srcRect l="44282" t="28191" r="1827" b="19238"/>
          <a:stretch>
            <a:fillRect/>
          </a:stretch>
        </p:blipFill>
        <p:spPr>
          <a:xfrm>
            <a:off x="339635" y="300444"/>
            <a:ext cx="4228816" cy="3095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247650" y="3813175"/>
            <a:ext cx="4402138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Берёза – это не только символ России, </a:t>
            </a:r>
          </a:p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но и настоящее </a:t>
            </a:r>
          </a:p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дерево - целитель</a:t>
            </a:r>
          </a:p>
          <a:p>
            <a:endParaRPr lang="ru-RU"/>
          </a:p>
        </p:txBody>
      </p:sp>
      <p:pic>
        <p:nvPicPr>
          <p:cNvPr id="6" name="Рисунок 5" descr="img1 (2).jpg"/>
          <p:cNvPicPr>
            <a:picLocks noChangeAspect="1"/>
          </p:cNvPicPr>
          <p:nvPr/>
        </p:nvPicPr>
        <p:blipFill>
          <a:blip r:embed="rId4" cstate="print"/>
          <a:srcRect l="54286" t="25524"/>
          <a:stretch>
            <a:fillRect/>
          </a:stretch>
        </p:blipFill>
        <p:spPr>
          <a:xfrm>
            <a:off x="4754880" y="1567543"/>
            <a:ext cx="4180114" cy="51075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1010076_2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mg11 (1).jpg"/>
          <p:cNvPicPr>
            <a:picLocks noChangeAspect="1"/>
          </p:cNvPicPr>
          <p:nvPr/>
        </p:nvPicPr>
        <p:blipFill>
          <a:blip r:embed="rId3" cstate="print"/>
          <a:srcRect l="55212" t="23047" r="9286" b="47429"/>
          <a:stretch>
            <a:fillRect/>
          </a:stretch>
        </p:blipFill>
        <p:spPr>
          <a:xfrm>
            <a:off x="287384" y="248194"/>
            <a:ext cx="4146873" cy="2586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68" name="Прямоугольник 4"/>
          <p:cNvSpPr>
            <a:spLocks noChangeArrowheads="1"/>
          </p:cNvSpPr>
          <p:nvPr/>
        </p:nvSpPr>
        <p:spPr bwMode="auto">
          <a:xfrm>
            <a:off x="261938" y="2862263"/>
            <a:ext cx="45720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Внутри гриб имеет темно-коричневый оттенок, ближе к древесине мякоть гриба рыже-бурого цвета. Растет гриб на протяжении 10–20 лет,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прорывая кору, углубляется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 ствол</a:t>
            </a:r>
          </a:p>
        </p:txBody>
      </p:sp>
      <p:pic>
        <p:nvPicPr>
          <p:cNvPr id="6" name="Рисунок 5" descr="orig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15908" y="285368"/>
            <a:ext cx="3827645" cy="2549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70" name="TextBox 8"/>
          <p:cNvSpPr txBox="1">
            <a:spLocks noChangeArrowheads="1"/>
          </p:cNvSpPr>
          <p:nvPr/>
        </p:nvSpPr>
        <p:spPr bwMode="auto">
          <a:xfrm>
            <a:off x="4624388" y="3175000"/>
            <a:ext cx="451961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Берёзовый гриб – чага.</a:t>
            </a:r>
          </a:p>
          <a:p>
            <a:endParaRPr lang="ru-RU"/>
          </a:p>
        </p:txBody>
      </p:sp>
      <p:pic>
        <p:nvPicPr>
          <p:cNvPr id="9" name="Рисунок 8" descr="09.jpg"/>
          <p:cNvPicPr>
            <a:picLocks noChangeAspect="1"/>
          </p:cNvPicPr>
          <p:nvPr/>
        </p:nvPicPr>
        <p:blipFill>
          <a:blip r:embed="rId5" cstate="print"/>
          <a:srcRect l="1314" t="2946" r="1314" b="2000"/>
          <a:stretch>
            <a:fillRect/>
          </a:stretch>
        </p:blipFill>
        <p:spPr>
          <a:xfrm>
            <a:off x="3557192" y="4127863"/>
            <a:ext cx="5260237" cy="2481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649</TotalTime>
  <Words>677</Words>
  <Application>Microsoft Office PowerPoint</Application>
  <PresentationFormat>Экран (4:3)</PresentationFormat>
  <Paragraphs>99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Calibri</vt:lpstr>
      <vt:lpstr>Arial</vt:lpstr>
      <vt:lpstr>Calibri Light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User</cp:lastModifiedBy>
  <cp:revision>76</cp:revision>
  <dcterms:created xsi:type="dcterms:W3CDTF">2015-02-19T12:46:22Z</dcterms:created>
  <dcterms:modified xsi:type="dcterms:W3CDTF">2019-12-20T07:38:06Z</dcterms:modified>
</cp:coreProperties>
</file>